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58" r:id="rId4"/>
    <p:sldId id="259" r:id="rId5"/>
    <p:sldId id="260" r:id="rId6"/>
    <p:sldId id="261" r:id="rId7"/>
    <p:sldId id="262" r:id="rId8"/>
  </p:sldIdLst>
  <p:sldSz cx="12192000" cy="6858000"/>
  <p:notesSz cx="6858000" cy="9947275"/>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0" d="100"/>
          <a:sy n="50" d="100"/>
        </p:scale>
        <p:origin x="118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2529639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294333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791008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40676997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387294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451391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175043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165740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77692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1BD0F40-E46E-4606-8C75-ACF4E83F1F0B}" type="datetimeFigureOut">
              <a:rPr lang="ru-KZ" smtClean="0"/>
              <a:t>11/15/2022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2932132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1BD0F40-E46E-4606-8C75-ACF4E83F1F0B}" type="datetimeFigureOut">
              <a:rPr lang="ru-KZ" smtClean="0"/>
              <a:t>11/15/2022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52135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1BD0F40-E46E-4606-8C75-ACF4E83F1F0B}" type="datetimeFigureOut">
              <a:rPr lang="ru-KZ" smtClean="0"/>
              <a:t>11/15/2022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2988841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1BD0F40-E46E-4606-8C75-ACF4E83F1F0B}" type="datetimeFigureOut">
              <a:rPr lang="ru-KZ" smtClean="0"/>
              <a:t>11/15/2022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3939211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BD0F40-E46E-4606-8C75-ACF4E83F1F0B}" type="datetimeFigureOut">
              <a:rPr lang="ru-KZ" smtClean="0"/>
              <a:t>11/15/2022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2629598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BD0F40-E46E-4606-8C75-ACF4E83F1F0B}" type="datetimeFigureOut">
              <a:rPr lang="ru-KZ" smtClean="0"/>
              <a:t>11/15/2022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1726543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1BD0F40-E46E-4606-8C75-ACF4E83F1F0B}" type="datetimeFigureOut">
              <a:rPr lang="ru-KZ" smtClean="0"/>
              <a:t>11/15/2022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6FDA5C64-AA6D-44A2-B2D6-CBDD464A3550}" type="slidenum">
              <a:rPr lang="ru-KZ" smtClean="0"/>
              <a:t>‹#›</a:t>
            </a:fld>
            <a:endParaRPr lang="ru-KZ"/>
          </a:p>
        </p:txBody>
      </p:sp>
    </p:spTree>
    <p:extLst>
      <p:ext uri="{BB962C8B-B14F-4D97-AF65-F5344CB8AC3E}">
        <p14:creationId xmlns:p14="http://schemas.microsoft.com/office/powerpoint/2010/main" val="865326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BD0F40-E46E-4606-8C75-ACF4E83F1F0B}" type="datetimeFigureOut">
              <a:rPr lang="ru-KZ" smtClean="0"/>
              <a:t>11/15/2022</a:t>
            </a:fld>
            <a:endParaRPr lang="ru-KZ"/>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FDA5C64-AA6D-44A2-B2D6-CBDD464A3550}" type="slidenum">
              <a:rPr lang="ru-KZ" smtClean="0"/>
              <a:t>‹#›</a:t>
            </a:fld>
            <a:endParaRPr lang="ru-KZ"/>
          </a:p>
        </p:txBody>
      </p:sp>
    </p:spTree>
    <p:extLst>
      <p:ext uri="{BB962C8B-B14F-4D97-AF65-F5344CB8AC3E}">
        <p14:creationId xmlns:p14="http://schemas.microsoft.com/office/powerpoint/2010/main" val="3120331057"/>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 id="2147483789" r:id="rId14"/>
    <p:sldLayoutId id="2147483790" r:id="rId15"/>
    <p:sldLayoutId id="214748379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AB8BEDD-50E5-469E-BCB5-171F90470CC8}"/>
              </a:ext>
            </a:extLst>
          </p:cNvPr>
          <p:cNvSpPr txBox="1"/>
          <p:nvPr/>
        </p:nvSpPr>
        <p:spPr>
          <a:xfrm>
            <a:off x="1148806" y="351135"/>
            <a:ext cx="8845798" cy="769441"/>
          </a:xfrm>
          <a:prstGeom prst="rect">
            <a:avLst/>
          </a:prstGeom>
          <a:noFill/>
        </p:spPr>
        <p:txBody>
          <a:bodyPr wrap="square" rtlCol="0">
            <a:spAutoFit/>
          </a:bodyPr>
          <a:lstStyle/>
          <a:p>
            <a:r>
              <a:rPr lang="kk-KZ" sz="4400" b="1" dirty="0">
                <a:latin typeface="Times New Roman" panose="02020603050405020304" pitchFamily="18" charset="0"/>
                <a:cs typeface="Times New Roman" panose="02020603050405020304" pitchFamily="18" charset="0"/>
              </a:rPr>
              <a:t>«Зорлық</a:t>
            </a:r>
            <a:r>
              <a:rPr lang="ru-RU" sz="4400" b="1" dirty="0">
                <a:latin typeface="Times New Roman" panose="02020603050405020304" pitchFamily="18" charset="0"/>
                <a:cs typeface="Times New Roman" panose="02020603050405020304" pitchFamily="18" charset="0"/>
              </a:rPr>
              <a:t>-</a:t>
            </a:r>
            <a:r>
              <a:rPr lang="kk-KZ" sz="4400" b="1" dirty="0">
                <a:latin typeface="Times New Roman" panose="02020603050405020304" pitchFamily="18" charset="0"/>
                <a:cs typeface="Times New Roman" panose="02020603050405020304" pitchFamily="18" charset="0"/>
              </a:rPr>
              <a:t>зомбылықсыз үй»</a:t>
            </a:r>
            <a:endParaRPr lang="ru-KZ" sz="4400"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A9414ED0-2A85-422A-982C-4883F4F7BFAB}"/>
              </a:ext>
            </a:extLst>
          </p:cNvPr>
          <p:cNvSpPr txBox="1"/>
          <p:nvPr/>
        </p:nvSpPr>
        <p:spPr>
          <a:xfrm>
            <a:off x="2254783" y="5694318"/>
            <a:ext cx="6633843" cy="400110"/>
          </a:xfrm>
          <a:prstGeom prst="rect">
            <a:avLst/>
          </a:prstGeom>
          <a:noFill/>
        </p:spPr>
        <p:txBody>
          <a:bodyPr wrap="square" rtlCol="0">
            <a:spAutoFit/>
          </a:bodyPr>
          <a:lstStyle/>
          <a:p>
            <a:r>
              <a:rPr lang="kk-KZ" sz="2000" dirty="0">
                <a:latin typeface="Times New Roman" panose="02020603050405020304" pitchFamily="18" charset="0"/>
                <a:cs typeface="Times New Roman" panose="02020603050405020304" pitchFamily="18" charset="0"/>
              </a:rPr>
              <a:t>Дайындаған педагог</a:t>
            </a:r>
            <a:r>
              <a:rPr lang="ru-RU" sz="2000" dirty="0">
                <a:latin typeface="Times New Roman" panose="02020603050405020304" pitchFamily="18" charset="0"/>
                <a:cs typeface="Times New Roman" panose="02020603050405020304" pitchFamily="18" charset="0"/>
              </a:rPr>
              <a:t>-психолог</a:t>
            </a:r>
            <a:r>
              <a:rPr lang="kk-KZ" sz="2000" dirty="0">
                <a:latin typeface="Times New Roman" panose="02020603050405020304" pitchFamily="18" charset="0"/>
                <a:cs typeface="Times New Roman" panose="02020603050405020304" pitchFamily="18" charset="0"/>
              </a:rPr>
              <a:t>: </a:t>
            </a:r>
            <a:r>
              <a:rPr lang="kk-KZ" sz="2000" dirty="0" smtClean="0">
                <a:latin typeface="Times New Roman" panose="02020603050405020304" pitchFamily="18" charset="0"/>
                <a:cs typeface="Times New Roman" panose="02020603050405020304" pitchFamily="18" charset="0"/>
              </a:rPr>
              <a:t>Тулебаева Б.Б.</a:t>
            </a:r>
            <a:endParaRPr lang="ru-KZ" sz="2000"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DD9CF62E-3219-479D-9343-E964B712B944}"/>
              </a:ext>
            </a:extLst>
          </p:cNvPr>
          <p:cNvSpPr txBox="1"/>
          <p:nvPr/>
        </p:nvSpPr>
        <p:spPr>
          <a:xfrm>
            <a:off x="2604979" y="6285552"/>
            <a:ext cx="5167422" cy="400110"/>
          </a:xfrm>
          <a:prstGeom prst="rect">
            <a:avLst/>
          </a:prstGeom>
          <a:noFill/>
        </p:spPr>
        <p:txBody>
          <a:bodyPr wrap="square" rtlCol="0">
            <a:spAutoFit/>
          </a:bodyPr>
          <a:lstStyle/>
          <a:p>
            <a:r>
              <a:rPr lang="kk-KZ" sz="2000" dirty="0" smtClean="0">
                <a:latin typeface="Times New Roman" panose="02020603050405020304" pitchFamily="18" charset="0"/>
                <a:cs typeface="Times New Roman" panose="02020603050405020304" pitchFamily="18" charset="0"/>
              </a:rPr>
              <a:t>Айдарлы негізгі-орта мектебі, 2022 жыл</a:t>
            </a:r>
            <a:endParaRPr lang="ru-KZ" sz="2000" dirty="0">
              <a:latin typeface="Times New Roman" panose="02020603050405020304" pitchFamily="18" charset="0"/>
              <a:cs typeface="Times New Roman" panose="02020603050405020304" pitchFamily="18" charset="0"/>
            </a:endParaRPr>
          </a:p>
        </p:txBody>
      </p:sp>
      <p:pic>
        <p:nvPicPr>
          <p:cNvPr id="1028" name="Picture 4" descr="http://xn----gtbcbgiskdflbfbepkyic3exd8g.xn--p1ai/wp-content/uploads/2019/12/%D0%A0%D0%B8%D1%81%D1%83%D0%BD%D0%BE%D0%BA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3633" y="1302279"/>
            <a:ext cx="7275968" cy="4392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9383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B3B10D-D0ED-41D2-B127-8E8CC3B12FC0}"/>
              </a:ext>
            </a:extLst>
          </p:cNvPr>
          <p:cNvSpPr txBox="1"/>
          <p:nvPr/>
        </p:nvSpPr>
        <p:spPr>
          <a:xfrm>
            <a:off x="2574060" y="393473"/>
            <a:ext cx="6710290"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kk-KZ" sz="3600" b="1" dirty="0">
                <a:latin typeface="Times New Roman" panose="02020603050405020304" pitchFamily="18" charset="0"/>
                <a:ea typeface="Batang" panose="02030600000101010101" pitchFamily="18" charset="-127"/>
                <a:cs typeface="Times New Roman" panose="02020603050405020304" pitchFamily="18" charset="0"/>
              </a:rPr>
              <a:t>Зорлық</a:t>
            </a:r>
            <a:r>
              <a:rPr lang="ru-RU" sz="3600" b="1" dirty="0">
                <a:latin typeface="Times New Roman" panose="02020603050405020304" pitchFamily="18" charset="0"/>
                <a:ea typeface="Batang" panose="02030600000101010101" pitchFamily="18" charset="-127"/>
                <a:cs typeface="Times New Roman" panose="02020603050405020304" pitchFamily="18" charset="0"/>
              </a:rPr>
              <a:t>-</a:t>
            </a:r>
            <a:r>
              <a:rPr lang="kk-KZ" sz="3600" b="1" dirty="0">
                <a:latin typeface="Times New Roman" panose="02020603050405020304" pitchFamily="18" charset="0"/>
                <a:ea typeface="Batang" panose="02030600000101010101" pitchFamily="18" charset="-127"/>
                <a:cs typeface="Times New Roman" panose="02020603050405020304" pitchFamily="18" charset="0"/>
              </a:rPr>
              <a:t>зомбылық түсінігі:</a:t>
            </a:r>
            <a:endParaRPr kumimoji="0" lang="kk-KZ" sz="3600" b="1" u="none" strike="noStrike" kern="1200" cap="none" spc="0" normalizeH="0" baseline="0" noProof="0" dirty="0">
              <a:ln>
                <a:noFill/>
              </a:ln>
              <a:effectLst/>
              <a:uLnTx/>
              <a:uFillTx/>
              <a:latin typeface="Times New Roman" panose="02020603050405020304" pitchFamily="18" charset="0"/>
              <a:ea typeface="Batang" panose="02030600000101010101" pitchFamily="18" charset="-127"/>
              <a:cs typeface="Times New Roman" panose="02020603050405020304" pitchFamily="18" charset="0"/>
            </a:endParaRPr>
          </a:p>
        </p:txBody>
      </p:sp>
      <p:sp>
        <p:nvSpPr>
          <p:cNvPr id="4" name="TextBox 3">
            <a:extLst>
              <a:ext uri="{FF2B5EF4-FFF2-40B4-BE49-F238E27FC236}">
                <a16:creationId xmlns:a16="http://schemas.microsoft.com/office/drawing/2014/main" id="{0C6D7D65-30E6-400A-9440-8EAF6D70EF92}"/>
              </a:ext>
            </a:extLst>
          </p:cNvPr>
          <p:cNvSpPr txBox="1"/>
          <p:nvPr/>
        </p:nvSpPr>
        <p:spPr>
          <a:xfrm>
            <a:off x="604910" y="1443841"/>
            <a:ext cx="9819250" cy="3970318"/>
          </a:xfrm>
          <a:prstGeom prst="rect">
            <a:avLst/>
          </a:prstGeom>
          <a:noFill/>
        </p:spPr>
        <p:txBody>
          <a:bodyPr wrap="square" rtlCol="0">
            <a:spAutoFit/>
          </a:bodyPr>
          <a:lstStyle/>
          <a:p>
            <a:pPr marL="285750" indent="-285750">
              <a:buFont typeface="Arial" panose="020B0604020202020204" pitchFamily="34" charset="0"/>
              <a:buChar char="•"/>
            </a:pPr>
            <a:r>
              <a:rPr lang="kk-KZ" sz="2800" dirty="0">
                <a:solidFill>
                  <a:schemeClr val="tx2">
                    <a:lumMod val="10000"/>
                  </a:schemeClr>
                </a:solidFill>
                <a:latin typeface="Times New Roman" panose="02020603050405020304" pitchFamily="18" charset="0"/>
                <a:cs typeface="Times New Roman" panose="02020603050405020304" pitchFamily="18" charset="0"/>
              </a:rPr>
              <a:t>Физикалық (балаға әлімжеттік жасап, қол көтеру немесе ұру)</a:t>
            </a:r>
          </a:p>
          <a:p>
            <a:pPr marL="285750" indent="-285750">
              <a:buFont typeface="Arial" panose="020B0604020202020204" pitchFamily="34" charset="0"/>
              <a:buChar char="•"/>
            </a:pPr>
            <a:r>
              <a:rPr lang="kk-KZ" sz="2800" dirty="0">
                <a:solidFill>
                  <a:schemeClr val="tx2">
                    <a:lumMod val="10000"/>
                  </a:schemeClr>
                </a:solidFill>
                <a:latin typeface="Times New Roman" panose="02020603050405020304" pitchFamily="18" charset="0"/>
                <a:cs typeface="Times New Roman" panose="02020603050405020304" pitchFamily="18" charset="0"/>
              </a:rPr>
              <a:t>Психологиялық (ауызша тіл тигізу; бопсалау; өзіне қатысты немесе басқалардың тарапынан қоқан</a:t>
            </a:r>
            <a:r>
              <a:rPr lang="ru-RU" sz="2800" dirty="0">
                <a:solidFill>
                  <a:schemeClr val="tx2">
                    <a:lumMod val="10000"/>
                  </a:schemeClr>
                </a:solidFill>
                <a:latin typeface="Times New Roman" panose="02020603050405020304" pitchFamily="18" charset="0"/>
                <a:cs typeface="Times New Roman" panose="02020603050405020304" pitchFamily="18" charset="0"/>
              </a:rPr>
              <a:t>-</a:t>
            </a:r>
            <a:r>
              <a:rPr lang="kk-KZ" sz="2800" dirty="0">
                <a:solidFill>
                  <a:schemeClr val="tx2">
                    <a:lumMod val="10000"/>
                  </a:schemeClr>
                </a:solidFill>
                <a:latin typeface="Times New Roman" panose="02020603050405020304" pitchFamily="18" charset="0"/>
                <a:cs typeface="Times New Roman" panose="02020603050405020304" pitchFamily="18" charset="0"/>
              </a:rPr>
              <a:t>лоқы күш көрсету, қорқыту; бақылауға алу)</a:t>
            </a:r>
          </a:p>
          <a:p>
            <a:pPr marL="285750" indent="-285750">
              <a:buFont typeface="Arial" panose="020B0604020202020204" pitchFamily="34" charset="0"/>
              <a:buChar char="•"/>
            </a:pPr>
            <a:r>
              <a:rPr lang="kk-KZ" sz="2800" dirty="0">
                <a:solidFill>
                  <a:schemeClr val="tx2">
                    <a:lumMod val="10000"/>
                  </a:schemeClr>
                </a:solidFill>
                <a:latin typeface="Times New Roman" panose="02020603050405020304" pitchFamily="18" charset="0"/>
                <a:cs typeface="Times New Roman" panose="02020603050405020304" pitchFamily="18" charset="0"/>
              </a:rPr>
              <a:t>Эмоционалдық (оның намысына тие отырып, орындауына мәжбүрлеу)</a:t>
            </a:r>
          </a:p>
          <a:p>
            <a:pPr marL="285750" indent="-285750">
              <a:buFont typeface="Arial" panose="020B0604020202020204" pitchFamily="34" charset="0"/>
              <a:buChar char="•"/>
            </a:pPr>
            <a:r>
              <a:rPr lang="kk-KZ" sz="2800" dirty="0">
                <a:solidFill>
                  <a:schemeClr val="tx2">
                    <a:lumMod val="10000"/>
                  </a:schemeClr>
                </a:solidFill>
                <a:latin typeface="Times New Roman" panose="02020603050405020304" pitchFamily="18" charset="0"/>
                <a:cs typeface="Times New Roman" panose="02020603050405020304" pitchFamily="18" charset="0"/>
              </a:rPr>
              <a:t>Экономикалық (балаларды тәрбиелеуден бас тарту)</a:t>
            </a:r>
          </a:p>
          <a:p>
            <a:pPr marL="285750" indent="-285750">
              <a:buFont typeface="Arial" panose="020B0604020202020204" pitchFamily="34" charset="0"/>
              <a:buChar char="•"/>
            </a:pPr>
            <a:r>
              <a:rPr lang="kk-KZ" sz="2800" dirty="0">
                <a:solidFill>
                  <a:schemeClr val="tx2">
                    <a:lumMod val="10000"/>
                  </a:schemeClr>
                </a:solidFill>
                <a:latin typeface="Times New Roman" panose="02020603050405020304" pitchFamily="18" charset="0"/>
                <a:cs typeface="Times New Roman" panose="02020603050405020304" pitchFamily="18" charset="0"/>
              </a:rPr>
              <a:t>Балалардың еңбегін қанау (еңбек етуге мәжбүрлеу, құлдық, бопсалаушылық.</a:t>
            </a:r>
          </a:p>
        </p:txBody>
      </p:sp>
    </p:spTree>
    <p:extLst>
      <p:ext uri="{BB962C8B-B14F-4D97-AF65-F5344CB8AC3E}">
        <p14:creationId xmlns:p14="http://schemas.microsoft.com/office/powerpoint/2010/main" val="3602661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cdn3.vectorstock.com/i/1000x1000/12/07/stop-abuse-violence-domestic-conflict-concept-vector-22661207.jpg"/>
          <p:cNvPicPr>
            <a:picLocks noChangeAspect="1" noChangeArrowheads="1"/>
          </p:cNvPicPr>
          <p:nvPr/>
        </p:nvPicPr>
        <p:blipFill rotWithShape="1">
          <a:blip r:embed="rId2">
            <a:extLst>
              <a:ext uri="{28A0092B-C50C-407E-A947-70E740481C1C}">
                <a14:useLocalDpi xmlns:a14="http://schemas.microsoft.com/office/drawing/2010/main" val="0"/>
              </a:ext>
            </a:extLst>
          </a:blip>
          <a:srcRect l="-182" b="16777"/>
          <a:stretch/>
        </p:blipFill>
        <p:spPr bwMode="auto">
          <a:xfrm>
            <a:off x="3391459" y="3596046"/>
            <a:ext cx="3540969" cy="317689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8652308-808D-4CA5-9514-4A0A6F109AE2}"/>
              </a:ext>
            </a:extLst>
          </p:cNvPr>
          <p:cNvSpPr txBox="1"/>
          <p:nvPr/>
        </p:nvSpPr>
        <p:spPr>
          <a:xfrm>
            <a:off x="956603" y="1561514"/>
            <a:ext cx="5598942" cy="369332"/>
          </a:xfrm>
          <a:prstGeom prst="rect">
            <a:avLst/>
          </a:prstGeom>
          <a:noFill/>
        </p:spPr>
        <p:txBody>
          <a:bodyPr wrap="square" rtlCol="0">
            <a:spAutoFit/>
          </a:bodyPr>
          <a:lstStyle/>
          <a:p>
            <a:r>
              <a:rPr lang="kk-KZ" sz="1800" dirty="0">
                <a:solidFill>
                  <a:schemeClr val="bg1"/>
                </a:solidFill>
                <a:latin typeface="Batang" panose="02030600000101010101" pitchFamily="18" charset="-127"/>
                <a:ea typeface="Batang" panose="02030600000101010101" pitchFamily="18" charset="-127"/>
              </a:rPr>
              <a:t>Миф(Қоғамдағы көзқарас)</a:t>
            </a:r>
          </a:p>
        </p:txBody>
      </p:sp>
      <p:sp>
        <p:nvSpPr>
          <p:cNvPr id="8" name="TextBox 7">
            <a:extLst>
              <a:ext uri="{FF2B5EF4-FFF2-40B4-BE49-F238E27FC236}">
                <a16:creationId xmlns:a16="http://schemas.microsoft.com/office/drawing/2014/main" id="{5C96A323-705B-49C6-8E8D-33A4AA399EB4}"/>
              </a:ext>
            </a:extLst>
          </p:cNvPr>
          <p:cNvSpPr txBox="1"/>
          <p:nvPr/>
        </p:nvSpPr>
        <p:spPr>
          <a:xfrm>
            <a:off x="956603" y="1930846"/>
            <a:ext cx="9762979" cy="2246769"/>
          </a:xfrm>
          <a:prstGeom prst="rect">
            <a:avLst/>
          </a:prstGeom>
          <a:noFill/>
        </p:spPr>
        <p:txBody>
          <a:bodyPr wrap="square" rtlCol="0">
            <a:spAutoFit/>
          </a:bodyPr>
          <a:lstStyle/>
          <a:p>
            <a:pPr marL="342900" indent="-342900">
              <a:buFont typeface="Arial" panose="020B0604020202020204" pitchFamily="34" charset="0"/>
              <a:buChar char="•"/>
            </a:pPr>
            <a:r>
              <a:rPr lang="ru-RU" sz="2800" dirty="0" err="1">
                <a:latin typeface="Times New Roman" panose="02020603050405020304" pitchFamily="18" charset="0"/>
                <a:cs typeface="Times New Roman" panose="02020603050405020304" pitchFamily="18" charset="0"/>
              </a:rPr>
              <a:t>Үйдегі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зорлық</a:t>
            </a:r>
            <a:r>
              <a:rPr lang="ru-RU"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зомбылық емес, араласуды қажет етпейтін отбасылық іс</a:t>
            </a:r>
          </a:p>
          <a:p>
            <a:pPr marL="342900" indent="-342900">
              <a:buFont typeface="Arial" panose="020B0604020202020204" pitchFamily="34" charset="0"/>
              <a:buChar char="•"/>
            </a:pPr>
            <a:r>
              <a:rPr lang="kk-KZ" sz="2800" dirty="0">
                <a:latin typeface="Times New Roman" panose="02020603050405020304" pitchFamily="18" charset="0"/>
                <a:cs typeface="Times New Roman" panose="02020603050405020304" pitchFamily="18" charset="0"/>
              </a:rPr>
              <a:t>Үйдегі зорлық зомбылық, тек әлеуметтік мәртебесі төмен отбасыларда ғана болуы мүмкін</a:t>
            </a:r>
          </a:p>
          <a:p>
            <a:pPr marL="342900" indent="-342900">
              <a:buFont typeface="Arial" panose="020B0604020202020204" pitchFamily="34" charset="0"/>
              <a:buChar char="•"/>
            </a:pPr>
            <a:r>
              <a:rPr lang="kk-KZ" sz="2800" dirty="0">
                <a:latin typeface="Times New Roman" panose="02020603050405020304" pitchFamily="18" charset="0"/>
                <a:cs typeface="Times New Roman" panose="02020603050405020304" pitchFamily="18" charset="0"/>
              </a:rPr>
              <a:t>Балалар өздері зорлық</a:t>
            </a:r>
            <a:r>
              <a:rPr lang="ru-RU" sz="2800" dirty="0">
                <a:latin typeface="Times New Roman" panose="02020603050405020304" pitchFamily="18" charset="0"/>
                <a:cs typeface="Times New Roman" panose="02020603050405020304" pitchFamily="18" charset="0"/>
              </a:rPr>
              <a:t>-</a:t>
            </a:r>
            <a:r>
              <a:rPr lang="kk-KZ" sz="2800" dirty="0">
                <a:latin typeface="Times New Roman" panose="02020603050405020304" pitchFamily="18" charset="0"/>
                <a:cs typeface="Times New Roman" panose="02020603050405020304" pitchFamily="18" charset="0"/>
              </a:rPr>
              <a:t>зомбылықты туындауына әкеледі.</a:t>
            </a:r>
            <a:endParaRPr lang="ru-RU" sz="2800"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70ACC97C-9015-4935-A9D6-F19E2A39B9CA}"/>
              </a:ext>
            </a:extLst>
          </p:cNvPr>
          <p:cNvSpPr txBox="1"/>
          <p:nvPr/>
        </p:nvSpPr>
        <p:spPr>
          <a:xfrm>
            <a:off x="1716422" y="447627"/>
            <a:ext cx="7132320" cy="1200329"/>
          </a:xfrm>
          <a:prstGeom prst="rect">
            <a:avLst/>
          </a:prstGeom>
          <a:noFill/>
        </p:spPr>
        <p:txBody>
          <a:bodyPr wrap="square" rtlCol="0">
            <a:spAutoFit/>
          </a:bodyPr>
          <a:lstStyle/>
          <a:p>
            <a:pPr algn="ctr"/>
            <a:r>
              <a:rPr lang="kk-KZ" sz="3600" b="1" dirty="0" smtClean="0">
                <a:latin typeface="Times New Roman" panose="02020603050405020304" pitchFamily="18" charset="0"/>
                <a:cs typeface="Times New Roman" panose="02020603050405020304" pitchFamily="18" charset="0"/>
              </a:rPr>
              <a:t>Миф </a:t>
            </a:r>
          </a:p>
          <a:p>
            <a:pPr algn="ctr"/>
            <a:r>
              <a:rPr lang="ru-RU" sz="3600" b="1" dirty="0" smtClean="0">
                <a:latin typeface="Times New Roman" panose="02020603050405020304" pitchFamily="18" charset="0"/>
                <a:cs typeface="Times New Roman" panose="02020603050405020304" pitchFamily="18" charset="0"/>
              </a:rPr>
              <a:t>(</a:t>
            </a:r>
            <a:r>
              <a:rPr lang="kk-KZ" sz="3600" b="1" dirty="0">
                <a:latin typeface="Times New Roman" panose="02020603050405020304" pitchFamily="18" charset="0"/>
                <a:cs typeface="Times New Roman" panose="02020603050405020304" pitchFamily="18" charset="0"/>
              </a:rPr>
              <a:t>Қоғамдағы көз қарас</a:t>
            </a:r>
            <a:r>
              <a:rPr lang="ru-RU" sz="3600" b="1" dirty="0">
                <a:latin typeface="Times New Roman" panose="02020603050405020304" pitchFamily="18" charset="0"/>
                <a:cs typeface="Times New Roman" panose="02020603050405020304" pitchFamily="18" charset="0"/>
              </a:rPr>
              <a:t>)</a:t>
            </a:r>
            <a:endParaRPr lang="ru-KZ"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0573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D5B108-C61A-4655-B8ED-8E82AF6ED9F4}"/>
              </a:ext>
            </a:extLst>
          </p:cNvPr>
          <p:cNvSpPr txBox="1"/>
          <p:nvPr/>
        </p:nvSpPr>
        <p:spPr>
          <a:xfrm>
            <a:off x="4299436" y="798104"/>
            <a:ext cx="2433711" cy="646331"/>
          </a:xfrm>
          <a:prstGeom prst="rect">
            <a:avLst/>
          </a:prstGeom>
          <a:noFill/>
        </p:spPr>
        <p:txBody>
          <a:bodyPr wrap="square" rtlCol="0">
            <a:spAutoFit/>
          </a:bodyPr>
          <a:lstStyle/>
          <a:p>
            <a:pPr algn="ctr"/>
            <a:r>
              <a:rPr lang="kk-KZ" sz="3600" b="1" dirty="0">
                <a:latin typeface="Times New Roman" panose="02020603050405020304" pitchFamily="18" charset="0"/>
                <a:cs typeface="Times New Roman" panose="02020603050405020304" pitchFamily="18" charset="0"/>
              </a:rPr>
              <a:t>Факт</a:t>
            </a:r>
            <a:endParaRPr lang="ru-KZ" sz="36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1A96F4B5-BB6E-447E-81A0-95B2FAE5C2BE}"/>
              </a:ext>
            </a:extLst>
          </p:cNvPr>
          <p:cNvSpPr txBox="1"/>
          <p:nvPr/>
        </p:nvSpPr>
        <p:spPr>
          <a:xfrm flipH="1">
            <a:off x="875712" y="1797149"/>
            <a:ext cx="9281161" cy="4524315"/>
          </a:xfrm>
          <a:prstGeom prst="rect">
            <a:avLst/>
          </a:prstGeom>
          <a:noFill/>
        </p:spPr>
        <p:txBody>
          <a:bodyPr wrap="square" rtlCol="0">
            <a:spAutoFit/>
          </a:bodyPr>
          <a:lstStyle/>
          <a:p>
            <a:pPr marL="285750" indent="-285750">
              <a:buFont typeface="Arial" panose="020B0604020202020204" pitchFamily="34" charset="0"/>
              <a:buChar char="•"/>
            </a:pPr>
            <a:r>
              <a:rPr lang="kk-KZ" sz="2400"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59-1-бап</a:t>
            </a:r>
            <a:r>
              <a:rPr lang="kk-KZ" sz="2400" dirty="0">
                <a:latin typeface="Times New Roman" panose="02020603050405020304" pitchFamily="18" charset="0"/>
                <a:cs typeface="Times New Roman" panose="02020603050405020304" pitchFamily="18" charset="0"/>
              </a:rPr>
              <a:t>» Құқық бұзушының мінезі</a:t>
            </a:r>
            <a:r>
              <a:rPr lang="ru-RU" sz="2400" dirty="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құлқына ерекше талаптар белгілеу «</a:t>
            </a:r>
            <a:r>
              <a:rPr lang="ru-RU" sz="2400" dirty="0">
                <a:latin typeface="Times New Roman" panose="02020603050405020304" pitchFamily="18" charset="0"/>
                <a:cs typeface="Times New Roman" panose="02020603050405020304" pitchFamily="18" charset="0"/>
              </a:rPr>
              <a:t>79-1-бап</a:t>
            </a:r>
            <a:r>
              <a:rPr lang="kk-KZ" sz="2400" dirty="0">
                <a:latin typeface="Times New Roman" panose="02020603050405020304" pitchFamily="18" charset="0"/>
                <a:cs typeface="Times New Roman" panose="02020603050405020304" pitchFamily="18" charset="0"/>
              </a:rPr>
              <a:t>» Ұрып соғу «</a:t>
            </a:r>
            <a:r>
              <a:rPr lang="ru-RU" sz="2400" dirty="0">
                <a:latin typeface="Times New Roman" panose="02020603050405020304" pitchFamily="18" charset="0"/>
                <a:cs typeface="Times New Roman" panose="02020603050405020304" pitchFamily="18" charset="0"/>
              </a:rPr>
              <a:t>79-5- </a:t>
            </a:r>
            <a:r>
              <a:rPr lang="ru-RU" sz="2400" dirty="0" err="1">
                <a:latin typeface="Times New Roman" panose="02020603050405020304" pitchFamily="18" charset="0"/>
                <a:cs typeface="Times New Roman" panose="02020603050405020304" pitchFamily="18" charset="0"/>
              </a:rPr>
              <a:t>бап</a:t>
            </a:r>
            <a:r>
              <a:rPr lang="kk-KZ" sz="2400" dirty="0">
                <a:latin typeface="Times New Roman" panose="02020603050405020304" pitchFamily="18" charset="0"/>
                <a:cs typeface="Times New Roman" panose="02020603050405020304" pitchFamily="18" charset="0"/>
              </a:rPr>
              <a:t>» Отбасы</a:t>
            </a:r>
            <a:r>
              <a:rPr lang="ru-RU" sz="2400" dirty="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тұрмыстық қатынастар аясындағы құқыққа қарсы әрекеттер бойынша жауапқа тартылады.</a:t>
            </a:r>
          </a:p>
          <a:p>
            <a:pPr marL="285750" indent="-285750">
              <a:buFont typeface="Arial" panose="020B0604020202020204" pitchFamily="34" charset="0"/>
              <a:buChar char="•"/>
            </a:pPr>
            <a:r>
              <a:rPr lang="kk-KZ" sz="2400" dirty="0">
                <a:latin typeface="Times New Roman" panose="02020603050405020304" pitchFamily="18" charset="0"/>
                <a:cs typeface="Times New Roman" panose="02020603050405020304" pitchFamily="18" charset="0"/>
              </a:rPr>
              <a:t>Зорлық</a:t>
            </a:r>
            <a:r>
              <a:rPr lang="ru-RU" sz="2400" dirty="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зомбылық ол кез келген жағдайда орын алуы мүмкін, ол ешқандайда материалдық жағдайды талап етпейді</a:t>
            </a:r>
          </a:p>
          <a:p>
            <a:pPr marL="285750" indent="-285750">
              <a:buFont typeface="Arial" panose="020B0604020202020204" pitchFamily="34" charset="0"/>
              <a:buChar char="•"/>
            </a:pPr>
            <a:r>
              <a:rPr lang="kk-KZ" sz="2400" dirty="0">
                <a:latin typeface="Times New Roman" panose="02020603050405020304" pitchFamily="18" charset="0"/>
                <a:cs typeface="Times New Roman" panose="02020603050405020304" pitchFamily="18" charset="0"/>
              </a:rPr>
              <a:t>Әке</a:t>
            </a:r>
            <a:r>
              <a:rPr lang="ru-RU" sz="2400" dirty="0">
                <a:latin typeface="Times New Roman" panose="02020603050405020304" pitchFamily="18" charset="0"/>
                <a:cs typeface="Times New Roman" panose="02020603050405020304" pitchFamily="18" charset="0"/>
              </a:rPr>
              <a:t>-</a:t>
            </a:r>
            <a:r>
              <a:rPr lang="kk-KZ" sz="2400" dirty="0">
                <a:latin typeface="Times New Roman" panose="02020603050405020304" pitchFamily="18" charset="0"/>
                <a:cs typeface="Times New Roman" panose="02020603050405020304" pitchFamily="18" charset="0"/>
              </a:rPr>
              <a:t>шешенің көбісі балаға жақсы көретініңді білдіртпеу керек деп ойлайды. Олардың ойынша баланы тым жақсы көру олардың ерке болуна, өзімшіл болуына әкеп соғады деп ойлайды. Бұл ойды жоққа шығару керек. Осы жағымсыз тұлғалық қасиеттер керісінше, осы балаға деген махабаттың жетіспеушілігінен пайда болады.</a:t>
            </a:r>
          </a:p>
        </p:txBody>
      </p:sp>
    </p:spTree>
    <p:extLst>
      <p:ext uri="{BB962C8B-B14F-4D97-AF65-F5344CB8AC3E}">
        <p14:creationId xmlns:p14="http://schemas.microsoft.com/office/powerpoint/2010/main" val="2349021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AC74CC6-4F20-44F7-A32B-A79B6E1F534F}"/>
              </a:ext>
            </a:extLst>
          </p:cNvPr>
          <p:cNvSpPr txBox="1"/>
          <p:nvPr/>
        </p:nvSpPr>
        <p:spPr>
          <a:xfrm>
            <a:off x="525193" y="928468"/>
            <a:ext cx="11141614" cy="5293757"/>
          </a:xfrm>
          <a:prstGeom prst="rect">
            <a:avLst/>
          </a:prstGeom>
          <a:noFill/>
        </p:spPr>
        <p:txBody>
          <a:bodyPr wrap="square" rtlCol="0">
            <a:spAutoFit/>
          </a:bodyPr>
          <a:lstStyle/>
          <a:p>
            <a:pPr indent="449580" algn="just">
              <a:spcAft>
                <a:spcPts val="0"/>
              </a:spcAft>
            </a:pPr>
            <a:r>
              <a:rPr lang="kk-KZ" sz="2000" b="0" i="0" dirty="0">
                <a:solidFill>
                  <a:srgbClr val="333333"/>
                </a:solidFill>
                <a:effectLst/>
                <a:latin typeface="Times New Roman" panose="02020603050405020304" pitchFamily="18" charset="0"/>
                <a:cs typeface="Times New Roman" panose="02020603050405020304" pitchFamily="18" charset="0"/>
              </a:rPr>
              <a:t>Жасыратыны жоқ, осы кезге дейін отбасындағы зорлық-зомбылық ашық айтылмай келді. Бұл жағдай әлеуметтік проблема ретінде қарал­майтын. Ал Ішкі істер министрлігінің ақпаратына қарасақ, елімізде жыл сайын 10 мыңнан астам зорлық-зомбылық фактілері тіркеледі. Мы­са­лы, 2008 жылы 715 әйел мен 129 бала қазаға ұшыраған екен. Бірақ, тұр­мыс­тық зорлық-зомбылық фактілерінің ба­сым көпшілігі тіркелмейді. Сарап­шы­лардың айтуынша, ресми статис­ти­каны қорықпай, ең кемінде, төртке көбейтуге болады. Өкініштісі, зорлық-зомбылыққа ең көп ұшырайтын адамдар - сол құқық бұзушы­ның ең жақыны, жанашыры, бірге тұратын отбасы мүшелері. Тұрмыстық зорлық-зомбылық көрген мұндай адам дене, психикалық, моральдық зардаптан бөлек қорғансыздық сезімде болып, тығырыққа тіреледі. Оның санасында «мемлекет менің құқығымды қорғай алмайды» деген түсінік пайда болады. Сонымен бірге, әрине, отбасында көрген қиянаттың «жарасын» жазу қиын.</a:t>
            </a:r>
          </a:p>
          <a:p>
            <a:pPr indent="449580" algn="just">
              <a:spcAft>
                <a:spcPts val="0"/>
              </a:spcAft>
            </a:pPr>
            <a:r>
              <a:rPr lang="kk-KZ" sz="2000" b="0" i="0" dirty="0">
                <a:solidFill>
                  <a:srgbClr val="333333"/>
                </a:solidFill>
                <a:effectLst/>
                <a:latin typeface="Times New Roman" panose="02020603050405020304" pitchFamily="18" charset="0"/>
                <a:cs typeface="Times New Roman" panose="02020603050405020304" pitchFamily="18" charset="0"/>
              </a:rPr>
              <a:t>Тәуелсіздік алғаннан бері Қазақ­стан негізгі демократиялық құнды­лық­тар мен институттарды бекітті. Еліміздің Конститу­циясында адамның денсаулығына, оның ар-намысы мен абыройын кемсітуге бағыт­тал­ған іс-әрекеттерден, оның ішінде тұрмыс­тық зорлық-зомбылықтан қорғау жөнін­дегі нормалар бар. Тұрмыстық зорлық- зомбылықтың алдын алуға қатысты халық­аралық құқықтық құжаттар ратифика­циядан өтті.</a:t>
            </a:r>
          </a:p>
          <a:p>
            <a:endParaRPr lang="kk-KZ" sz="1800" dirty="0"/>
          </a:p>
        </p:txBody>
      </p:sp>
    </p:spTree>
    <p:extLst>
      <p:ext uri="{BB962C8B-B14F-4D97-AF65-F5344CB8AC3E}">
        <p14:creationId xmlns:p14="http://schemas.microsoft.com/office/powerpoint/2010/main" val="2799022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87CAD4-FEF3-4B2F-A570-6D3D73DA859F}"/>
              </a:ext>
            </a:extLst>
          </p:cNvPr>
          <p:cNvSpPr txBox="1"/>
          <p:nvPr/>
        </p:nvSpPr>
        <p:spPr>
          <a:xfrm>
            <a:off x="520505" y="801858"/>
            <a:ext cx="11310424" cy="4965462"/>
          </a:xfrm>
          <a:prstGeom prst="rect">
            <a:avLst/>
          </a:prstGeom>
          <a:noFill/>
        </p:spPr>
        <p:txBody>
          <a:bodyPr wrap="square" rtlCol="0">
            <a:spAutoFit/>
          </a:bodyPr>
          <a:lstStyle/>
          <a:p>
            <a:pPr algn="l">
              <a:spcAft>
                <a:spcPts val="1008"/>
              </a:spcAft>
            </a:pPr>
            <a:r>
              <a:rPr lang="kk-KZ" sz="2000" b="0" i="0" dirty="0">
                <a:solidFill>
                  <a:srgbClr val="000000"/>
                </a:solidFill>
                <a:effectLst/>
                <a:latin typeface="Times New Roman" panose="02020603050405020304" pitchFamily="18" charset="0"/>
              </a:rPr>
              <a:t>Осы орайда бала тәрбиесінде ата-ананың алатын орны бөлек екенін ұмытпаған жөн. «Ұяда не көрсең, ұшқанда соны ілерсің» дегендей бала ата-анасынан қандай тәрбие алса болашағы да, өмірі де солай болады. Баланың тәрбиесіне бей-жай қарауға болмайды. Отбасындағы келеңсіз жағдайлар, айналасындағы теріс құбылыстар баланың өміріне кері әсерін тигізеді. Сондықтан бала тәрбиесінде ата-ананың ақыл-кеңесімен қоса, мектептегі ұстаздардың, қоғамның да тәрбиесі ауадай қажет.</a:t>
            </a:r>
            <a:endParaRPr lang="ru-RU" sz="2000" b="0" i="0" dirty="0">
              <a:solidFill>
                <a:srgbClr val="000000"/>
              </a:solidFill>
              <a:effectLst/>
              <a:latin typeface="Times New Roman" panose="02020603050405020304" pitchFamily="18" charset="0"/>
            </a:endParaRPr>
          </a:p>
          <a:p>
            <a:pPr algn="l">
              <a:spcAft>
                <a:spcPts val="1008"/>
              </a:spcAft>
            </a:pPr>
            <a:r>
              <a:rPr lang="kk-KZ" sz="2000" b="0" i="0" dirty="0">
                <a:solidFill>
                  <a:srgbClr val="000000"/>
                </a:solidFill>
                <a:effectLst/>
                <a:latin typeface="Times New Roman" panose="02020603050405020304" pitchFamily="18" charset="0"/>
              </a:rPr>
              <a:t>Балаңыздың отбасындағы алатын алғашқы тәрбие үлгісі зорлық пен зорлықсыз ортада орындалуы тиіс. Бала қандай ортада тәрбие көрсе, сондай ортаға үйренісіп, өз дегенінде дәл ата-аналардың қателіктерін қайталайды, яғни келесі келер ұрпақ та зорлық-зомбылық ортада тәрбиеленеді. Балаңмен дос, сырлас бола біл. Ешқашан қаталдықпен адамды адам ете алмайсың. Қатыгездік баланы ашындырады, жүрегіне өшпенділік тудырады. Әке-шеше ретінде қоқаңдап, өз ойыңды тықпалай берсең, баланың тұлғалық қасиеттері ашылмай қалады. Дүниедегі мақсаттың да, міндеттің де ең үлкені – ол ертеңгі күнге өнегелі, парасатты, дені сау ұрпақ қалдыру. Сухомлинский: «Тек қана ата-аналармен бірге, жалпы күш-жігерді біріктіру арқасында мұғалімдер балаларға үлкен адамдық бағыт беруі мүмкін» деген.</a:t>
            </a:r>
            <a:endParaRPr lang="ru-RU" sz="2000" b="0" i="0" dirty="0">
              <a:solidFill>
                <a:srgbClr val="000000"/>
              </a:solidFill>
              <a:effectLst/>
              <a:latin typeface="Times New Roman" panose="02020603050405020304" pitchFamily="18" charset="0"/>
            </a:endParaRPr>
          </a:p>
          <a:p>
            <a:pPr algn="l">
              <a:spcAft>
                <a:spcPts val="1008"/>
              </a:spcAft>
            </a:pPr>
            <a:r>
              <a:rPr lang="kk-KZ" sz="2000" b="0" i="0" dirty="0">
                <a:solidFill>
                  <a:srgbClr val="000000"/>
                </a:solidFill>
                <a:effectLst/>
                <a:latin typeface="Times New Roman" panose="02020603050405020304" pitchFamily="18" charset="0"/>
              </a:rPr>
              <a:t>Отбасы, қоғам болып бүгін жұмыла көңіл бөліп алдын алмасақ, ертең кеш болады.</a:t>
            </a:r>
            <a:endParaRPr lang="ru-KZ" sz="2000" dirty="0"/>
          </a:p>
        </p:txBody>
      </p:sp>
    </p:spTree>
    <p:extLst>
      <p:ext uri="{BB962C8B-B14F-4D97-AF65-F5344CB8AC3E}">
        <p14:creationId xmlns:p14="http://schemas.microsoft.com/office/powerpoint/2010/main" val="1901915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descr="https://thumbs.dreamstime.com/b/%D0%BD%D0%B0%D1%81%D0%B8%D0%BB%D0%B8%D0%B5-%D1%81%D0%B5%D0%BC%D1%8C%D0%B8-%D0%B8-%D0%BA%D0%BE%D0%BD%D1%86%D0%B5%D0%BF%D1%86%D0%B8%D1%8F-%D0%B0%D0%B3%D1%80%D0%B5%D1%81%D1%81%D0%B8%D0%B8-131152533.jpg"/>
          <p:cNvPicPr>
            <a:picLocks noChangeAspect="1" noChangeArrowheads="1"/>
          </p:cNvPicPr>
          <p:nvPr/>
        </p:nvPicPr>
        <p:blipFill rotWithShape="1">
          <a:blip r:embed="rId2">
            <a:extLst>
              <a:ext uri="{28A0092B-C50C-407E-A947-70E740481C1C}">
                <a14:useLocalDpi xmlns:a14="http://schemas.microsoft.com/office/drawing/2010/main" val="0"/>
              </a:ext>
            </a:extLst>
          </a:blip>
          <a:srcRect b="13092"/>
          <a:stretch/>
        </p:blipFill>
        <p:spPr bwMode="auto">
          <a:xfrm>
            <a:off x="2847264" y="2796511"/>
            <a:ext cx="4661610" cy="40513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96C1646-AD64-472B-BADA-D02AAF2B069D}"/>
              </a:ext>
            </a:extLst>
          </p:cNvPr>
          <p:cNvSpPr txBox="1"/>
          <p:nvPr/>
        </p:nvSpPr>
        <p:spPr>
          <a:xfrm>
            <a:off x="2132564" y="937256"/>
            <a:ext cx="7893938" cy="923330"/>
          </a:xfrm>
          <a:prstGeom prst="rect">
            <a:avLst/>
          </a:prstGeom>
          <a:noFill/>
        </p:spPr>
        <p:txBody>
          <a:bodyPr wrap="square" rtlCol="0">
            <a:spAutoFit/>
          </a:bodyPr>
          <a:lstStyle/>
          <a:p>
            <a:r>
              <a:rPr lang="kk-KZ" sz="3600" b="1" dirty="0">
                <a:latin typeface="Times New Roman" panose="02020603050405020304" pitchFamily="18" charset="0"/>
                <a:ea typeface="Batang" panose="02030600000101010101" pitchFamily="18" charset="-127"/>
                <a:cs typeface="Times New Roman" panose="02020603050405020304" pitchFamily="18" charset="0"/>
              </a:rPr>
              <a:t>Зорлық</a:t>
            </a:r>
            <a:r>
              <a:rPr lang="en-US" sz="3600" b="1" dirty="0">
                <a:latin typeface="Times New Roman" panose="02020603050405020304" pitchFamily="18" charset="0"/>
                <a:ea typeface="Batang" panose="02030600000101010101" pitchFamily="18" charset="-127"/>
                <a:cs typeface="Times New Roman" panose="02020603050405020304" pitchFamily="18" charset="0"/>
              </a:rPr>
              <a:t>-</a:t>
            </a:r>
            <a:r>
              <a:rPr lang="kk-KZ" sz="3600" b="1" dirty="0">
                <a:latin typeface="Times New Roman" panose="02020603050405020304" pitchFamily="18" charset="0"/>
                <a:ea typeface="Batang" panose="02030600000101010101" pitchFamily="18" charset="-127"/>
                <a:cs typeface="Times New Roman" panose="02020603050405020304" pitchFamily="18" charset="0"/>
              </a:rPr>
              <a:t>зомбылықтың салдары</a:t>
            </a:r>
            <a:endParaRPr lang="ru-KZ" sz="3600" b="1" dirty="0">
              <a:latin typeface="Times New Roman" panose="02020603050405020304" pitchFamily="18" charset="0"/>
              <a:ea typeface="Batang" panose="02030600000101010101" pitchFamily="18" charset="-127"/>
              <a:cs typeface="Times New Roman" panose="02020603050405020304" pitchFamily="18" charset="0"/>
            </a:endParaRPr>
          </a:p>
          <a:p>
            <a:endParaRPr lang="ru-KZ" dirty="0"/>
          </a:p>
        </p:txBody>
      </p:sp>
      <p:sp>
        <p:nvSpPr>
          <p:cNvPr id="4" name="TextBox 3">
            <a:extLst>
              <a:ext uri="{FF2B5EF4-FFF2-40B4-BE49-F238E27FC236}">
                <a16:creationId xmlns:a16="http://schemas.microsoft.com/office/drawing/2014/main" id="{8D6F7D29-9854-4787-B9EC-881E865724DB}"/>
              </a:ext>
            </a:extLst>
          </p:cNvPr>
          <p:cNvSpPr txBox="1"/>
          <p:nvPr/>
        </p:nvSpPr>
        <p:spPr>
          <a:xfrm>
            <a:off x="590844" y="2011681"/>
            <a:ext cx="7610621" cy="1569660"/>
          </a:xfrm>
          <a:prstGeom prst="rect">
            <a:avLst/>
          </a:prstGeom>
          <a:noFill/>
        </p:spPr>
        <p:txBody>
          <a:bodyPr wrap="square" rtlCol="0">
            <a:spAutoFit/>
          </a:bodyPr>
          <a:lstStyle/>
          <a:p>
            <a:pPr marL="342900" indent="-342900">
              <a:buFont typeface="+mj-lt"/>
              <a:buAutoNum type="arabicPeriod"/>
            </a:pPr>
            <a:r>
              <a:rPr lang="kk-KZ" sz="2400" dirty="0">
                <a:latin typeface="Times New Roman" panose="02020603050405020304" pitchFamily="18" charset="0"/>
                <a:cs typeface="Times New Roman" panose="02020603050405020304" pitchFamily="18" charset="0"/>
              </a:rPr>
              <a:t>Психофизикалық дамудың кідірісі</a:t>
            </a:r>
          </a:p>
          <a:p>
            <a:pPr marL="342900" indent="-342900">
              <a:buFont typeface="+mj-lt"/>
              <a:buAutoNum type="arabicPeriod"/>
            </a:pPr>
            <a:r>
              <a:rPr lang="kk-KZ" sz="2400" dirty="0">
                <a:latin typeface="Times New Roman" panose="02020603050405020304" pitchFamily="18" charset="0"/>
                <a:cs typeface="Times New Roman" panose="02020603050405020304" pitchFamily="18" charset="0"/>
              </a:rPr>
              <a:t>Ұйқының, тәбеттің бұзылуы, жоғары алаңдаушылық</a:t>
            </a:r>
          </a:p>
          <a:p>
            <a:pPr marL="342900" indent="-342900">
              <a:buFont typeface="+mj-lt"/>
              <a:buAutoNum type="arabicPeriod"/>
            </a:pPr>
            <a:r>
              <a:rPr lang="kk-KZ" sz="2400" dirty="0">
                <a:latin typeface="Times New Roman" panose="02020603050405020304" pitchFamily="18" charset="0"/>
                <a:cs typeface="Times New Roman" panose="02020603050405020304" pitchFamily="18" charset="0"/>
              </a:rPr>
              <a:t>Жағымсыз эмоциялар: қорқыныш, үрей, мазасыздық</a:t>
            </a:r>
          </a:p>
          <a:p>
            <a:pPr marL="342900" indent="-342900">
              <a:buFont typeface="+mj-lt"/>
              <a:buAutoNum type="arabicPeriod"/>
            </a:pPr>
            <a:r>
              <a:rPr lang="kk-KZ" sz="2400" dirty="0">
                <a:latin typeface="Times New Roman" panose="02020603050405020304" pitchFamily="18" charset="0"/>
                <a:cs typeface="Times New Roman" panose="02020603050405020304" pitchFamily="18" charset="0"/>
              </a:rPr>
              <a:t>Энурез, әртүрлі тиктер, түнгі қорқыныш.</a:t>
            </a:r>
            <a:endParaRPr lang="ru-K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7480341"/>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110</TotalTime>
  <Words>472</Words>
  <Application>Microsoft Office PowerPoint</Application>
  <PresentationFormat>Широкоэкранный</PresentationFormat>
  <Paragraphs>29</Paragraphs>
  <Slides>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7</vt:i4>
      </vt:variant>
    </vt:vector>
  </HeadingPairs>
  <TitlesOfParts>
    <vt:vector size="13" baseType="lpstr">
      <vt:lpstr>Arial</vt:lpstr>
      <vt:lpstr>Batang</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Салтанат</dc:creator>
  <cp:lastModifiedBy>admin</cp:lastModifiedBy>
  <cp:revision>13</cp:revision>
  <cp:lastPrinted>2021-02-15T05:51:45Z</cp:lastPrinted>
  <dcterms:created xsi:type="dcterms:W3CDTF">2021-02-12T05:19:46Z</dcterms:created>
  <dcterms:modified xsi:type="dcterms:W3CDTF">2022-11-15T14:22:30Z</dcterms:modified>
</cp:coreProperties>
</file>