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75" r:id="rId3"/>
    <p:sldId id="267" r:id="rId4"/>
    <p:sldId id="259" r:id="rId5"/>
    <p:sldId id="263" r:id="rId6"/>
    <p:sldId id="264" r:id="rId7"/>
    <p:sldId id="265" r:id="rId8"/>
    <p:sldId id="274" r:id="rId9"/>
    <p:sldId id="273" r:id="rId10"/>
    <p:sldId id="272" r:id="rId11"/>
    <p:sldId id="271" r:id="rId12"/>
    <p:sldId id="270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voyrebenok.ru/images/presentation/ecology/b/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895"/>
            <a:ext cx="9144000" cy="688489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5536" y="1052736"/>
            <a:ext cx="763284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Зорлық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-зомбылық көрген жандарға әлеуметтік көмек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lastohka1962.rusedu.net/gallery/3558/23-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512" cy="6862912"/>
          </a:xfrm>
          <a:prstGeom prst="rect">
            <a:avLst/>
          </a:prstGeom>
          <a:noFill/>
        </p:spPr>
      </p:pic>
      <p:sp>
        <p:nvSpPr>
          <p:cNvPr id="3" name="Трапеция 2"/>
          <p:cNvSpPr/>
          <p:nvPr/>
        </p:nvSpPr>
        <p:spPr>
          <a:xfrm>
            <a:off x="323528" y="188640"/>
            <a:ext cx="8820472" cy="576064"/>
          </a:xfrm>
          <a:prstGeom prst="trapezoi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зорлық-зомбылықтың жеке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профилактикасы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            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шаралары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124744"/>
            <a:ext cx="2592288" cy="55446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1.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зорлық-зомбылықтың жеке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профилактикасы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шаралары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 жасаған адамның құқықтық санасына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мінез-құлқына жүйелі түрде мақсатты ықпал 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үшін, оның тарапынан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жаңа құқық бұзушылықтар жасалуының алдын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жәбірленушінің қауіпсіздігін қамтамасыз 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мақсатында қолданылады.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87824" y="908720"/>
            <a:ext cx="6156176" cy="58326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 2.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зорлық-зомбылықтың жеке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профилактикасы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шаралары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 1)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профилактикалық әңгімелесу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 2)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әкімшілік құқық бұзушылық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хаттаманы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қорғау нұсқамасын шығару үшін тұрмыстық зорлық-зомбылық жасаған адамды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органдарына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 3)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қорғау нұсқамасы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 4)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әкімшілік ұстау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 5)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медициналық сипаттағы мәжбүрлеу шаралары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 6)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құқық бұзушының мінез-құлқына ерекше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талаптар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 7)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әкімшілік жаза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 8)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ата-ана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құқығынан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бала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асырап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күшін жою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қорғаншыларды және қамқоршыларды өз міндеттерін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орындауынан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босату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шеттету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патронаттық тәрбиешінің тәрбиесіне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мерзімінен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бұрын бұзу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 9)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жүргізудің мәжбүрлеу шаралары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қылмыстық процесте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жәбірленушілердің қауіпсіздік шаралары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 10) сот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үкімі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қолданылатын шаралар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lastohka1962.rusedu.net/gallery/3558/23-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512" cy="686291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23528" y="620688"/>
            <a:ext cx="4176464" cy="39604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3.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зорлық-зомбылықтың жеке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профилактикасы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шаралары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өзіне қатысты қолданылатын адамның жеке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ерекшеліктері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жасаған құқық бұзушылықтардың қоғамға қауіптілігінің сипаты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дәрежесі ескеріле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айқындалады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2060848"/>
            <a:ext cx="4032448" cy="39604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Мүдделі адамдар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профилактика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шараларын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қолдану туралы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шешімге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</a:rPr>
              <a:t>заңнамасында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белгіленген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</a:rPr>
              <a:t>тәртіппен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шағым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жасауы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88640"/>
            <a:ext cx="8467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Зорлы</a:t>
            </a:r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қ-зомбылық көрген жандарға жүргізілетін іс-шаралар.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1124744"/>
            <a:ext cx="4824536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Тренингке дейінгі кезең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2060848"/>
            <a:ext cx="3240360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Консультация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92080" y="2060848"/>
            <a:ext cx="3240360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Диагностика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539552" y="3284984"/>
            <a:ext cx="2952328" cy="2232248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Мақсаты:</a:t>
            </a:r>
          </a:p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Пациенттегі қорқыныш,үрейді сейілдіру.Нәтижесінде қоршаған ортаға бейімделуі.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5436096" y="3284984"/>
            <a:ext cx="2952328" cy="2232248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Зақымдалған мүшені қалыпқа келтіру.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>
            <a:stCxn id="6" idx="2"/>
            <a:endCxn id="8" idx="0"/>
          </p:cNvCxnSpPr>
          <p:nvPr/>
        </p:nvCxnSpPr>
        <p:spPr>
          <a:xfrm>
            <a:off x="4896036" y="1700808"/>
            <a:ext cx="2016224" cy="3600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2"/>
          </p:cNvCxnSpPr>
          <p:nvPr/>
        </p:nvCxnSpPr>
        <p:spPr>
          <a:xfrm flipH="1">
            <a:off x="1907704" y="1700808"/>
            <a:ext cx="2988332" cy="3600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7" idx="2"/>
            <a:endCxn id="9" idx="3"/>
          </p:cNvCxnSpPr>
          <p:nvPr/>
        </p:nvCxnSpPr>
        <p:spPr>
          <a:xfrm>
            <a:off x="2015716" y="285293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8" idx="2"/>
            <a:endCxn id="10" idx="3"/>
          </p:cNvCxnSpPr>
          <p:nvPr/>
        </p:nvCxnSpPr>
        <p:spPr>
          <a:xfrm>
            <a:off x="6912260" y="285293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1259632" y="5877272"/>
            <a:ext cx="6696744" cy="720080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Тренингке шақыру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>
            <a:stCxn id="10" idx="1"/>
            <a:endCxn id="19" idx="3"/>
          </p:cNvCxnSpPr>
          <p:nvPr/>
        </p:nvCxnSpPr>
        <p:spPr>
          <a:xfrm flipH="1">
            <a:off x="4608004" y="5517232"/>
            <a:ext cx="2304256" cy="3600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9" idx="3"/>
            <a:endCxn id="9" idx="1"/>
          </p:cNvCxnSpPr>
          <p:nvPr/>
        </p:nvCxnSpPr>
        <p:spPr>
          <a:xfrm flipH="1" flipV="1">
            <a:off x="2015716" y="5517232"/>
            <a:ext cx="2592288" cy="3600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lastohka1962.rusedu.net/gallery/3558/23-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512" cy="686291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571868" y="714356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Тренинг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364" y="1247269"/>
            <a:ext cx="91106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Мақсаты:  Зорлық-зомбылық   жандардың  көңіл-күйін  көтеру, </a:t>
            </a:r>
          </a:p>
          <a:p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психологиялық  көмек   көрсету.</a:t>
            </a:r>
          </a:p>
          <a:p>
            <a:endParaRPr lang="kk-KZ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Тренинг барысы:</a:t>
            </a:r>
          </a:p>
          <a:p>
            <a:pPr marL="457200" indent="-457200">
              <a:buFont typeface="+mj-lt"/>
              <a:buAutoNum type="arabicPeriod"/>
            </a:pPr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Сәлемдесу</a:t>
            </a:r>
          </a:p>
          <a:p>
            <a:pPr marL="457200" indent="-457200">
              <a:buFont typeface="+mj-lt"/>
              <a:buAutoNum type="arabicPeriod"/>
            </a:pPr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Танысу</a:t>
            </a:r>
          </a:p>
          <a:p>
            <a:pPr marL="457200" indent="-457200">
              <a:buFont typeface="+mj-lt"/>
              <a:buAutoNum type="arabicPeriod"/>
            </a:pPr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“Қара алақан”</a:t>
            </a:r>
          </a:p>
          <a:p>
            <a:pPr marL="457200" indent="-457200">
              <a:buFont typeface="+mj-lt"/>
              <a:buAutoNum type="arabicPeriod"/>
            </a:pPr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“Сөйлемді аяқта”</a:t>
            </a:r>
          </a:p>
          <a:p>
            <a:pPr marL="457200" indent="-457200">
              <a:buFont typeface="+mj-lt"/>
              <a:buAutoNum type="arabicPeriod"/>
            </a:pPr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“Қиял әлемі”</a:t>
            </a:r>
          </a:p>
          <a:p>
            <a:pPr marL="457200" indent="-457200">
              <a:buFont typeface="+mj-lt"/>
              <a:buAutoNum type="arabicPeriod"/>
            </a:pPr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Қоштасу </a:t>
            </a:r>
          </a:p>
          <a:p>
            <a:pPr marL="457200" indent="-457200">
              <a:buFont typeface="+mj-lt"/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lastohka1962.rusedu.net/gallery/3558/23-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512" cy="686291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95536" y="1916832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Зорлық-зомбылық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тұлғаға қол сұқпаушылық, (тәндік және рухани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мағынада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азаматтардың құқын бұзатын 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адамның екінші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адамға тәндік немесе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психикалық ықпал етуі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2" descr="http://www.kormanews.by/wp-content/uploads/2014/08/001098_0000067751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3861048"/>
            <a:ext cx="3496624" cy="1969766"/>
          </a:xfrm>
          <a:prstGeom prst="rect">
            <a:avLst/>
          </a:prstGeom>
          <a:noFill/>
        </p:spPr>
      </p:pic>
      <p:pic>
        <p:nvPicPr>
          <p:cNvPr id="33796" name="Picture 4" descr="http://kostanaytany.kz/wp-content/uploads/2015/07/fotolia_59952290_subscription_xxl_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861048"/>
            <a:ext cx="3654137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lastohka1962.rusedu.net/gallery/3558/23-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512" cy="686291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67544" y="548680"/>
            <a:ext cx="8424936" cy="11521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Зорлық зомбылықты тудыратын негізгі факторлар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179512" y="1988840"/>
            <a:ext cx="2915816" cy="4320480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Әлеуметтік фактор:</a:t>
            </a:r>
          </a:p>
          <a:p>
            <a:pPr algn="ctr">
              <a:buFont typeface="Arial" pitchFamily="34" charset="0"/>
              <a:buChar char="•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Әлеуметтік-экономикалық жағдайының төмендеуі</a:t>
            </a:r>
          </a:p>
          <a:p>
            <a:pPr algn="ctr">
              <a:buFont typeface="Arial" pitchFamily="34" charset="0"/>
              <a:buChar char="•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Байлыққа деген құмарлық</a:t>
            </a:r>
          </a:p>
          <a:p>
            <a:pPr algn="ctr">
              <a:buFont typeface="Arial" pitchFamily="34" charset="0"/>
              <a:buChar char="•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Толық емес отбасындағы тәрбие</a:t>
            </a:r>
          </a:p>
          <a:p>
            <a:pPr algn="ctr">
              <a:buFont typeface="Arial" pitchFamily="34" charset="0"/>
              <a:buChar char="•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Ішімдік пен анаша</a:t>
            </a:r>
          </a:p>
          <a:p>
            <a:pPr algn="ctr">
              <a:buFont typeface="Arial" pitchFamily="34" charset="0"/>
              <a:buChar char="•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2843808" y="1988840"/>
            <a:ext cx="3096344" cy="4392488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Биологиялық фактор:</a:t>
            </a:r>
          </a:p>
          <a:p>
            <a:pPr algn="ctr">
              <a:buFont typeface="Arial" pitchFamily="34" charset="0"/>
              <a:buChar char="•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Генетикалық</a:t>
            </a:r>
          </a:p>
          <a:p>
            <a:pPr algn="ctr">
              <a:buFont typeface="Arial" pitchFamily="34" charset="0"/>
              <a:buChar char="•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Темперамент ерекшеліктері</a:t>
            </a:r>
          </a:p>
          <a:p>
            <a:pPr algn="ctr">
              <a:buFont typeface="Arial" pitchFamily="34" charset="0"/>
              <a:buChar char="•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Бас бөліктерінің дамуындағы ерекшеліктер</a:t>
            </a:r>
          </a:p>
          <a:p>
            <a:pPr algn="ctr">
              <a:buFont typeface="Arial" pitchFamily="34" charset="0"/>
              <a:buChar char="•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Ағза себептері</a:t>
            </a:r>
          </a:p>
          <a:p>
            <a:pPr algn="ctr">
              <a:buFont typeface="Arial" pitchFamily="34" charset="0"/>
              <a:buChar char="•"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pitchFamily="34" charset="0"/>
              <a:buChar char="•"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pitchFamily="34" charset="0"/>
              <a:buChar char="•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5940152" y="1988840"/>
            <a:ext cx="3203848" cy="4464496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Психологиялық фактор:</a:t>
            </a:r>
          </a:p>
          <a:p>
            <a:pPr algn="ctr">
              <a:buFont typeface="Arial" pitchFamily="34" charset="0"/>
              <a:buChar char="•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Отбасындағы әлеуметтік-психологиялық жағдай</a:t>
            </a:r>
          </a:p>
          <a:p>
            <a:pPr algn="ctr">
              <a:buFont typeface="Arial" pitchFamily="34" charset="0"/>
              <a:buChar char="•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Жеке қасиеттері(мінез)</a:t>
            </a:r>
          </a:p>
          <a:p>
            <a:pPr algn="ctr">
              <a:buFont typeface="Arial" pitchFamily="34" charset="0"/>
              <a:buChar char="•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Мінезін игере алмаушылық</a:t>
            </a:r>
          </a:p>
          <a:p>
            <a:pPr algn="ctr">
              <a:buFont typeface="Arial" pitchFamily="34" charset="0"/>
              <a:buChar char="•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Бала кезінде махаббат жетіспеушілік.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lastohka1962.rusedu.net/gallery/3558/23-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512" cy="686291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51520" y="908720"/>
            <a:ext cx="4968552" cy="15121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«Тұрмыстық зорлық-зомбылық профилактикасы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2009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жылғы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желтоқсандағы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 214-IV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Заңы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2852936"/>
            <a:ext cx="5904656" cy="30963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Заң мемлекеттік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органдардың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жергілікті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өзін-өзі басқару органдарының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ұйымдардың және Қазақстан Республикасы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азаматтарының тұрмыстық зорлық-зомбылық профилактикасы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жөніндегі қызметінің құқықтық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экономикалық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әлеуметтік және ұйымдастырушылық негіздерін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айқындайды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lastohka1962.rusedu.net/gallery/3558/23-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512" cy="686291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404664"/>
            <a:ext cx="8856984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Заңда мынадай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ұғымдар пайдаланылады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    1)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жәбірленуші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өзіне қатысты тұрмыстық зорлық-зомбылықпен моральдық зардап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зардабы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мүліктік зиян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келтірілді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ұйғаруға негіз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 2)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отбасы-тұрмыстық қатынастар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ерлі-зайыптылар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бұрынғы ерлі-зайыптылар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тұратын 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тұрған адамдар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жақын туыстар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ортақ баласы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балалары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бар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арасындағы қатынастар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    3)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отбасы-тұрмыстық қатынастар аясында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адамның басқаға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басқаларға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қатысты дене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зардабын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психикалық зардап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келтіретін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келтіру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қаупі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құқыққа қарсы қасақана әрекеті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    4)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 профилактикасы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отбасы-тұрмыстық қатынастар аясында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адамның және азаматтың конституциялық құқықтарын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бостандықтары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заңды мүдделерін қорғауға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зорлық-зомбылықтың алдын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алуға және жолын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кесуге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құқықтық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экономикалық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әлеуметтік және ұйымдастырушылық шаралар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кешені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    5)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 профилактикасының субъектілері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 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 профилактикасын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жүзеге асыратын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органдар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жергілікті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өзін-өзі басқару органдары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ұйымдар және Қазақстан Республикасының азаматтары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lastohka1962.rusedu.net/gallery/3558/23-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512" cy="6862912"/>
          </a:xfrm>
          <a:prstGeom prst="rect">
            <a:avLst/>
          </a:prstGeom>
          <a:noFill/>
        </p:spPr>
      </p:pic>
      <p:sp>
        <p:nvSpPr>
          <p:cNvPr id="11" name="Скругленный прямоугольник 10"/>
          <p:cNvSpPr/>
          <p:nvPr/>
        </p:nvSpPr>
        <p:spPr>
          <a:xfrm>
            <a:off x="0" y="4653136"/>
            <a:ext cx="3816424" cy="168356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 профилактикасының алдын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шараларының жазалау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шараларынан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басымдығы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499992" y="5301208"/>
            <a:ext cx="3600400" cy="13681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кешенділік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жүйелілік принциптеріне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негізделеді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59632" y="404664"/>
            <a:ext cx="6624736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Зорлық-зомбылық профилактикасы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79512" y="1412776"/>
            <a:ext cx="2051720" cy="12241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заңдылық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339752" y="1412776"/>
            <a:ext cx="3672408" cy="14401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2)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адамның және азаматтың құқықтары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бостандықтары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заңды мүдделері сақталуына кепілдік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беру;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156176" y="1412776"/>
            <a:ext cx="2987824" cy="18448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3)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адамның және азаматтың дене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зардабын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психикалық зардап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шегуіне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бермеу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1520" y="2996952"/>
            <a:ext cx="2016224" cy="12961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 4)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отбасын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қолдау және сақтау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699792" y="3068960"/>
            <a:ext cx="2664296" cy="13681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5)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құпиялылық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580112" y="3501008"/>
            <a:ext cx="3563888" cy="15841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6)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өмірлік қиын жағдайда жүрген әрбір адаммен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азаматпен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жұмыс жүргізу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lastohka1962.rusedu.net/gallery/3558/23-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512" cy="6862912"/>
          </a:xfrm>
          <a:prstGeom prst="rect">
            <a:avLst/>
          </a:prstGeom>
          <a:noFill/>
        </p:spPr>
      </p:pic>
      <p:sp>
        <p:nvSpPr>
          <p:cNvPr id="3" name="Скругленный прямоугольник 2"/>
          <p:cNvSpPr/>
          <p:nvPr/>
        </p:nvSpPr>
        <p:spPr>
          <a:xfrm>
            <a:off x="1691680" y="260648"/>
            <a:ext cx="6264696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Зорлық-зомбылықтың түрлері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251520" y="1052736"/>
            <a:ext cx="3960440" cy="1584176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күш көрсету, психологиялық,сексуалдық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экономикалық зорлық-зомбылық түрінде 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716016" y="1052736"/>
            <a:ext cx="4176464" cy="1512168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Күш көрсету зорлық-зомбылығы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күшін қолданып, денені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денсаулыққа қасақана зиян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келтіру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179512" y="2924944"/>
            <a:ext cx="4104456" cy="3744416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3.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Психологиялық зорлық-зомбылық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психикасына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қасақана әсер 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қорқыту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бопсалау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құқық бұзушылықтарды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өмірге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денсаулыққа қауіп төндіретін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 психикалық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дамуының бұзылуына әкелетін әрекеттерді жасауға мәжбүрлеу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еріксіз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көндіру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ар-намысы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абыройын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кемсіту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4716016" y="2708920"/>
            <a:ext cx="4211960" cy="2232248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4.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Сексуалдық зорлық-зомбылық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жыныстың тиіспеушілігіне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жыныстық еркіндігіне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қауіп төндіретін құқыққа қарсы қасақана іс-әрекет, сондай-ақ кәмелетке толмағандарға қатысты сексуалдық сипаттағы іс-әрекеттер.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4716016" y="5085184"/>
            <a:ext cx="4211960" cy="1484784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5.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Экономикалық зорлық-зомбылық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заңмен көзделген құқығы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тұрғын үйінен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тамағынан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киімінен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мүлкінен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қаражатынан қасақана айыру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lastohka1962.rusedu.net/gallery/3558/23-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512" cy="6862912"/>
          </a:xfrm>
          <a:prstGeom prst="rect">
            <a:avLst/>
          </a:prstGeom>
          <a:noFill/>
        </p:spPr>
      </p:pic>
      <p:sp>
        <p:nvSpPr>
          <p:cNvPr id="3" name="Овал 2"/>
          <p:cNvSpPr/>
          <p:nvPr/>
        </p:nvSpPr>
        <p:spPr>
          <a:xfrm>
            <a:off x="971600" y="548680"/>
            <a:ext cx="7776864" cy="108012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Арнаулы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әлеуметтік қызметтер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1844824"/>
            <a:ext cx="4104456" cy="19442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Заңда белгіленген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тәртіппен өмірлік қиын жағдайда жүрген 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танылған жәбірленушіге арнаулы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әлеуметтік қызметтер көрсетіледі.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60032" y="1844824"/>
            <a:ext cx="3960440" cy="19442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2.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Арнаулы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әлеуметтік қызметтер арнаулы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әлеуметтік қызметтердің кепілдік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көлемін және ақылы арнаулы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әлеуметтік қызметтерді қамтиды.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528" y="4149080"/>
            <a:ext cx="4176464" cy="25202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Арнаулы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әлеуметтік қызметтердің кепілдік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кепілдік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көлемінен тыс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көрсетілетін қосымша көлемін көрсету аудандардың, облыстық маңызы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қалалардың жергілікті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атқарушы органдары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шешімдерінің негізінде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жүзеге асырылады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16016" y="4221088"/>
            <a:ext cx="4427984" cy="24482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4.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Арнаулы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әлеуметтік қызметтер көрсету стандарттары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көрсету тәртібі, өмірлік қиын жағдайда жүрген адамның (отбасының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құқықтары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міндеттері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арнаулы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әлеуметтік қызметтер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заңнамасында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айқындалады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lastohka1962.rusedu.net/gallery/3558/23-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0512" cy="6862912"/>
          </a:xfrm>
          <a:prstGeom prst="rect">
            <a:avLst/>
          </a:prstGeom>
          <a:noFill/>
        </p:spPr>
      </p:pic>
      <p:sp>
        <p:nvSpPr>
          <p:cNvPr id="3" name="Прямоугольник с двумя вырезанными противолежащими углами 2"/>
          <p:cNvSpPr/>
          <p:nvPr/>
        </p:nvSpPr>
        <p:spPr>
          <a:xfrm>
            <a:off x="827584" y="620688"/>
            <a:ext cx="7416824" cy="720080"/>
          </a:xfrm>
          <a:prstGeom prst="snip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Көмек көрсету жөніндегі ұйымдар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700808"/>
            <a:ext cx="2664296" cy="12241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жәбірленушілерді қабылдауды жүзеге асырады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59832" y="1556792"/>
            <a:ext cx="5904656" cy="151216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2)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жәбірленушілерге қажетті психологиялық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педагогикалық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медициналық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 көмегін көрсетуді ұйымдастырады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 болған жағдайда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медициналық көмек көрсету және 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әрі оңалту үшін 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денсаулық сақтау ұйымдарына жібереді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3212976"/>
            <a:ext cx="2592288" cy="16561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3)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мүмкіндіктерге қарай жәбірленушілерге уақытша тұратын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ұсынады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87824" y="3284984"/>
            <a:ext cx="2880320" cy="16561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 жасаған адамдармен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психологиялық түзету бағдарламаларын жүргізеді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56176" y="3284984"/>
            <a:ext cx="2808312" cy="16561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5)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 фактілері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жасалу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қаупі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органдарына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хабарлайды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47664" y="5229200"/>
            <a:ext cx="3312368" cy="14401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6)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 профилактикасы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мәселелері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құқықтық түсіндіру жұмысын жүзеге асырады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48064" y="5229200"/>
            <a:ext cx="3816424" cy="14127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7)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тұрмыстық зорлық-зомбылық профилактикасы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мәселелері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заңды тұлғалармен өзара іс-қимыл жасауды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жүзеге асырады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354</Words>
  <Application>Microsoft Office PowerPoint</Application>
  <PresentationFormat>Экран (4:3)</PresentationFormat>
  <Paragraphs>75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User</cp:lastModifiedBy>
  <cp:revision>20</cp:revision>
  <dcterms:created xsi:type="dcterms:W3CDTF">2016-11-12T06:37:10Z</dcterms:created>
  <dcterms:modified xsi:type="dcterms:W3CDTF">2021-11-15T04:32:00Z</dcterms:modified>
</cp:coreProperties>
</file>