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8" r:id="rId5"/>
    <p:sldId id="260" r:id="rId6"/>
    <p:sldId id="262" r:id="rId7"/>
    <p:sldId id="263" r:id="rId8"/>
    <p:sldId id="264" r:id="rId9"/>
    <p:sldId id="265" r:id="rId10"/>
    <p:sldId id="272" r:id="rId11"/>
    <p:sldId id="267" r:id="rId12"/>
    <p:sldId id="268" r:id="rId13"/>
    <p:sldId id="269" r:id="rId14"/>
    <p:sldId id="259" r:id="rId15"/>
    <p:sldId id="261" r:id="rId16"/>
    <p:sldId id="271" r:id="rId17"/>
    <p:sldId id="273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54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89776" cy="1470025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7356" y="2112941"/>
            <a:ext cx="5429288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72459-8DA4-4579-A797-844C942D6E3B}" type="datetimeFigureOut">
              <a:rPr lang="ru-RU"/>
              <a:pPr>
                <a:defRPr/>
              </a:pPr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46742-D8A1-42A5-B431-CF8456C650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37210-237F-46E5-9D64-1D6BC7C95EDD}" type="datetimeFigureOut">
              <a:rPr lang="ru-RU"/>
              <a:pPr>
                <a:defRPr/>
              </a:pPr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D6A31-B3D5-43B1-BDDF-DCA5EE30AB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D3154-B897-43A1-B711-5077ACE25669}" type="datetimeFigureOut">
              <a:rPr lang="ru-RU"/>
              <a:pPr>
                <a:defRPr/>
              </a:pPr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58DAC-27C0-4443-8EC5-787DEC8C7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11CFD-74F0-496F-9BFF-34F8D4F4D4C2}" type="datetimeFigureOut">
              <a:rPr lang="ru-RU"/>
              <a:pPr>
                <a:defRPr/>
              </a:pPr>
              <a:t>14.12.2023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AA9FA-1D8C-4D09-8524-5C07175F62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3399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AEF62-CBBD-4FA2-BA79-C9D59DB39682}" type="datetimeFigureOut">
              <a:rPr lang="ru-RU"/>
              <a:pPr>
                <a:defRPr/>
              </a:pPr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E1E0F-BFEB-4725-A508-D1AC458510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8604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28586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55989-9BDA-4A6F-8DAB-4371C435F589}" type="datetimeFigureOut">
              <a:rPr lang="ru-RU"/>
              <a:pPr>
                <a:defRPr/>
              </a:pPr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FBBAE-F317-4CCD-B315-6FFBA945B0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B446D-EC79-43AB-9BF9-82DCCF1149BC}" type="datetimeFigureOut">
              <a:rPr lang="ru-RU"/>
              <a:pPr>
                <a:defRPr/>
              </a:pPr>
              <a:t>14.12.2023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1B012-F059-4D2A-9FDD-590AF11E72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25E70-1798-402A-9B61-DFACD2BB5B17}" type="datetimeFigureOut">
              <a:rPr lang="ru-RU"/>
              <a:pPr>
                <a:defRPr/>
              </a:pPr>
              <a:t>14.12.2023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651C8-3DF9-4CF4-9EB1-4476783DE9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A476A-CB0B-442C-9CC8-280A63314A77}" type="datetimeFigureOut">
              <a:rPr lang="ru-RU"/>
              <a:pPr>
                <a:defRPr/>
              </a:pPr>
              <a:t>14.12.2023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2ECC3-B7D4-47C9-BC7F-EC2DDCC7D0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61515-2276-4B26-8368-F22B701A5A26}" type="datetimeFigureOut">
              <a:rPr lang="ru-RU"/>
              <a:pPr>
                <a:defRPr/>
              </a:pPr>
              <a:t>14.12.2023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5BC41-C237-4044-A7E9-D020419462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0276E-8F07-42B4-976E-4935B3037C1B}" type="datetimeFigureOut">
              <a:rPr lang="ru-RU"/>
              <a:pPr>
                <a:defRPr/>
              </a:pPr>
              <a:t>14.12.2023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FE5F2-7D74-4130-9A87-2CAFD113C7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58BB6-52FC-44F9-BD7B-7DA67713CEEB}" type="datetimeFigureOut">
              <a:rPr lang="ru-RU"/>
              <a:pPr>
                <a:defRPr/>
              </a:pPr>
              <a:t>14.12.2023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75893-6266-42EF-BA19-3423E40755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solidFill>
            <a:srgbClr val="FFFFFF">
              <a:alpha val="65097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EED768-EDFE-4AB8-B8DD-B34688BD3D18}" type="datetimeFigureOut">
              <a:rPr lang="ru-RU"/>
              <a:pPr>
                <a:defRPr/>
              </a:pPr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4E64E6-EA02-4248-869C-9B96E07E34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manannikovaev.ucoz.ru/09288fba1b0c837673e461e2378ddfa3.jp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88"/>
            <a:ext cx="7789863" cy="1470025"/>
          </a:xfrm>
        </p:spPr>
        <p:txBody>
          <a:bodyPr/>
          <a:lstStyle/>
          <a:p>
            <a:pPr eaLnBrk="1" hangingPunct="1"/>
            <a:r>
              <a:rPr lang="ru-RU"/>
              <a:t>Наклонения глагола.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ru-RU" sz="2800" b="1">
                <a:solidFill>
                  <a:schemeClr val="bg1"/>
                </a:solidFill>
              </a:rPr>
              <a:t>Образование форм повелительного наклонения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713" y="1484313"/>
            <a:ext cx="7199312" cy="2124075"/>
          </a:xfrm>
          <a:solidFill>
            <a:schemeClr val="accent5">
              <a:lumMod val="60000"/>
              <a:lumOff val="40000"/>
              <a:alpha val="65097"/>
            </a:schemeClr>
          </a:solidFill>
          <a:ln w="38100">
            <a:solidFill>
              <a:srgbClr val="00B0F0"/>
            </a:solidFill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ru-RU" dirty="0"/>
              <a:t>1. 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411413" y="2420938"/>
            <a:ext cx="201612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3" name="TextBox 6"/>
          <p:cNvSpPr txBox="1">
            <a:spLocks noChangeArrowheads="1"/>
          </p:cNvSpPr>
          <p:nvPr/>
        </p:nvSpPr>
        <p:spPr bwMode="auto">
          <a:xfrm>
            <a:off x="2555875" y="1557338"/>
            <a:ext cx="8715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наст.</a:t>
            </a:r>
          </a:p>
          <a:p>
            <a:r>
              <a:rPr lang="ru-RU" sz="2400"/>
              <a:t>буд.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411413" y="2205038"/>
            <a:ext cx="0" cy="2159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427538" y="2205038"/>
            <a:ext cx="0" cy="2159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500563" y="3141663"/>
            <a:ext cx="0" cy="2159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339975" y="3141663"/>
            <a:ext cx="0" cy="2159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8" name="Picture 2" descr="C:\!Картинки и фото\мебель\alarm-clock-ringing.gif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2500" y="1341438"/>
            <a:ext cx="1008063" cy="94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9" name="TextBox 18"/>
          <p:cNvSpPr txBox="1">
            <a:spLocks noChangeArrowheads="1"/>
          </p:cNvSpPr>
          <p:nvPr/>
        </p:nvSpPr>
        <p:spPr bwMode="auto">
          <a:xfrm>
            <a:off x="4787900" y="1773238"/>
            <a:ext cx="4841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0070C0"/>
                </a:solidFill>
              </a:rPr>
              <a:t>+</a:t>
            </a:r>
          </a:p>
        </p:txBody>
      </p:sp>
      <p:sp>
        <p:nvSpPr>
          <p:cNvPr id="12300" name="TextBox 19"/>
          <p:cNvSpPr txBox="1">
            <a:spLocks noChangeArrowheads="1"/>
          </p:cNvSpPr>
          <p:nvPr/>
        </p:nvSpPr>
        <p:spPr bwMode="auto">
          <a:xfrm>
            <a:off x="5724525" y="1700213"/>
            <a:ext cx="146208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нулевой</a:t>
            </a:r>
          </a:p>
          <a:p>
            <a:r>
              <a:rPr lang="ru-RU" sz="2400" b="1"/>
              <a:t>     И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6516688" y="1484313"/>
            <a:ext cx="576262" cy="2889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5724525" y="1484313"/>
            <a:ext cx="801688" cy="2889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"/>
          <p:cNvSpPr txBox="1">
            <a:spLocks noChangeArrowheads="1"/>
          </p:cNvSpPr>
          <p:nvPr/>
        </p:nvSpPr>
        <p:spPr bwMode="auto">
          <a:xfrm>
            <a:off x="251520" y="1772816"/>
            <a:ext cx="1408334" cy="461665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 л., ед.ч.</a:t>
            </a:r>
          </a:p>
        </p:txBody>
      </p:sp>
      <p:sp>
        <p:nvSpPr>
          <p:cNvPr id="29" name="TextBox 6"/>
          <p:cNvSpPr txBox="1">
            <a:spLocks noChangeArrowheads="1"/>
          </p:cNvSpPr>
          <p:nvPr/>
        </p:nvSpPr>
        <p:spPr bwMode="auto">
          <a:xfrm>
            <a:off x="250825" y="2924175"/>
            <a:ext cx="1460656" cy="461665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 л., мн.ч.</a:t>
            </a:r>
          </a:p>
        </p:txBody>
      </p:sp>
      <p:sp>
        <p:nvSpPr>
          <p:cNvPr id="12305" name="TextBox 29"/>
          <p:cNvSpPr txBox="1">
            <a:spLocks noChangeArrowheads="1"/>
          </p:cNvSpPr>
          <p:nvPr/>
        </p:nvSpPr>
        <p:spPr bwMode="auto">
          <a:xfrm>
            <a:off x="7235825" y="2852738"/>
            <a:ext cx="4540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0070C0"/>
                </a:solidFill>
              </a:rPr>
              <a:t>+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885113" y="2781300"/>
            <a:ext cx="588962" cy="6461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3600" dirty="0"/>
              <a:t>те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2339975" y="3357563"/>
            <a:ext cx="216058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308" name="Picture 2" descr="C:\!Картинки и фото\мебель\alarm-clock-ringing.gif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938" y="2492375"/>
            <a:ext cx="863600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9" name="TextBox 35"/>
          <p:cNvSpPr txBox="1">
            <a:spLocks noChangeArrowheads="1"/>
          </p:cNvSpPr>
          <p:nvPr/>
        </p:nvSpPr>
        <p:spPr bwMode="auto">
          <a:xfrm>
            <a:off x="1979613" y="2565400"/>
            <a:ext cx="14668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       наст.</a:t>
            </a:r>
          </a:p>
          <a:p>
            <a:r>
              <a:rPr lang="ru-RU" sz="2400"/>
              <a:t>       буд.</a:t>
            </a:r>
          </a:p>
        </p:txBody>
      </p:sp>
      <p:sp>
        <p:nvSpPr>
          <p:cNvPr id="12310" name="TextBox 36"/>
          <p:cNvSpPr txBox="1">
            <a:spLocks noChangeArrowheads="1"/>
          </p:cNvSpPr>
          <p:nvPr/>
        </p:nvSpPr>
        <p:spPr bwMode="auto">
          <a:xfrm>
            <a:off x="4716463" y="2781300"/>
            <a:ext cx="4841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0070C0"/>
                </a:solidFill>
              </a:rPr>
              <a:t>+</a:t>
            </a: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5651500" y="2565400"/>
            <a:ext cx="803275" cy="287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6443663" y="2565400"/>
            <a:ext cx="576262" cy="287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13" name="TextBox 39"/>
          <p:cNvSpPr txBox="1">
            <a:spLocks noChangeArrowheads="1"/>
          </p:cNvSpPr>
          <p:nvPr/>
        </p:nvSpPr>
        <p:spPr bwMode="auto">
          <a:xfrm>
            <a:off x="5651500" y="2781300"/>
            <a:ext cx="14636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нулевой</a:t>
            </a:r>
          </a:p>
          <a:p>
            <a:r>
              <a:rPr lang="ru-RU" sz="2400" b="1"/>
              <a:t>     И</a:t>
            </a:r>
          </a:p>
        </p:txBody>
      </p:sp>
      <p:sp>
        <p:nvSpPr>
          <p:cNvPr id="41" name="TextBox 10"/>
          <p:cNvSpPr txBox="1">
            <a:spLocks noChangeArrowheads="1"/>
          </p:cNvSpPr>
          <p:nvPr/>
        </p:nvSpPr>
        <p:spPr bwMode="auto">
          <a:xfrm>
            <a:off x="251520" y="4005064"/>
            <a:ext cx="1460656" cy="461665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 л., мн.ч.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1835150" y="3789363"/>
            <a:ext cx="7200900" cy="83026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008000"/>
                </a:solidFill>
              </a:rPr>
              <a:t>Давай</a:t>
            </a:r>
            <a:r>
              <a:rPr lang="ru-RU" sz="2400" dirty="0"/>
              <a:t> (</a:t>
            </a:r>
            <a:r>
              <a:rPr lang="ru-RU" sz="2400" dirty="0">
                <a:solidFill>
                  <a:srgbClr val="008000"/>
                </a:solidFill>
              </a:rPr>
              <a:t>давайте</a:t>
            </a:r>
            <a:r>
              <a:rPr lang="ru-RU" sz="2400" dirty="0"/>
              <a:t>) + форма изъявительного     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                                       наклонения.</a:t>
            </a:r>
          </a:p>
        </p:txBody>
      </p:sp>
      <p:sp>
        <p:nvSpPr>
          <p:cNvPr id="43" name="TextBox 8"/>
          <p:cNvSpPr txBox="1">
            <a:spLocks noChangeArrowheads="1"/>
          </p:cNvSpPr>
          <p:nvPr/>
        </p:nvSpPr>
        <p:spPr bwMode="auto">
          <a:xfrm>
            <a:off x="251520" y="4869160"/>
            <a:ext cx="1477264" cy="830997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 л., ед.ч.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 мн.ч.</a:t>
            </a:r>
          </a:p>
        </p:txBody>
      </p:sp>
      <p:sp>
        <p:nvSpPr>
          <p:cNvPr id="44" name="TextBox 9"/>
          <p:cNvSpPr txBox="1">
            <a:spLocks noChangeArrowheads="1"/>
          </p:cNvSpPr>
          <p:nvPr/>
        </p:nvSpPr>
        <p:spPr bwMode="auto">
          <a:xfrm>
            <a:off x="1835150" y="4868863"/>
            <a:ext cx="7129463" cy="9540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008000"/>
                </a:solidFill>
              </a:rPr>
              <a:t>Пусть</a:t>
            </a:r>
            <a:r>
              <a:rPr lang="ru-RU" sz="2800" dirty="0"/>
              <a:t> (</a:t>
            </a:r>
            <a:r>
              <a:rPr lang="ru-RU" sz="2800" dirty="0">
                <a:solidFill>
                  <a:srgbClr val="008000"/>
                </a:solidFill>
              </a:rPr>
              <a:t>пускай</a:t>
            </a:r>
            <a:r>
              <a:rPr lang="ru-RU" sz="2800" dirty="0"/>
              <a:t>) + форма изъявительного    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                                    наклонения.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3" grpId="0" build="allAtOnce" animBg="1"/>
      <p:bldP spid="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70643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4400">
                <a:latin typeface="+mj-lt"/>
                <a:ea typeface="+mj-ea"/>
                <a:cs typeface="+mj-cs"/>
              </a:rPr>
              <a:t>Наклонения глагола</a:t>
            </a:r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0" y="1052513"/>
          <a:ext cx="8964613" cy="5308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85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0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88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Изъявительное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None/>
                      </a:pPr>
                      <a:r>
                        <a:rPr lang="ru-RU" dirty="0"/>
                        <a:t> </a:t>
                      </a:r>
                      <a:r>
                        <a:rPr lang="ru-RU" sz="1800" dirty="0"/>
                        <a:t>Глаголы, обозначающие действия, которые</a:t>
                      </a:r>
                      <a:r>
                        <a:rPr lang="ru-RU" sz="1800" baseline="0" dirty="0"/>
                        <a:t> </a:t>
                      </a:r>
                      <a:r>
                        <a:rPr lang="ru-RU" sz="1800" dirty="0"/>
                        <a:t>происходили, происходят</a:t>
                      </a:r>
                      <a:r>
                        <a:rPr lang="ru-RU" sz="1800" baseline="0" dirty="0"/>
                        <a:t> </a:t>
                      </a:r>
                      <a:r>
                        <a:rPr lang="ru-RU" sz="1800" dirty="0"/>
                        <a:t>или будут происходить на самом деле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Что делает?</a:t>
                      </a:r>
                    </a:p>
                    <a:p>
                      <a:r>
                        <a:rPr lang="ru-RU" dirty="0"/>
                        <a:t>Что делал (-а, -о, -и)?</a:t>
                      </a:r>
                    </a:p>
                    <a:p>
                      <a:r>
                        <a:rPr lang="ru-RU" dirty="0"/>
                        <a:t>Что сделает? Что будет делать?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Условное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обозначает      действия, которые желательны или возможны при определённых условиях.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dirty="0"/>
                        <a:t>ЧТО ДЕЛАЛ(А) БЫ? ЧТО СДЕЛАЛ(А) БЫ?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dirty="0"/>
                        <a:t>      Образуется оно так: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sz="2000" b="1" i="1" dirty="0"/>
                        <a:t>Глагол в </a:t>
                      </a:r>
                      <a:r>
                        <a:rPr lang="ru-RU" sz="2000" b="1" i="1" dirty="0" err="1"/>
                        <a:t>прош</a:t>
                      </a:r>
                      <a:r>
                        <a:rPr lang="ru-RU" sz="2000" b="1" i="1" dirty="0"/>
                        <a:t>. </a:t>
                      </a:r>
                      <a:r>
                        <a:rPr lang="ru-RU" sz="2000" b="1" i="1" dirty="0" err="1"/>
                        <a:t>вр</a:t>
                      </a:r>
                      <a:r>
                        <a:rPr lang="ru-RU" sz="2000" b="1" i="1" dirty="0"/>
                        <a:t>. + частица БЫ(Б)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Побудительное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выражают действие, совет, приказ, </a:t>
                      </a:r>
                      <a:r>
                        <a:rPr lang="ru-RU" dirty="0">
                          <a:solidFill>
                            <a:schemeClr val="folHlink"/>
                          </a:solidFill>
                        </a:rPr>
                        <a:t>требование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dirty="0"/>
                        <a:t>ЧТО ДЕЛАЙ(ТЕ)?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dirty="0"/>
                        <a:t>ЧТО СДЕЛАЙ(ТЕ)?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dirty="0"/>
                        <a:t>Образуется так: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dirty="0">
                          <a:latin typeface="MS Mincho"/>
                          <a:ea typeface="MS Mincho"/>
                        </a:rPr>
                        <a:t>⋀       ⋀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dirty="0"/>
                        <a:t>И            ,     </a:t>
                      </a:r>
                    </a:p>
                    <a:p>
                      <a:r>
                        <a:rPr lang="ru-RU" dirty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err="1"/>
                        <a:t>ре</a:t>
                      </a:r>
                      <a:r>
                        <a:rPr lang="ru-RU" sz="3200" dirty="0" err="1">
                          <a:solidFill>
                            <a:srgbClr val="FF0000"/>
                          </a:solidFill>
                        </a:rPr>
                        <a:t>ж</a:t>
                      </a:r>
                      <a:r>
                        <a:rPr lang="ru-RU" sz="3200" b="1" dirty="0" err="1">
                          <a:solidFill>
                            <a:srgbClr val="C00000"/>
                          </a:solidFill>
                        </a:rPr>
                        <a:t>Ь</a:t>
                      </a:r>
                      <a:r>
                        <a:rPr lang="ru-RU" sz="3200" b="1" dirty="0">
                          <a:solidFill>
                            <a:srgbClr val="C00000"/>
                          </a:solidFill>
                        </a:rPr>
                        <a:t>, </a:t>
                      </a:r>
                      <a:r>
                        <a:rPr lang="ru-RU" sz="3200" dirty="0" err="1"/>
                        <a:t>ре</a:t>
                      </a:r>
                      <a:r>
                        <a:rPr lang="ru-RU" sz="3200" dirty="0" err="1">
                          <a:solidFill>
                            <a:srgbClr val="FF0000"/>
                          </a:solidFill>
                        </a:rPr>
                        <a:t>ж</a:t>
                      </a:r>
                      <a:r>
                        <a:rPr lang="ru-RU" sz="3200" b="1" dirty="0" err="1">
                          <a:solidFill>
                            <a:srgbClr val="C00000"/>
                          </a:solidFill>
                        </a:rPr>
                        <a:t>Ь</a:t>
                      </a:r>
                      <a:r>
                        <a:rPr lang="ru-RU" sz="3200" b="0" dirty="0" err="1">
                          <a:solidFill>
                            <a:schemeClr val="tx1"/>
                          </a:solidFill>
                        </a:rPr>
                        <a:t>те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337" name="TextBox 5"/>
          <p:cNvSpPr txBox="1">
            <a:spLocks noChangeArrowheads="1"/>
          </p:cNvSpPr>
          <p:nvPr/>
        </p:nvSpPr>
        <p:spPr bwMode="auto">
          <a:xfrm>
            <a:off x="6372225" y="5157788"/>
            <a:ext cx="415925" cy="368300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те</a:t>
            </a:r>
          </a:p>
        </p:txBody>
      </p:sp>
      <p:sp>
        <p:nvSpPr>
          <p:cNvPr id="13338" name="TextBox 6"/>
          <p:cNvSpPr txBox="1">
            <a:spLocks noChangeArrowheads="1"/>
          </p:cNvSpPr>
          <p:nvPr/>
        </p:nvSpPr>
        <p:spPr bwMode="auto">
          <a:xfrm>
            <a:off x="7164388" y="5157788"/>
            <a:ext cx="415925" cy="368300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те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04800" y="457200"/>
            <a:ext cx="7315200" cy="1143000"/>
          </a:xfrm>
          <a:prstGeom prst="rect">
            <a:avLst/>
          </a:prstGeom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>
                <a:latin typeface="+mj-lt"/>
                <a:ea typeface="+mj-ea"/>
                <a:cs typeface="+mj-cs"/>
              </a:rPr>
              <a:t>ГОВОРИ ПРАВИЛЬНО!!!</a:t>
            </a:r>
            <a:endParaRPr lang="ru-RU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14339" name="Содержимое 2"/>
          <p:cNvSpPr txBox="1">
            <a:spLocks/>
          </p:cNvSpPr>
          <p:nvPr/>
        </p:nvSpPr>
        <p:spPr bwMode="auto">
          <a:xfrm>
            <a:off x="1619250" y="1828800"/>
            <a:ext cx="60007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Char char="•"/>
            </a:pPr>
            <a:r>
              <a:rPr lang="ru-RU" sz="3200">
                <a:latin typeface="Calibri" pitchFamily="34" charset="0"/>
              </a:rPr>
              <a:t>Ляг – лягте,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Char char="•"/>
            </a:pPr>
            <a:r>
              <a:rPr lang="ru-RU" sz="3200">
                <a:latin typeface="Calibri" pitchFamily="34" charset="0"/>
              </a:rPr>
              <a:t>клади – кладите,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Char char="•"/>
            </a:pPr>
            <a:r>
              <a:rPr lang="ru-RU" sz="3200">
                <a:latin typeface="Calibri" pitchFamily="34" charset="0"/>
              </a:rPr>
              <a:t>положи – положите,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Char char="•"/>
            </a:pPr>
            <a:r>
              <a:rPr lang="ru-RU" sz="3200">
                <a:latin typeface="Calibri" pitchFamily="34" charset="0"/>
              </a:rPr>
              <a:t> беги – бегите.</a:t>
            </a:r>
          </a:p>
        </p:txBody>
      </p:sp>
      <p:pic>
        <p:nvPicPr>
          <p:cNvPr id="14340" name="Рисунок 3" descr="http://manannikovaev.ucoz.ru/09288fba1b0c837673e461e2378ddfa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81075"/>
            <a:ext cx="2582863" cy="323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228600"/>
            <a:ext cx="395287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i="1" cap="all" spc="250" dirty="0">
                <a:solidFill>
                  <a:srgbClr val="FF0000"/>
                </a:solidFill>
                <a:latin typeface="+mn-lt"/>
                <a:cs typeface="+mn-cs"/>
              </a:rPr>
              <a:t>Запомните!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191000" y="990600"/>
            <a:ext cx="30686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FF0000"/>
                </a:solidFill>
                <a:latin typeface="Calibri" pitchFamily="34" charset="0"/>
              </a:rPr>
              <a:t>Надо говорить!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995738" y="1484313"/>
            <a:ext cx="2941637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70C0"/>
                </a:solidFill>
                <a:latin typeface="Calibri" pitchFamily="34" charset="0"/>
              </a:rPr>
              <a:t>положил</a:t>
            </a:r>
          </a:p>
          <a:p>
            <a:r>
              <a:rPr lang="ru-RU" sz="3200">
                <a:solidFill>
                  <a:srgbClr val="0070C0"/>
                </a:solidFill>
                <a:latin typeface="Calibri" pitchFamily="34" charset="0"/>
              </a:rPr>
              <a:t>клал</a:t>
            </a:r>
          </a:p>
          <a:p>
            <a:r>
              <a:rPr lang="ru-RU" sz="3200">
                <a:solidFill>
                  <a:srgbClr val="0070C0"/>
                </a:solidFill>
                <a:latin typeface="Calibri" pitchFamily="34" charset="0"/>
              </a:rPr>
              <a:t>положи</a:t>
            </a:r>
          </a:p>
          <a:p>
            <a:r>
              <a:rPr lang="ru-RU" sz="3200">
                <a:solidFill>
                  <a:srgbClr val="0070C0"/>
                </a:solidFill>
                <a:latin typeface="Calibri" pitchFamily="34" charset="0"/>
              </a:rPr>
              <a:t>положите</a:t>
            </a:r>
          </a:p>
          <a:p>
            <a:r>
              <a:rPr lang="ru-RU" sz="3200">
                <a:solidFill>
                  <a:srgbClr val="0070C0"/>
                </a:solidFill>
                <a:latin typeface="Calibri" pitchFamily="34" charset="0"/>
              </a:rPr>
              <a:t>клади, положи</a:t>
            </a:r>
          </a:p>
          <a:p>
            <a:r>
              <a:rPr lang="ru-RU" sz="3200">
                <a:solidFill>
                  <a:srgbClr val="0070C0"/>
                </a:solidFill>
                <a:latin typeface="Calibri" pitchFamily="34" charset="0"/>
              </a:rPr>
              <a:t>кладете</a:t>
            </a:r>
          </a:p>
          <a:p>
            <a:r>
              <a:rPr lang="ru-RU" sz="3200">
                <a:solidFill>
                  <a:srgbClr val="0070C0"/>
                </a:solidFill>
                <a:latin typeface="Calibri" pitchFamily="34" charset="0"/>
              </a:rPr>
              <a:t>кладите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" y="5257800"/>
            <a:ext cx="68437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Calibri" pitchFamily="34" charset="0"/>
              </a:rPr>
              <a:t>В чем особенность глаголов с корнем –лож–?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600200" y="6019800"/>
            <a:ext cx="6870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Calibri" pitchFamily="34" charset="0"/>
              </a:rPr>
              <a:t>В чем особенность глаголов с корнем –клад–?</a:t>
            </a: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152400" y="5105400"/>
            <a:ext cx="7924800" cy="612775"/>
          </a:xfrm>
          <a:prstGeom prst="wedgeRectCallout">
            <a:avLst>
              <a:gd name="adj1" fmla="val -44749"/>
              <a:gd name="adj2" fmla="val 84449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Эти глаголы не употребляются без приставки.</a:t>
            </a: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1219200" y="5943600"/>
            <a:ext cx="7924800" cy="612775"/>
          </a:xfrm>
          <a:prstGeom prst="wedgeRectCallout">
            <a:avLst>
              <a:gd name="adj1" fmla="val -44749"/>
              <a:gd name="adj2" fmla="val 84449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Эти глаголы не употребляются с приставкой.</a:t>
            </a:r>
          </a:p>
        </p:txBody>
      </p:sp>
      <p:pic>
        <p:nvPicPr>
          <p:cNvPr id="15369" name="Рисунок 10" descr="http://manannikovaev.ucoz.ru/09288fba1b0c837673e461e2378ddfa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1341438"/>
            <a:ext cx="2582862" cy="323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  <p:bldP spid="6" grpId="0" build="p"/>
      <p:bldP spid="7" grpId="0" build="p"/>
      <p:bldP spid="8" grpId="0" build="allAtOnce" animBg="1"/>
      <p:bldP spid="9" grpId="0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2400">
                <a:latin typeface="+mj-lt"/>
                <a:ea typeface="+mj-ea"/>
                <a:cs typeface="+mj-cs"/>
              </a:rPr>
              <a:t>Упражнение 271. </a:t>
            </a:r>
            <a:br>
              <a:rPr lang="ru-RU" sz="2400">
                <a:latin typeface="+mj-lt"/>
                <a:ea typeface="+mj-ea"/>
                <a:cs typeface="+mj-cs"/>
              </a:rPr>
            </a:br>
            <a:r>
              <a:rPr lang="ru-RU" sz="2400">
                <a:latin typeface="+mj-lt"/>
                <a:ea typeface="+mj-ea"/>
                <a:cs typeface="+mj-cs"/>
              </a:rPr>
              <a:t>1. Прочитайте предложения. В каком наклонении употреблены глаголы? Какое действие они обозначают?</a:t>
            </a:r>
          </a:p>
        </p:txBody>
      </p:sp>
      <p:sp>
        <p:nvSpPr>
          <p:cNvPr id="16387" name="Содержимое 2"/>
          <p:cNvSpPr txBox="1">
            <a:spLocks/>
          </p:cNvSpPr>
          <p:nvPr/>
        </p:nvSpPr>
        <p:spPr bwMode="auto">
          <a:xfrm>
            <a:off x="457200" y="1600200"/>
            <a:ext cx="8229600" cy="269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2400">
                <a:latin typeface="Calibri" pitchFamily="34" charset="0"/>
              </a:rPr>
              <a:t>1. Как бы я хотел принять участие в соревновании. 2. Хоть бы ты успел подготовиться к выступлению. 3. Я был бы рад, если бы мы победили в матче. 4 Скорее бы наступили каникулы! 5. Ох, лето красное! Любил бы я тебя, когда б не зной, да пыль, да комары, да мухи. (А.Пушкин). 6. Я хотел бы освоить компьютер.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6850" y="4005263"/>
            <a:ext cx="8947150" cy="4619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2. Составьте схему однородных членов пятого предложения.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43163" y="4652963"/>
            <a:ext cx="6516687" cy="12001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MS Mincho"/>
                <a:ea typeface="MS Mincho"/>
              </a:rPr>
              <a:t>✒</a:t>
            </a:r>
            <a:r>
              <a:rPr lang="ru-RU" sz="2400" dirty="0"/>
              <a:t>3. Пофантазируйте, что было бы , если бы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уже наступили каникулы. Напишите об этом,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употребив глаголы в условном наклонении.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68313" y="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4400">
                <a:latin typeface="+mj-lt"/>
                <a:ea typeface="+mj-ea"/>
                <a:cs typeface="+mj-cs"/>
              </a:rPr>
              <a:t>Упражнение 272.</a:t>
            </a:r>
          </a:p>
        </p:txBody>
      </p:sp>
      <p:sp>
        <p:nvSpPr>
          <p:cNvPr id="17411" name="Содержимое 2"/>
          <p:cNvSpPr txBox="1">
            <a:spLocks/>
          </p:cNvSpPr>
          <p:nvPr/>
        </p:nvSpPr>
        <p:spPr bwMode="auto">
          <a:xfrm>
            <a:off x="457200" y="2205038"/>
            <a:ext cx="82296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ru-RU" sz="3200">
                <a:latin typeface="Calibri" pitchFamily="34" charset="0"/>
              </a:rPr>
              <a:t>  Читать – прочитать, входить – войти, заниматься – заняться.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0825" y="1052513"/>
            <a:ext cx="8521700" cy="8318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400" dirty="0"/>
              <a:t>Придумайте предложения, употребив данные глаголы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в повелительном наклонении.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0825" y="3429000"/>
            <a:ext cx="8602663" cy="19383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2. Расскажите, как вы образовали формы повелительного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наклонения.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3. Определите вид глаголов. Чем различаются значения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глаголов совершенного и несовершенного вида в форме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повелительного наклонения.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Рисунки.</a:t>
            </a: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>
                <a:hlinkClick r:id="rId2"/>
              </a:rPr>
              <a:t>09288fba1b0c837673e461e2378ddfa3.jpg</a:t>
            </a:r>
            <a:endParaRPr lang="ru-RU"/>
          </a:p>
          <a:p>
            <a:pPr>
              <a:buFont typeface="Arial" charset="0"/>
              <a:buNone/>
            </a:pPr>
            <a:r>
              <a:rPr lang="ru-RU">
                <a:hlinkClick r:id="rId2"/>
              </a:rPr>
              <a:t>http://manannikovaev.ucoz.ru/09288fba1b0c837673e461e2378ddfa3.jpg</a:t>
            </a:r>
            <a:endParaRPr lang="ru-RU"/>
          </a:p>
          <a:p>
            <a:pPr>
              <a:buFont typeface="Arial" charset="0"/>
              <a:buNone/>
            </a:pPr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Литература.</a:t>
            </a: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ru-RU" sz="2800"/>
              <a:t>Русский язык: учебник для 6 класса общеобразовательных учреждений: в 2ч. Ч.1./Е. А. Быстрова, Л .В. Кибреева и др.; под ред. Е. А. Быстровой.- 3-е изд. – М.:ООО «Русское слово», 2014 – (Инновационная школа).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z="2800"/>
              <a:t>Бабкина М.В. Тематическое и поурочное планирование к учебнику «Русский язык» для 6 класса под редакцией Е.А. Быстровой / М.В. Бабкина. – М.: ООО «Русское слово – учебник», 2012.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77850" y="292100"/>
            <a:ext cx="7440613" cy="1524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3500" b="1" i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  <a:ea typeface="+mj-ea"/>
                <a:cs typeface="+mj-cs"/>
              </a:rPr>
              <a:t>ВЕЛИКИЕ</a:t>
            </a:r>
            <a:r>
              <a:rPr lang="ru-RU" sz="3500" b="1" i="1">
                <a:solidFill>
                  <a:srgbClr val="CC0000"/>
                </a:solidFill>
                <a:latin typeface="Century Gothic" pitchFamily="34" charset="0"/>
                <a:ea typeface="+mj-ea"/>
                <a:cs typeface="+mj-cs"/>
              </a:rPr>
              <a:t> </a:t>
            </a:r>
            <a:r>
              <a:rPr lang="ru-RU" sz="3500" b="1" i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  <a:ea typeface="+mj-ea"/>
                <a:cs typeface="+mj-cs"/>
              </a:rPr>
              <a:t>МЫСЛИ</a:t>
            </a:r>
            <a:r>
              <a:rPr lang="ru-RU" sz="3500" b="1" i="1">
                <a:solidFill>
                  <a:srgbClr val="CC0000"/>
                </a:solidFill>
                <a:latin typeface="Century Gothic" pitchFamily="34" charset="0"/>
                <a:ea typeface="+mj-ea"/>
                <a:cs typeface="+mj-cs"/>
              </a:rPr>
              <a:t> </a:t>
            </a:r>
            <a:r>
              <a:rPr lang="ru-RU" sz="3500" b="1" i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  <a:ea typeface="+mj-ea"/>
                <a:cs typeface="+mj-cs"/>
              </a:rPr>
              <a:t>ВЕЛИКИХ</a:t>
            </a:r>
            <a:r>
              <a:rPr lang="ru-RU" sz="3500" b="1" i="1">
                <a:solidFill>
                  <a:srgbClr val="CC0000"/>
                </a:solidFill>
                <a:latin typeface="Century Gothic" pitchFamily="34" charset="0"/>
                <a:ea typeface="+mj-ea"/>
                <a:cs typeface="+mj-cs"/>
              </a:rPr>
              <a:t> </a:t>
            </a:r>
            <a:r>
              <a:rPr lang="ru-RU" sz="3500" b="1" i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  <a:ea typeface="+mj-ea"/>
                <a:cs typeface="+mj-cs"/>
              </a:rPr>
              <a:t>ЛЮДЕЙ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38163" y="1816100"/>
            <a:ext cx="8280400" cy="4032250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3200">
                <a:latin typeface="+mn-lt"/>
                <a:cs typeface="+mn-cs"/>
              </a:rPr>
              <a:t>От чтения к нам знания идут и голова становится светилом</a:t>
            </a:r>
            <a:r>
              <a:rPr lang="ru-RU">
                <a:latin typeface="+mn-lt"/>
                <a:cs typeface="+mn-cs"/>
              </a:rPr>
              <a:t>.                        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1500" i="1">
                <a:latin typeface="+mn-lt"/>
                <a:cs typeface="+mn-cs"/>
              </a:rPr>
              <a:t>                                                                                  </a:t>
            </a:r>
            <a:r>
              <a:rPr lang="ru-RU" sz="2000" i="1">
                <a:latin typeface="+mn-lt"/>
                <a:cs typeface="+mn-cs"/>
              </a:rPr>
              <a:t>(Г.Ф. Александров)</a:t>
            </a:r>
            <a:endParaRPr lang="ru-RU" sz="2000">
              <a:latin typeface="+mn-lt"/>
              <a:cs typeface="+mn-c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800">
                <a:latin typeface="+mn-lt"/>
                <a:cs typeface="+mn-cs"/>
              </a:rPr>
              <a:t>Учитесь и читайте. Читайте книги серьезные.</a:t>
            </a:r>
            <a:r>
              <a:rPr lang="ru-RU">
                <a:latin typeface="+mn-lt"/>
                <a:cs typeface="+mn-cs"/>
              </a:rPr>
              <a:t>                    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>
                <a:latin typeface="+mn-lt"/>
                <a:cs typeface="+mn-cs"/>
              </a:rPr>
              <a:t>                                                                     </a:t>
            </a:r>
            <a:r>
              <a:rPr lang="ru-RU" sz="2000">
                <a:latin typeface="+mn-lt"/>
                <a:cs typeface="+mn-cs"/>
              </a:rPr>
              <a:t>(</a:t>
            </a:r>
            <a:r>
              <a:rPr lang="ru-RU" sz="2000" i="1">
                <a:latin typeface="+mn-lt"/>
                <a:cs typeface="+mn-cs"/>
              </a:rPr>
              <a:t>Ф.М.  Достоевский)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800">
                <a:latin typeface="+mn-lt"/>
                <a:cs typeface="+mn-cs"/>
              </a:rPr>
              <a:t>Если бы к моим ногам положили короны всех королевств мира  взамен моих книг и моей любви к чтению, я отверг бы их все.            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>
                <a:latin typeface="+mn-lt"/>
                <a:cs typeface="+mn-cs"/>
              </a:rPr>
              <a:t>                                                                        </a:t>
            </a:r>
            <a:r>
              <a:rPr lang="ru-RU" sz="2000">
                <a:latin typeface="+mn-lt"/>
                <a:cs typeface="+mn-cs"/>
              </a:rPr>
              <a:t>(</a:t>
            </a:r>
            <a:r>
              <a:rPr lang="ru-RU" sz="2000" i="1">
                <a:latin typeface="+mn-lt"/>
                <a:cs typeface="+mn-cs"/>
              </a:rPr>
              <a:t>Франсуа Фенелон)</a:t>
            </a:r>
            <a:endParaRPr lang="ru-RU" sz="2000">
              <a:latin typeface="+mn-lt"/>
              <a:cs typeface="+mn-c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ru-RU" sz="200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0825" y="274638"/>
            <a:ext cx="8569325" cy="1138237"/>
          </a:xfrm>
          <a:prstGeom prst="rect">
            <a:avLst/>
          </a:prstGeom>
          <a:ln w="28575">
            <a:solidFill>
              <a:srgbClr val="00B0F0"/>
            </a:solidFill>
            <a:prstDash val="sysDot"/>
          </a:ln>
        </p:spPr>
        <p:txBody>
          <a:bodyPr/>
          <a:lstStyle/>
          <a:p>
            <a:pPr algn="ctr">
              <a:defRPr/>
            </a:pPr>
            <a:r>
              <a:rPr lang="ru-RU" sz="2800" dirty="0">
                <a:solidFill>
                  <a:srgbClr val="FF0066"/>
                </a:solidFill>
                <a:latin typeface="+mj-lt"/>
                <a:ea typeface="+mj-ea"/>
                <a:cs typeface="+mj-cs"/>
              </a:rPr>
              <a:t>Упражнение 270. 1.Прочитайте необычный диалог. Как называются наклонения, которые в нём участвуют?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23850" y="1600200"/>
            <a:ext cx="8362950" cy="45259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lang="ru-RU" sz="2400" dirty="0">
                <a:solidFill>
                  <a:schemeClr val="tx1"/>
                </a:solidFill>
              </a:rPr>
              <a:t> - Я - … наклонение. А называюсь так потому, что обозначаю действие, которое происходит наяву, действие из яви. Я реально существую в каждом из трёх времён – настоящем, прошедшем и будущем.</a:t>
            </a: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lang="ru-RU" sz="2400" dirty="0">
                <a:solidFill>
                  <a:schemeClr val="tx1"/>
                </a:solidFill>
              </a:rPr>
              <a:t> - Я тоже наклонение, и у меня несколько имён. Самые известные из них - …и … . Я обозначаю действие, которое может произойти при определённых условиях. Меня легко узнать, со мной, как верный паж, всегда частица </a:t>
            </a:r>
            <a:r>
              <a:rPr lang="ru-RU" sz="2400" b="1" i="1" dirty="0">
                <a:solidFill>
                  <a:schemeClr val="tx1"/>
                </a:solidFill>
              </a:rPr>
              <a:t>бы. </a:t>
            </a:r>
            <a:r>
              <a:rPr lang="ru-RU" sz="2400" dirty="0">
                <a:solidFill>
                  <a:schemeClr val="tx1"/>
                </a:solidFill>
              </a:rPr>
              <a:t>Я, правда, не допускаю её близко, только на расстоянии. Что ещё я могло бы сказать о себе? Я навсегда выбрало себе форму прошедшего времени, но самого-то времени как морфологического признака у меня нет, потому что я только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2"/>
          <p:cNvSpPr txBox="1">
            <a:spLocks/>
          </p:cNvSpPr>
          <p:nvPr/>
        </p:nvSpPr>
        <p:spPr bwMode="auto">
          <a:xfrm>
            <a:off x="539750" y="476250"/>
            <a:ext cx="8229600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ru-RU" sz="2400">
                <a:latin typeface="Calibri" pitchFamily="34" charset="0"/>
              </a:rPr>
              <a:t>могло бы существовать в реальной жизни. А у того, что не существует, и времени быть не может.</a:t>
            </a:r>
          </a:p>
          <a:p>
            <a:pPr>
              <a:spcBef>
                <a:spcPct val="20000"/>
              </a:spcBef>
              <a:buFontTx/>
              <a:buChar char="-"/>
            </a:pPr>
            <a:r>
              <a:rPr lang="ru-RU" sz="2400">
                <a:latin typeface="Calibri" pitchFamily="34" charset="0"/>
              </a:rPr>
              <a:t>Ну а я создано для того, чтобы повелевать: </a:t>
            </a:r>
            <a:r>
              <a:rPr lang="ru-RU" sz="2400" i="1">
                <a:latin typeface="Calibri" pitchFamily="34" charset="0"/>
              </a:rPr>
              <a:t>сделай, посмотри, открой… </a:t>
            </a:r>
            <a:r>
              <a:rPr lang="ru-RU" sz="2400">
                <a:latin typeface="Calibri" pitchFamily="34" charset="0"/>
              </a:rPr>
              <a:t>пусть я не существую в реальности и у меня тоже нет времени, я горжусь собой и своим именем.  Я – … наклонение, и я умный воспитатель, поэтому иногда скрываю свою склонность к власти. И тогда я прошу, побуж-даю, призываю, а уж потом требую и приказываю.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ru-RU" sz="2400">
                <a:latin typeface="Calibri" pitchFamily="34" charset="0"/>
              </a:rPr>
              <a:t>                                               </a:t>
            </a:r>
            <a:r>
              <a:rPr lang="ru-RU" sz="2400" i="1">
                <a:latin typeface="Calibri" pitchFamily="34" charset="0"/>
              </a:rPr>
              <a:t>(По Г.Александровой).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650" y="4076700"/>
            <a:ext cx="7748588" cy="12001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2. Говоря о наклонении, автор использовал в тексте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разговорную речь. Преобразуйте текст, заменив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разговорную речь книжной. Что изменилось?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1"/>
          <p:cNvSpPr>
            <a:spLocks noChangeArrowheads="1"/>
          </p:cNvSpPr>
          <p:nvPr/>
        </p:nvSpPr>
        <p:spPr bwMode="auto">
          <a:xfrm>
            <a:off x="1447800" y="4800600"/>
            <a:ext cx="708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895600" y="304800"/>
            <a:ext cx="5680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Calibri" pitchFamily="34" charset="0"/>
              </a:rPr>
              <a:t>Попробуйте выделить корень в слове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81400" y="990600"/>
            <a:ext cx="3944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i="1">
                <a:solidFill>
                  <a:srgbClr val="0070C0"/>
                </a:solidFill>
                <a:latin typeface="Calibri" pitchFamily="34" charset="0"/>
              </a:rPr>
              <a:t>изъявительное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581400" y="990600"/>
            <a:ext cx="457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i="1">
                <a:solidFill>
                  <a:srgbClr val="0070C0"/>
                </a:solidFill>
                <a:latin typeface="Calibri" pitchFamily="34" charset="0"/>
              </a:rPr>
              <a:t>изъ</a:t>
            </a:r>
            <a:r>
              <a:rPr lang="ru-RU" sz="4000" i="1">
                <a:solidFill>
                  <a:srgbClr val="FF0000"/>
                </a:solidFill>
                <a:latin typeface="Calibri" pitchFamily="34" charset="0"/>
              </a:rPr>
              <a:t>яв</a:t>
            </a:r>
            <a:r>
              <a:rPr lang="ru-RU" sz="4000" i="1">
                <a:solidFill>
                  <a:srgbClr val="0070C0"/>
                </a:solidFill>
                <a:latin typeface="Calibri" pitchFamily="34" charset="0"/>
              </a:rPr>
              <a:t>ительное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81000" y="2057400"/>
            <a:ext cx="838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Что нам может рассказать об изъявительном наклонении его название? </a:t>
            </a: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304800" y="3048000"/>
            <a:ext cx="8610600" cy="3581400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>
                <a:solidFill>
                  <a:schemeClr val="tx1"/>
                </a:solidFill>
              </a:rPr>
              <a:t>В этом слове можно обнаружить древний корень </a:t>
            </a:r>
            <a:r>
              <a:rPr lang="ru-RU" sz="2400">
                <a:solidFill>
                  <a:srgbClr val="FF0000"/>
                </a:solidFill>
              </a:rPr>
              <a:t>яв</a:t>
            </a:r>
            <a:r>
              <a:rPr lang="ru-RU" sz="2400">
                <a:solidFill>
                  <a:schemeClr val="tx1"/>
                </a:solidFill>
              </a:rPr>
              <a:t>, который в современном языке есть в других однокоренных словах. (</a:t>
            </a:r>
            <a:r>
              <a:rPr lang="ru-RU" sz="2400" b="1">
                <a:solidFill>
                  <a:srgbClr val="FF0000"/>
                </a:solidFill>
              </a:rPr>
              <a:t>Яв</a:t>
            </a:r>
            <a:r>
              <a:rPr lang="ru-RU" sz="2400">
                <a:solidFill>
                  <a:srgbClr val="FF0000"/>
                </a:solidFill>
              </a:rPr>
              <a:t>ь</a:t>
            </a:r>
            <a:r>
              <a:rPr lang="ru-RU" sz="2400">
                <a:solidFill>
                  <a:schemeClr val="tx1"/>
                </a:solidFill>
              </a:rPr>
              <a:t> – реальная действительность, </a:t>
            </a:r>
            <a:r>
              <a:rPr lang="ru-RU" sz="2400" b="1">
                <a:solidFill>
                  <a:srgbClr val="FF0000"/>
                </a:solidFill>
              </a:rPr>
              <a:t>яв</a:t>
            </a:r>
            <a:r>
              <a:rPr lang="ru-RU" sz="2400">
                <a:solidFill>
                  <a:srgbClr val="FF0000"/>
                </a:solidFill>
              </a:rPr>
              <a:t>ный</a:t>
            </a:r>
            <a:r>
              <a:rPr lang="ru-RU" sz="2400">
                <a:solidFill>
                  <a:schemeClr val="tx1"/>
                </a:solidFill>
              </a:rPr>
              <a:t> – видимый, очевидный; </a:t>
            </a:r>
            <a:r>
              <a:rPr lang="ru-RU" sz="2400" b="1">
                <a:solidFill>
                  <a:srgbClr val="FF0000"/>
                </a:solidFill>
              </a:rPr>
              <a:t>явл</a:t>
            </a:r>
            <a:r>
              <a:rPr lang="ru-RU" sz="2400">
                <a:solidFill>
                  <a:srgbClr val="FF0000"/>
                </a:solidFill>
              </a:rPr>
              <a:t>ение</a:t>
            </a:r>
            <a:r>
              <a:rPr lang="ru-RU" sz="2400">
                <a:solidFill>
                  <a:schemeClr val="tx1"/>
                </a:solidFill>
              </a:rPr>
              <a:t> – событие, случай.)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>
                <a:solidFill>
                  <a:schemeClr val="tx1"/>
                </a:solidFill>
              </a:rPr>
              <a:t>Таким образом, глаголы в изъявительном наклонении обозначают действия </a:t>
            </a:r>
            <a:r>
              <a:rPr lang="ru-RU" sz="2400" b="1">
                <a:solidFill>
                  <a:schemeClr val="tx1"/>
                </a:solidFill>
              </a:rPr>
              <a:t>реальной действительности</a:t>
            </a:r>
            <a:r>
              <a:rPr lang="ru-RU" sz="2400">
                <a:solidFill>
                  <a:schemeClr val="tx1"/>
                </a:solidFill>
              </a:rPr>
              <a:t> (как бы наяву), которые </a:t>
            </a:r>
            <a:r>
              <a:rPr lang="ru-RU" sz="2400" b="1">
                <a:solidFill>
                  <a:schemeClr val="tx1"/>
                </a:solidFill>
              </a:rPr>
              <a:t>происходят, произошли</a:t>
            </a:r>
            <a:r>
              <a:rPr lang="ru-RU" sz="2400">
                <a:solidFill>
                  <a:schemeClr val="tx1"/>
                </a:solidFill>
              </a:rPr>
              <a:t> или </a:t>
            </a:r>
            <a:r>
              <a:rPr lang="ru-RU" sz="2400" b="1">
                <a:solidFill>
                  <a:schemeClr val="tx1"/>
                </a:solidFill>
              </a:rPr>
              <a:t>произойдут</a:t>
            </a:r>
            <a:r>
              <a:rPr lang="ru-RU" sz="240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7176" name="Рисунок 8" descr="http://manannikovaev.ucoz.ru/09288fba1b0c837673e461e2378ddfa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0"/>
            <a:ext cx="1836738" cy="205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 build="allAtOnce"/>
      <p:bldP spid="6" grpId="0" build="p"/>
      <p:bldP spid="7" grpId="0" build="allAtOnce"/>
      <p:bldP spid="8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10"/>
          <p:cNvSpPr>
            <a:spLocks noChangeArrowheads="1"/>
          </p:cNvSpPr>
          <p:nvPr/>
        </p:nvSpPr>
        <p:spPr bwMode="auto">
          <a:xfrm>
            <a:off x="685800" y="228600"/>
            <a:ext cx="7924800" cy="609600"/>
          </a:xfrm>
          <a:prstGeom prst="roundRect">
            <a:avLst>
              <a:gd name="adj" fmla="val 1041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 pitchFamily="34" charset="0"/>
              </a:rPr>
              <a:t>Изъявительное наклонение глагола.</a:t>
            </a:r>
          </a:p>
        </p:txBody>
      </p:sp>
      <p:sp>
        <p:nvSpPr>
          <p:cNvPr id="8196" name="Скругленная прямоугольная выноска 3"/>
          <p:cNvSpPr>
            <a:spLocks noChangeArrowheads="1"/>
          </p:cNvSpPr>
          <p:nvPr/>
        </p:nvSpPr>
        <p:spPr bwMode="auto">
          <a:xfrm>
            <a:off x="457200" y="990600"/>
            <a:ext cx="6858000" cy="1905000"/>
          </a:xfrm>
          <a:prstGeom prst="wedgeRoundRectCallout">
            <a:avLst>
              <a:gd name="adj1" fmla="val 54606"/>
              <a:gd name="adj2" fmla="val 69333"/>
              <a:gd name="adj3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Глаголы в изъявительном наклонении изменяются по </a:t>
            </a:r>
            <a:r>
              <a:rPr lang="ru-RU" sz="2400" b="1" dirty="0"/>
              <a:t>временам</a:t>
            </a:r>
            <a:r>
              <a:rPr lang="ru-RU" sz="2400" dirty="0"/>
              <a:t>; в настоящем и будущем времени – по лицам и числам; в прошедшем времени – по числам и в единственном числе по родам.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" y="31242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На основе текста заполните таблицу.</a:t>
            </a:r>
          </a:p>
        </p:txBody>
      </p:sp>
      <p:graphicFrame>
        <p:nvGraphicFramePr>
          <p:cNvPr id="6" name="Group 28"/>
          <p:cNvGraphicFramePr>
            <a:graphicFrameLocks noGrp="1"/>
          </p:cNvGraphicFramePr>
          <p:nvPr/>
        </p:nvGraphicFramePr>
        <p:xfrm>
          <a:off x="1219200" y="4038600"/>
          <a:ext cx="6477000" cy="2112963"/>
        </p:xfrm>
        <a:graphic>
          <a:graphicData uri="http://schemas.openxmlformats.org/drawingml/2006/table">
            <a:tbl>
              <a:tblPr/>
              <a:tblGrid>
                <a:gridCol w="215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настоящее время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будущее время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прошедшее время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AutoShape 29"/>
          <p:cNvSpPr>
            <a:spLocks noChangeArrowheads="1"/>
          </p:cNvSpPr>
          <p:nvPr/>
        </p:nvSpPr>
        <p:spPr bwMode="auto">
          <a:xfrm>
            <a:off x="5867400" y="6248400"/>
            <a:ext cx="2743200" cy="457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/>
              <a:t>Проверьте себя</a:t>
            </a:r>
          </a:p>
        </p:txBody>
      </p:sp>
      <p:graphicFrame>
        <p:nvGraphicFramePr>
          <p:cNvPr id="8" name="Group 50"/>
          <p:cNvGraphicFramePr>
            <a:graphicFrameLocks noGrp="1"/>
          </p:cNvGraphicFramePr>
          <p:nvPr/>
        </p:nvGraphicFramePr>
        <p:xfrm>
          <a:off x="1219200" y="4038600"/>
          <a:ext cx="6477000" cy="211296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15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настоящее время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будущее время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прошедшее время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лицо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лицо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род (ед.ч.)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число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число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число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685800" y="35052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CC3300"/>
                </a:solidFill>
                <a:latin typeface="Calibri" pitchFamily="34" charset="0"/>
              </a:rPr>
              <a:t>Изменение глаголов в изъявительном наклонении.</a:t>
            </a:r>
          </a:p>
        </p:txBody>
      </p:sp>
      <p:pic>
        <p:nvPicPr>
          <p:cNvPr id="8235" name="Рисунок 9" descr="http://manannikovaev.ucoz.ru/09288fba1b0c837673e461e2378ddfa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83413" y="1557338"/>
            <a:ext cx="2160587" cy="269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7" grpId="0" animBg="1"/>
      <p:bldP spid="9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альтернативный процесс 2"/>
          <p:cNvSpPr/>
          <p:nvPr/>
        </p:nvSpPr>
        <p:spPr>
          <a:xfrm>
            <a:off x="2195513" y="476250"/>
            <a:ext cx="6172200" cy="3200400"/>
          </a:xfrm>
          <a:prstGeom prst="flowChartAlternateProcess">
            <a:avLst/>
          </a:prstGeom>
          <a:solidFill>
            <a:srgbClr val="ECB2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Форма </a:t>
            </a:r>
            <a:r>
              <a:rPr lang="ru-RU" sz="2400" b="1" i="1" dirty="0">
                <a:solidFill>
                  <a:schemeClr val="tx1"/>
                </a:solidFill>
              </a:rPr>
              <a:t>условного наклонения </a:t>
            </a:r>
            <a:r>
              <a:rPr lang="ru-RU" sz="2400" dirty="0">
                <a:solidFill>
                  <a:schemeClr val="tx1"/>
                </a:solidFill>
              </a:rPr>
              <a:t>глаголов образуется от основы неопределенной формы при помощи суффикса </a:t>
            </a:r>
            <a:r>
              <a:rPr lang="ru-RU" sz="2400" dirty="0">
                <a:solidFill>
                  <a:srgbClr val="FF0000"/>
                </a:solidFill>
              </a:rPr>
              <a:t>–л–</a:t>
            </a:r>
            <a:r>
              <a:rPr lang="ru-RU" sz="2400" dirty="0">
                <a:solidFill>
                  <a:schemeClr val="tx1"/>
                </a:solidFill>
              </a:rPr>
              <a:t> и частицы </a:t>
            </a:r>
            <a:r>
              <a:rPr lang="ru-RU" sz="2400" dirty="0">
                <a:solidFill>
                  <a:srgbClr val="FF0000"/>
                </a:solidFill>
              </a:rPr>
              <a:t>бы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Частица бы может стоять и после глагола, и перед ним, а также может быть отделена от глагола другими словами. 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47800" y="4114800"/>
            <a:ext cx="5867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Опираясь на текст параграфа, составьте схему.</a:t>
            </a: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2362200" y="5105400"/>
            <a:ext cx="4114800" cy="1295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ru-RU"/>
              <a:t>_______________   +   </a:t>
            </a:r>
            <a:r>
              <a:rPr lang="ru-RU" b="1">
                <a:solidFill>
                  <a:srgbClr val="008000"/>
                </a:solidFill>
              </a:rPr>
              <a:t>Л</a:t>
            </a:r>
            <a:r>
              <a:rPr lang="ru-RU"/>
              <a:t>   +    </a:t>
            </a:r>
            <a:r>
              <a:rPr lang="ru-RU" b="1">
                <a:solidFill>
                  <a:srgbClr val="008000"/>
                </a:solidFill>
              </a:rPr>
              <a:t>БЫ</a:t>
            </a:r>
          </a:p>
          <a:p>
            <a:pPr>
              <a:defRPr/>
            </a:pPr>
            <a:r>
              <a:rPr lang="ru-RU"/>
              <a:t>  </a:t>
            </a:r>
            <a:r>
              <a:rPr lang="ru-RU">
                <a:solidFill>
                  <a:srgbClr val="008000"/>
                </a:solidFill>
              </a:rPr>
              <a:t>неопред.форма</a:t>
            </a: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2514600" y="55626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4284663" y="558958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V="1">
            <a:off x="4876800" y="5334000"/>
            <a:ext cx="152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5029200" y="5334000"/>
            <a:ext cx="152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9225" name="Рисунок 9" descr="http://manannikovaev.ucoz.ru/09288fba1b0c837673e461e2378ddfa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52513"/>
            <a:ext cx="2160588" cy="270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10"/>
          <p:cNvSpPr>
            <a:spLocks noChangeArrowheads="1"/>
          </p:cNvSpPr>
          <p:nvPr/>
        </p:nvSpPr>
        <p:spPr bwMode="auto">
          <a:xfrm>
            <a:off x="685800" y="228600"/>
            <a:ext cx="7924800" cy="609600"/>
          </a:xfrm>
          <a:prstGeom prst="roundRect">
            <a:avLst>
              <a:gd name="adj" fmla="val 1041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36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 pitchFamily="34" charset="0"/>
              </a:rPr>
              <a:t>Условное наклонение глагола</a:t>
            </a:r>
          </a:p>
        </p:txBody>
      </p:sp>
      <p:sp>
        <p:nvSpPr>
          <p:cNvPr id="10244" name="Скругленная прямоугольная выноска 3"/>
          <p:cNvSpPr>
            <a:spLocks noChangeArrowheads="1"/>
          </p:cNvSpPr>
          <p:nvPr/>
        </p:nvSpPr>
        <p:spPr bwMode="auto">
          <a:xfrm>
            <a:off x="609600" y="1143000"/>
            <a:ext cx="6553200" cy="1828800"/>
          </a:xfrm>
          <a:prstGeom prst="wedgeRoundRectCallout">
            <a:avLst>
              <a:gd name="adj1" fmla="val 56903"/>
              <a:gd name="adj2" fmla="val 70921"/>
              <a:gd name="adj3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/>
              <a:t>Глаголы в условном наклонении не изменяются по временам, но </a:t>
            </a:r>
            <a:r>
              <a:rPr lang="ru-RU" sz="2400" b="1"/>
              <a:t>изменяются по числам</a:t>
            </a:r>
            <a:r>
              <a:rPr lang="ru-RU" sz="2400"/>
              <a:t>, а в единственном числе по </a:t>
            </a:r>
            <a:r>
              <a:rPr lang="ru-RU" sz="2400" b="1"/>
              <a:t>родам</a:t>
            </a:r>
            <a:r>
              <a:rPr lang="ru-RU" sz="2400"/>
              <a:t>.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19200" y="32766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На основе текста заполните таблицу.</a:t>
            </a:r>
          </a:p>
        </p:txBody>
      </p:sp>
      <p:sp>
        <p:nvSpPr>
          <p:cNvPr id="6" name="AutoShape 24"/>
          <p:cNvSpPr>
            <a:spLocks noChangeArrowheads="1"/>
          </p:cNvSpPr>
          <p:nvPr/>
        </p:nvSpPr>
        <p:spPr bwMode="auto">
          <a:xfrm>
            <a:off x="5867400" y="6248400"/>
            <a:ext cx="2743200" cy="457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dirty="0"/>
              <a:t>Проверьте себя</a:t>
            </a:r>
          </a:p>
        </p:txBody>
      </p:sp>
      <p:graphicFrame>
        <p:nvGraphicFramePr>
          <p:cNvPr id="7" name="Group 114"/>
          <p:cNvGraphicFramePr>
            <a:graphicFrameLocks noGrp="1"/>
          </p:cNvGraphicFramePr>
          <p:nvPr/>
        </p:nvGraphicFramePr>
        <p:xfrm>
          <a:off x="1219200" y="4572000"/>
          <a:ext cx="6553200" cy="1481138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время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лицо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число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58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914400" y="39624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993300"/>
                </a:solidFill>
                <a:latin typeface="Calibri" pitchFamily="34" charset="0"/>
              </a:rPr>
              <a:t>Изменение глаголов в условном наклонении.</a:t>
            </a:r>
          </a:p>
        </p:txBody>
      </p:sp>
      <p:graphicFrame>
        <p:nvGraphicFramePr>
          <p:cNvPr id="9" name="Group 103"/>
          <p:cNvGraphicFramePr>
            <a:graphicFrameLocks noGrp="1"/>
          </p:cNvGraphicFramePr>
          <p:nvPr/>
        </p:nvGraphicFramePr>
        <p:xfrm>
          <a:off x="1219200" y="4572000"/>
          <a:ext cx="6553200" cy="1470025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время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лицо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число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род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___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___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ед., мн.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м., ж., ср. (в ед.ч.)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81" name="Рисунок 9" descr="http://manannikovaev.ucoz.ru/09288fba1b0c837673e461e2378ddfa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83413" y="1557338"/>
            <a:ext cx="2160587" cy="269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animBg="1"/>
      <p:bldP spid="8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10"/>
          <p:cNvSpPr>
            <a:spLocks noChangeArrowheads="1"/>
          </p:cNvSpPr>
          <p:nvPr/>
        </p:nvSpPr>
        <p:spPr bwMode="auto">
          <a:xfrm>
            <a:off x="685800" y="228600"/>
            <a:ext cx="7924800" cy="609600"/>
          </a:xfrm>
          <a:prstGeom prst="roundRect">
            <a:avLst>
              <a:gd name="adj" fmla="val 1041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Повелительное наклонение глагола</a:t>
            </a:r>
          </a:p>
        </p:txBody>
      </p:sp>
      <p:sp>
        <p:nvSpPr>
          <p:cNvPr id="11268" name="Скругленная прямоугольная выноска 3"/>
          <p:cNvSpPr>
            <a:spLocks noChangeArrowheads="1"/>
          </p:cNvSpPr>
          <p:nvPr/>
        </p:nvSpPr>
        <p:spPr bwMode="auto">
          <a:xfrm>
            <a:off x="609600" y="1143000"/>
            <a:ext cx="6553200" cy="1828800"/>
          </a:xfrm>
          <a:prstGeom prst="wedgeRoundRectCallout">
            <a:avLst>
              <a:gd name="adj1" fmla="val 56903"/>
              <a:gd name="adj2" fmla="val 70921"/>
              <a:gd name="adj3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Глаголы в повелительном наклонении не изменяются по временам, но </a:t>
            </a:r>
            <a:r>
              <a:rPr lang="ru-RU" sz="2400" b="1" dirty="0"/>
              <a:t>изменяются по лицам и числам</a:t>
            </a:r>
            <a:r>
              <a:rPr lang="ru-RU" sz="2400" dirty="0"/>
              <a:t>.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19200" y="3276600"/>
            <a:ext cx="5867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На основе текста параграфа заполните таблицу.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5867400" y="6248400"/>
            <a:ext cx="2743200" cy="457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/>
              <a:t>Проверьте себя</a:t>
            </a:r>
          </a:p>
        </p:txBody>
      </p:sp>
      <p:graphicFrame>
        <p:nvGraphicFramePr>
          <p:cNvPr id="7" name="Group 49"/>
          <p:cNvGraphicFramePr>
            <a:graphicFrameLocks noGrp="1"/>
          </p:cNvGraphicFramePr>
          <p:nvPr/>
        </p:nvGraphicFramePr>
        <p:xfrm>
          <a:off x="1219200" y="4572000"/>
          <a:ext cx="6553200" cy="1471613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время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лицо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число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58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533400" y="39624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993300"/>
                </a:solidFill>
                <a:latin typeface="Calibri" pitchFamily="34" charset="0"/>
              </a:rPr>
              <a:t>Изменение глаголов в повелительном наклонении.</a:t>
            </a:r>
          </a:p>
        </p:txBody>
      </p:sp>
      <p:graphicFrame>
        <p:nvGraphicFramePr>
          <p:cNvPr id="9" name="Group 45"/>
          <p:cNvGraphicFramePr>
            <a:graphicFrameLocks noGrp="1"/>
          </p:cNvGraphicFramePr>
          <p:nvPr/>
        </p:nvGraphicFramePr>
        <p:xfrm>
          <a:off x="1219200" y="4572000"/>
          <a:ext cx="6553200" cy="1447800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время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лицо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число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род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___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ед., мн.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___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305" name="Рисунок 9" descr="http://manannikovaev.ucoz.ru/09288fba1b0c837673e461e2378ddfa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83413" y="1557338"/>
            <a:ext cx="2160587" cy="269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animBg="1"/>
      <p:bldP spid="8" grpId="0" build="allAtOnce"/>
    </p:bldLst>
  </p:timing>
</p:sld>
</file>

<file path=ppt/theme/theme1.xml><?xml version="1.0" encoding="utf-8"?>
<a:theme xmlns:a="http://schemas.openxmlformats.org/drawingml/2006/main" name="Тема13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Тема130</Template>
  <TotalTime>79</TotalTime>
  <Words>1232</Words>
  <Application>Microsoft Office PowerPoint</Application>
  <PresentationFormat>Экран (4:3)</PresentationFormat>
  <Paragraphs>163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MS Mincho</vt:lpstr>
      <vt:lpstr>Arial</vt:lpstr>
      <vt:lpstr>Calibri</vt:lpstr>
      <vt:lpstr>Century Gothic</vt:lpstr>
      <vt:lpstr>Wingdings</vt:lpstr>
      <vt:lpstr>Тема130</vt:lpstr>
      <vt:lpstr>Наклонения глагола.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Образование форм повелительного наклонения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Рисунки.</vt:lpstr>
      <vt:lpstr>Литература.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Наклонения глагола.</dc:title>
  <dc:creator>Валентина</dc:creator>
  <cp:lastModifiedBy>BupTyaJl</cp:lastModifiedBy>
  <cp:revision>12</cp:revision>
  <dcterms:created xsi:type="dcterms:W3CDTF">2016-01-21T17:47:25Z</dcterms:created>
  <dcterms:modified xsi:type="dcterms:W3CDTF">2023-12-13T19:40:37Z</dcterms:modified>
</cp:coreProperties>
</file>