
<file path=[Content_Types].xml><?xml version="1.0" encoding="utf-8"?>
<Types xmlns="http://schemas.openxmlformats.org/package/2006/content-types"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7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viewProps+xml" PartName="/ppt/viewProps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16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6.xml"/>
  <Override ContentType="application/vnd.openxmlformats-officedocument.presentationml.slide+xml" PartName="/ppt/slides/slide2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8" Type="http://schemas.openxmlformats.org/officeDocument/2006/relationships/slide" Target="slides/slide13.xml"/><Relationship Id="rId5" Type="http://schemas.openxmlformats.org/officeDocument/2006/relationships/notesMaster" Target="notesMasters/notesMaster1.xml"/><Relationship Id="rId12" Type="http://schemas.openxmlformats.org/officeDocument/2006/relationships/slide" Target="slides/slide7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5" Type="http://schemas.openxmlformats.org/officeDocument/2006/relationships/slide" Target="slides/slide10.xml"/><Relationship Id="rId11" Type="http://schemas.openxmlformats.org/officeDocument/2006/relationships/slide" Target="slides/slide6.xml"/><Relationship Id="rId14" Type="http://schemas.openxmlformats.org/officeDocument/2006/relationships/slide" Target="slides/slide9.xml"/><Relationship Id="rId7" Type="http://schemas.openxmlformats.org/officeDocument/2006/relationships/slide" Target="slides/slide2.xml"/><Relationship Id="rId21" Type="http://schemas.openxmlformats.org/officeDocument/2006/relationships/slide" Target="slides/slide16.xml"/><Relationship Id="rId2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7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3" Type="http://schemas.openxmlformats.org/officeDocument/2006/relationships/presProps" Target="presProp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22" Type="http://schemas.openxmlformats.org/officeDocument/2006/relationships/slide" Target="slides/slide17.xml"/><Relationship Id="rId1" Type="http://schemas.openxmlformats.org/officeDocument/2006/relationships/theme" Target="theme/them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65" name="Google Shape;365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6" name="Google Shape;366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7" name="Google Shape;367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68" name="Google Shape;368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69" name="Google Shape;369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0" name="Google Shape;370;n"/>
          <p:cNvSpPr txBox="1"/>
          <p:nvPr>
            <p:ph idx="4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2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7" name="Google Shape;387;p2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" type="tx">
  <p:cSld name="TITLE_AND_BODY"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0" name="Google Shape;390;p3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4325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1pPr>
            <a:lvl2pPr indent="-314325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–"/>
              <a:defRPr/>
            </a:lvl2pPr>
            <a:lvl3pPr indent="-314325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●"/>
              <a:defRPr/>
            </a:lvl3pPr>
            <a:lvl4pPr indent="-320039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–"/>
              <a:defRPr/>
            </a:lvl4pPr>
            <a:lvl5pPr indent="-302895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indent="-302895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6pPr>
            <a:lvl7pPr indent="-302895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7pPr>
            <a:lvl8pPr indent="-302895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8pPr>
            <a:lvl9pPr indent="-302895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9pPr>
          </a:lstStyle>
          <a:p/>
        </p:txBody>
      </p:sp>
      <p:sp>
        <p:nvSpPr>
          <p:cNvPr id="391" name="Google Shape;391;p3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3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3" name="Google Shape;393;p3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6" name="Google Shape;396;p4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7" name="Google Shape;397;p4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8" name="Google Shape;398;p4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 on left, text on right" type="twoColTx">
  <p:cSld name="TITLE_AND_TWO_COLUMNS"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5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5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2" name="Google Shape;402;p5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600">
                <a:solidFill>
                  <a:schemeClr val="lt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1"/>
          <p:cNvGrpSpPr/>
          <p:nvPr/>
        </p:nvGrpSpPr>
        <p:grpSpPr>
          <a:xfrm>
            <a:off x="0" y="0"/>
            <a:ext cx="7753349" cy="6667500"/>
            <a:chOff x="0" y="0"/>
            <a:chExt cx="4884" cy="4200"/>
          </a:xfrm>
        </p:grpSpPr>
        <p:grpSp>
          <p:nvGrpSpPr>
            <p:cNvPr id="373" name="Google Shape;373;p1"/>
            <p:cNvGrpSpPr/>
            <p:nvPr/>
          </p:nvGrpSpPr>
          <p:grpSpPr>
            <a:xfrm>
              <a:off x="0" y="0"/>
              <a:ext cx="2016" cy="4200"/>
              <a:chOff x="0" y="0"/>
              <a:chExt cx="2016" cy="4200"/>
            </a:xfrm>
          </p:grpSpPr>
          <p:sp>
            <p:nvSpPr>
              <p:cNvPr id="374" name="Google Shape;374;p1"/>
              <p:cNvSpPr/>
              <p:nvPr/>
            </p:nvSpPr>
            <p:spPr>
              <a:xfrm>
                <a:off x="0" y="0"/>
                <a:ext cx="600" cy="42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1"/>
              <p:cNvSpPr/>
              <p:nvPr/>
            </p:nvSpPr>
            <p:spPr>
              <a:xfrm>
                <a:off x="288" y="0"/>
                <a:ext cx="1728" cy="735"/>
              </a:xfrm>
              <a:custGeom>
                <a:rect b="b" l="l" r="r" t="t"/>
                <a:pathLst>
                  <a:path extrusionOk="0" h="735" w="1728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6" name="Google Shape;376;p1"/>
            <p:cNvGrpSpPr/>
            <p:nvPr/>
          </p:nvGrpSpPr>
          <p:grpSpPr>
            <a:xfrm>
              <a:off x="92" y="1248"/>
              <a:ext cx="4792" cy="300"/>
              <a:chOff x="92" y="1248"/>
              <a:chExt cx="4792" cy="300"/>
            </a:xfrm>
          </p:grpSpPr>
          <p:sp>
            <p:nvSpPr>
              <p:cNvPr id="377" name="Google Shape;377;p1"/>
              <p:cNvSpPr/>
              <p:nvPr/>
            </p:nvSpPr>
            <p:spPr>
              <a:xfrm>
                <a:off x="384" y="1248"/>
                <a:ext cx="4500" cy="300"/>
              </a:xfrm>
              <a:prstGeom prst="roundRect">
                <a:avLst>
                  <a:gd fmla="val 0" name="adj"/>
                </a:avLst>
              </a:prstGeom>
              <a:solidFill>
                <a:schemeClr val="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1"/>
              <p:cNvSpPr/>
              <p:nvPr/>
            </p:nvSpPr>
            <p:spPr>
              <a:xfrm flipH="1">
                <a:off x="92" y="1248"/>
                <a:ext cx="300" cy="300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79" name="Google Shape;379;p1"/>
          <p:cNvSpPr/>
          <p:nvPr>
            <p:ph type="title"/>
          </p:nvPr>
        </p:nvSpPr>
        <p:spPr>
          <a:xfrm>
            <a:off x="762000" y="762000"/>
            <a:ext cx="7924800" cy="1143000"/>
          </a:xfrm>
          <a:prstGeom prst="roundRect">
            <a:avLst>
              <a:gd fmla="val 4680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0" name="Google Shape;380;p1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0039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2895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2895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2895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2895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2895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7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1" name="Google Shape;381;p1"/>
          <p:cNvSpPr txBox="1"/>
          <p:nvPr>
            <p:ph idx="10" type="dt"/>
          </p:nvPr>
        </p:nvSpPr>
        <p:spPr>
          <a:xfrm>
            <a:off x="2438400" y="6248400"/>
            <a:ext cx="2130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2" name="Google Shape;382;p1"/>
          <p:cNvSpPr txBox="1"/>
          <p:nvPr>
            <p:ph idx="11" type="ftr"/>
          </p:nvPr>
        </p:nvSpPr>
        <p:spPr>
          <a:xfrm>
            <a:off x="5791200" y="6248400"/>
            <a:ext cx="28971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3" name="Google Shape;383;p1"/>
          <p:cNvSpPr txBox="1"/>
          <p:nvPr>
            <p:ph idx="12" type="sldNum"/>
          </p:nvPr>
        </p:nvSpPr>
        <p:spPr>
          <a:xfrm>
            <a:off x="84137" y="6242050"/>
            <a:ext cx="587400" cy="48900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b="1" i="0" sz="2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4" Type="http://schemas.openxmlformats.org/officeDocument/2006/relationships/image" Target="../media/image14.jpg"/><Relationship Id="rId3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4" Type="http://schemas.openxmlformats.org/officeDocument/2006/relationships/image" Target="../media/image15.png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4" Type="http://schemas.openxmlformats.org/officeDocument/2006/relationships/image" Target="../media/image1.png"/><Relationship Id="rId3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4" Type="http://schemas.openxmlformats.org/officeDocument/2006/relationships/image" Target="../media/image1.png"/><Relationship Id="rId3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4" Type="http://schemas.openxmlformats.org/officeDocument/2006/relationships/image" Target="../media/image1.png"/><Relationship Id="rId3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4" Type="http://schemas.openxmlformats.org/officeDocument/2006/relationships/image" Target="../media/image1.png"/><Relationship Id="rId3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5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5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5" Type="http://schemas.openxmlformats.org/officeDocument/2006/relationships/image" Target="../media/image1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5" Type="http://schemas.openxmlformats.org/officeDocument/2006/relationships/hyperlink" Target="http://slide.xml" TargetMode="External"/><Relationship Id="rId8" Type="http://schemas.openxmlformats.org/officeDocument/2006/relationships/hyperlink" Target="http://slide.xml" TargetMode="External"/><Relationship Id="rId4" Type="http://schemas.openxmlformats.org/officeDocument/2006/relationships/image" Target="../media/image9.jpg"/><Relationship Id="rId9" Type="http://schemas.openxmlformats.org/officeDocument/2006/relationships/image" Target="../media/image2.jpg"/><Relationship Id="rId3" Type="http://schemas.openxmlformats.org/officeDocument/2006/relationships/image" Target="../media/image8.jpg"/><Relationship Id="rId6" Type="http://schemas.openxmlformats.org/officeDocument/2006/relationships/image" Target="../media/image10.jpg"/><Relationship Id="rId7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5" Type="http://schemas.openxmlformats.org/officeDocument/2006/relationships/image" Target="../media/image2.jpg"/><Relationship Id="rId4" Type="http://schemas.openxmlformats.org/officeDocument/2006/relationships/image" Target="../media/image12.jpg"/><Relationship Id="rId3" Type="http://schemas.openxmlformats.org/officeDocument/2006/relationships/hyperlink" Target="http://slide.xml" TargetMode="Externa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4" Type="http://schemas.openxmlformats.org/officeDocument/2006/relationships/image" Target="../media/image2.jpg"/><Relationship Id="rId3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6"/>
          <p:cNvSpPr txBox="1"/>
          <p:nvPr/>
        </p:nvSpPr>
        <p:spPr>
          <a:xfrm>
            <a:off x="1547812" y="2565400"/>
            <a:ext cx="6553200" cy="17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Правописание окончаний имён прилагательных мужского и среднего рода.</a:t>
            </a:r>
            <a:endParaRPr/>
          </a:p>
        </p:txBody>
      </p:sp>
      <p:pic>
        <p:nvPicPr>
          <p:cNvPr id="408" name="Google Shape;408;p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20000">
            <a:off x="1116012" y="450850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15"/>
          <p:cNvSpPr txBox="1"/>
          <p:nvPr>
            <p:ph type="title"/>
          </p:nvPr>
        </p:nvSpPr>
        <p:spPr>
          <a:xfrm>
            <a:off x="3419475" y="476250"/>
            <a:ext cx="5410200" cy="11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Проверь себя.</a:t>
            </a:r>
            <a:endParaRPr/>
          </a:p>
        </p:txBody>
      </p:sp>
      <p:sp>
        <p:nvSpPr>
          <p:cNvPr id="561" name="Google Shape;561;p15"/>
          <p:cNvSpPr txBox="1"/>
          <p:nvPr>
            <p:ph idx="1" type="body"/>
          </p:nvPr>
        </p:nvSpPr>
        <p:spPr>
          <a:xfrm>
            <a:off x="250825" y="2420937"/>
            <a:ext cx="8893200" cy="34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Снегирь.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В </a:t>
            </a:r>
            <a:r>
              <a:rPr b="0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зимнем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лесу на сосне сидит </a:t>
            </a:r>
            <a:r>
              <a:rPr b="0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красногрудый 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снегирь. На голове у него </a:t>
            </a:r>
            <a:r>
              <a:rPr b="0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синий 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берет. На фоне </a:t>
            </a:r>
            <a:r>
              <a:rPr b="0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белого 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покрова птица выделяется </a:t>
            </a:r>
            <a:r>
              <a:rPr b="0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ярким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оперением.</a:t>
            </a:r>
            <a:endParaRPr/>
          </a:p>
          <a:p>
            <a:pPr indent="-17145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None/>
            </a:pPr>
            <a:r>
              <a:t/>
            </a:r>
            <a:endParaRPr b="0" i="0" sz="3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2" name="Google Shape;56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132137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3" name="Google Shape;56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59562" y="5013325"/>
            <a:ext cx="2160587" cy="1649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6"/>
          <p:cNvSpPr txBox="1"/>
          <p:nvPr>
            <p:ph idx="4294967295" type="title"/>
          </p:nvPr>
        </p:nvSpPr>
        <p:spPr>
          <a:xfrm>
            <a:off x="468312" y="5492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Морфологический</a:t>
            </a:r>
            <a:b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         разбор</a:t>
            </a:r>
            <a:r>
              <a:rPr b="0" i="1" lang="en-US" sz="40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69" name="Google Shape;569;p16"/>
          <p:cNvSpPr txBox="1"/>
          <p:nvPr>
            <p:ph idx="4294967295" type="body"/>
          </p:nvPr>
        </p:nvSpPr>
        <p:spPr>
          <a:xfrm>
            <a:off x="1547812" y="2420937"/>
            <a:ext cx="4176600" cy="44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Вопрос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Начальная  форма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Часть речи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Род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Число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Падеж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Член предложения</a:t>
            </a:r>
            <a:endParaRPr/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0" name="Google Shape;570;p1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20001">
            <a:off x="755649" y="2349500"/>
            <a:ext cx="649287" cy="417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1" name="Google Shape;571;p16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19997">
            <a:off x="684212" y="2781300"/>
            <a:ext cx="576262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2" name="Google Shape;572;p1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19998">
            <a:off x="684213" y="3284537"/>
            <a:ext cx="647699" cy="41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3" name="Google Shape;573;p1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19998">
            <a:off x="684213" y="3933825"/>
            <a:ext cx="647699" cy="41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4" name="Google Shape;574;p16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19997">
            <a:off x="684212" y="4581525"/>
            <a:ext cx="576262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5" name="Google Shape;575;p16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19997">
            <a:off x="684212" y="5157787"/>
            <a:ext cx="576262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6" name="Google Shape;576;p1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19998">
            <a:off x="684213" y="5734050"/>
            <a:ext cx="647699" cy="41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7" name="Google Shape;577;p16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20003">
            <a:off x="684212" y="6394450"/>
            <a:ext cx="720725" cy="46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8" name="Google Shape;578;p16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20157">
            <a:off x="6013315" y="4248085"/>
            <a:ext cx="2738573" cy="1762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17"/>
          <p:cNvSpPr txBox="1"/>
          <p:nvPr>
            <p:ph idx="4294967295" type="title"/>
          </p:nvPr>
        </p:nvSpPr>
        <p:spPr>
          <a:xfrm>
            <a:off x="1403350" y="549275"/>
            <a:ext cx="8064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Понаблюдай и сделай вывод.</a:t>
            </a:r>
            <a:endParaRPr/>
          </a:p>
        </p:txBody>
      </p:sp>
      <p:grpSp>
        <p:nvGrpSpPr>
          <p:cNvPr id="584" name="Google Shape;584;p17"/>
          <p:cNvGrpSpPr/>
          <p:nvPr/>
        </p:nvGrpSpPr>
        <p:grpSpPr>
          <a:xfrm>
            <a:off x="323850" y="1484312"/>
            <a:ext cx="8667749" cy="5430837"/>
            <a:chOff x="204" y="935"/>
            <a:chExt cx="5460" cy="3421"/>
          </a:xfrm>
        </p:grpSpPr>
        <p:sp>
          <p:nvSpPr>
            <p:cNvPr id="585" name="Google Shape;585;p17"/>
            <p:cNvSpPr txBox="1"/>
            <p:nvPr/>
          </p:nvSpPr>
          <p:spPr>
            <a:xfrm>
              <a:off x="204" y="935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17"/>
            <p:cNvSpPr txBox="1"/>
            <p:nvPr/>
          </p:nvSpPr>
          <p:spPr>
            <a:xfrm>
              <a:off x="884" y="935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17"/>
            <p:cNvSpPr txBox="1"/>
            <p:nvPr/>
          </p:nvSpPr>
          <p:spPr>
            <a:xfrm>
              <a:off x="2064" y="935"/>
              <a:ext cx="3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снег                         покрывало</a:t>
              </a:r>
              <a:endParaRPr/>
            </a:p>
          </p:txBody>
        </p:sp>
        <p:sp>
          <p:nvSpPr>
            <p:cNvPr id="588" name="Google Shape;588;p17"/>
            <p:cNvSpPr txBox="1"/>
            <p:nvPr/>
          </p:nvSpPr>
          <p:spPr>
            <a:xfrm>
              <a:off x="204" y="1355"/>
              <a:ext cx="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И.п.</a:t>
              </a:r>
              <a:endParaRPr/>
            </a:p>
          </p:txBody>
        </p:sp>
        <p:sp>
          <p:nvSpPr>
            <p:cNvPr id="589" name="Google Shape;589;p17"/>
            <p:cNvSpPr txBox="1"/>
            <p:nvPr/>
          </p:nvSpPr>
          <p:spPr>
            <a:xfrm>
              <a:off x="884" y="1355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17"/>
            <p:cNvSpPr txBox="1"/>
            <p:nvPr/>
          </p:nvSpPr>
          <p:spPr>
            <a:xfrm>
              <a:off x="2064" y="1355"/>
              <a:ext cx="3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ОЙ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ЫЙ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(как</a:t>
              </a:r>
              <a:r>
                <a:rPr b="1" i="0" lang="en-US" sz="20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ОЕ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бел</a:t>
              </a:r>
              <a:r>
                <a:rPr b="1" i="0" lang="en-US" sz="20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ОЕ</a:t>
              </a:r>
              <a:endParaRPr/>
            </a:p>
          </p:txBody>
        </p:sp>
        <p:sp>
          <p:nvSpPr>
            <p:cNvPr id="591" name="Google Shape;591;p17"/>
            <p:cNvSpPr txBox="1"/>
            <p:nvPr/>
          </p:nvSpPr>
          <p:spPr>
            <a:xfrm>
              <a:off x="204" y="1918"/>
              <a:ext cx="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Р.п.</a:t>
              </a:r>
              <a:endParaRPr/>
            </a:p>
          </p:txBody>
        </p:sp>
        <p:sp>
          <p:nvSpPr>
            <p:cNvPr id="592" name="Google Shape;592;p17"/>
            <p:cNvSpPr txBox="1"/>
            <p:nvPr/>
          </p:nvSpPr>
          <p:spPr>
            <a:xfrm>
              <a:off x="884" y="1918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(нет)</a:t>
              </a:r>
              <a:endParaRPr/>
            </a:p>
          </p:txBody>
        </p:sp>
        <p:sp>
          <p:nvSpPr>
            <p:cNvPr id="593" name="Google Shape;593;p17"/>
            <p:cNvSpPr txBox="1"/>
            <p:nvPr/>
          </p:nvSpPr>
          <p:spPr>
            <a:xfrm>
              <a:off x="2064" y="1918"/>
              <a:ext cx="3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ОГО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ОГО 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ОГО</a:t>
              </a:r>
              <a:endParaRPr/>
            </a:p>
          </p:txBody>
        </p:sp>
        <p:sp>
          <p:nvSpPr>
            <p:cNvPr id="594" name="Google Shape;594;p17"/>
            <p:cNvSpPr txBox="1"/>
            <p:nvPr/>
          </p:nvSpPr>
          <p:spPr>
            <a:xfrm>
              <a:off x="204" y="2377"/>
              <a:ext cx="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Д.п.</a:t>
              </a:r>
              <a:endParaRPr/>
            </a:p>
          </p:txBody>
        </p:sp>
        <p:sp>
          <p:nvSpPr>
            <p:cNvPr id="595" name="Google Shape;595;p17"/>
            <p:cNvSpPr txBox="1"/>
            <p:nvPr/>
          </p:nvSpPr>
          <p:spPr>
            <a:xfrm>
              <a:off x="884" y="2377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(дать)</a:t>
              </a:r>
              <a:endParaRPr/>
            </a:p>
          </p:txBody>
        </p:sp>
        <p:sp>
          <p:nvSpPr>
            <p:cNvPr id="596" name="Google Shape;596;p17"/>
            <p:cNvSpPr txBox="1"/>
            <p:nvPr/>
          </p:nvSpPr>
          <p:spPr>
            <a:xfrm>
              <a:off x="2064" y="2377"/>
              <a:ext cx="3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ОМУ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ОМУ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ОМУ</a:t>
              </a:r>
              <a:endParaRPr/>
            </a:p>
          </p:txBody>
        </p:sp>
        <p:sp>
          <p:nvSpPr>
            <p:cNvPr id="597" name="Google Shape;597;p17"/>
            <p:cNvSpPr txBox="1"/>
            <p:nvPr/>
          </p:nvSpPr>
          <p:spPr>
            <a:xfrm>
              <a:off x="204" y="2842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В.п.</a:t>
              </a:r>
              <a:endParaRPr/>
            </a:p>
          </p:txBody>
        </p:sp>
        <p:sp>
          <p:nvSpPr>
            <p:cNvPr id="598" name="Google Shape;598;p17"/>
            <p:cNvSpPr txBox="1"/>
            <p:nvPr/>
          </p:nvSpPr>
          <p:spPr>
            <a:xfrm>
              <a:off x="884" y="2842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(вижу)</a:t>
              </a:r>
              <a:endParaRPr/>
            </a:p>
          </p:txBody>
        </p:sp>
        <p:sp>
          <p:nvSpPr>
            <p:cNvPr id="599" name="Google Shape;599;p17"/>
            <p:cNvSpPr txBox="1"/>
            <p:nvPr/>
          </p:nvSpPr>
          <p:spPr>
            <a:xfrm>
              <a:off x="2064" y="2842"/>
              <a:ext cx="3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ОЙ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ЫЙ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(как</a:t>
              </a:r>
              <a:r>
                <a:rPr b="1" i="0" lang="en-US" sz="20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ОЕ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бел</a:t>
              </a:r>
              <a:r>
                <a:rPr b="1" i="0" lang="en-US" sz="2000" u="non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ОЕ</a:t>
              </a:r>
              <a:endParaRPr/>
            </a:p>
          </p:txBody>
        </p:sp>
        <p:sp>
          <p:nvSpPr>
            <p:cNvPr id="600" name="Google Shape;600;p17"/>
            <p:cNvSpPr txBox="1"/>
            <p:nvPr/>
          </p:nvSpPr>
          <p:spPr>
            <a:xfrm>
              <a:off x="204" y="3291"/>
              <a:ext cx="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Т.п.</a:t>
              </a:r>
              <a:endParaRPr/>
            </a:p>
          </p:txBody>
        </p:sp>
        <p:sp>
          <p:nvSpPr>
            <p:cNvPr id="601" name="Google Shape;601;p17"/>
            <p:cNvSpPr txBox="1"/>
            <p:nvPr/>
          </p:nvSpPr>
          <p:spPr>
            <a:xfrm>
              <a:off x="884" y="3291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(горжусь)</a:t>
              </a:r>
              <a:endParaRPr/>
            </a:p>
          </p:txBody>
        </p:sp>
        <p:sp>
          <p:nvSpPr>
            <p:cNvPr id="602" name="Google Shape;602;p17"/>
            <p:cNvSpPr txBox="1"/>
            <p:nvPr/>
          </p:nvSpPr>
          <p:spPr>
            <a:xfrm>
              <a:off x="2064" y="3291"/>
              <a:ext cx="3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ИМ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 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ЫМ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      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ЫМ</a:t>
              </a:r>
              <a:endParaRPr/>
            </a:p>
          </p:txBody>
        </p:sp>
        <p:sp>
          <p:nvSpPr>
            <p:cNvPr id="603" name="Google Shape;603;p17"/>
            <p:cNvSpPr txBox="1"/>
            <p:nvPr/>
          </p:nvSpPr>
          <p:spPr>
            <a:xfrm>
              <a:off x="204" y="3756"/>
              <a:ext cx="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П.п.</a:t>
              </a:r>
              <a:endParaRPr/>
            </a:p>
          </p:txBody>
        </p:sp>
        <p:sp>
          <p:nvSpPr>
            <p:cNvPr id="604" name="Google Shape;604;p17"/>
            <p:cNvSpPr txBox="1"/>
            <p:nvPr/>
          </p:nvSpPr>
          <p:spPr>
            <a:xfrm>
              <a:off x="884" y="3756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(мечтаю)</a:t>
              </a:r>
              <a:endParaRPr/>
            </a:p>
          </p:txBody>
        </p:sp>
        <p:sp>
          <p:nvSpPr>
            <p:cNvPr id="605" name="Google Shape;605;p17"/>
            <p:cNvSpPr txBox="1"/>
            <p:nvPr/>
          </p:nvSpPr>
          <p:spPr>
            <a:xfrm>
              <a:off x="2064" y="3756"/>
              <a:ext cx="36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( о как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?) о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</a:t>
              </a:r>
              <a:r>
                <a:rPr b="0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о бел</a:t>
              </a:r>
              <a:r>
                <a:rPr b="1" i="0" lang="en-US" sz="2000" u="none">
                  <a:solidFill>
                    <a:srgbClr val="00CC00"/>
                  </a:solidFill>
                  <a:latin typeface="Arial"/>
                  <a:ea typeface="Arial"/>
                  <a:cs typeface="Arial"/>
                  <a:sym typeface="Arial"/>
                </a:rPr>
                <a:t>ОМ</a:t>
              </a:r>
              <a:endParaRPr/>
            </a:p>
          </p:txBody>
        </p:sp>
        <p:cxnSp>
          <p:nvCxnSpPr>
            <p:cNvPr id="606" name="Google Shape;606;p17"/>
            <p:cNvCxnSpPr/>
            <p:nvPr/>
          </p:nvCxnSpPr>
          <p:spPr>
            <a:xfrm>
              <a:off x="884" y="935"/>
              <a:ext cx="0" cy="33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7" name="Google Shape;607;p17"/>
            <p:cNvCxnSpPr/>
            <p:nvPr/>
          </p:nvCxnSpPr>
          <p:spPr>
            <a:xfrm>
              <a:off x="2064" y="935"/>
              <a:ext cx="0" cy="33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8" name="Google Shape;608;p17"/>
            <p:cNvCxnSpPr/>
            <p:nvPr/>
          </p:nvCxnSpPr>
          <p:spPr>
            <a:xfrm>
              <a:off x="204" y="1355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9" name="Google Shape;609;p17"/>
            <p:cNvCxnSpPr/>
            <p:nvPr/>
          </p:nvCxnSpPr>
          <p:spPr>
            <a:xfrm>
              <a:off x="204" y="1918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0" name="Google Shape;610;p17"/>
            <p:cNvCxnSpPr/>
            <p:nvPr/>
          </p:nvCxnSpPr>
          <p:spPr>
            <a:xfrm>
              <a:off x="204" y="2377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1" name="Google Shape;611;p17"/>
            <p:cNvCxnSpPr/>
            <p:nvPr/>
          </p:nvCxnSpPr>
          <p:spPr>
            <a:xfrm>
              <a:off x="204" y="2842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2" name="Google Shape;612;p17"/>
            <p:cNvCxnSpPr/>
            <p:nvPr/>
          </p:nvCxnSpPr>
          <p:spPr>
            <a:xfrm>
              <a:off x="204" y="3291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3" name="Google Shape;613;p17"/>
            <p:cNvCxnSpPr/>
            <p:nvPr/>
          </p:nvCxnSpPr>
          <p:spPr>
            <a:xfrm>
              <a:off x="204" y="3756"/>
              <a:ext cx="54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4" name="Google Shape;614;p17"/>
            <p:cNvCxnSpPr/>
            <p:nvPr/>
          </p:nvCxnSpPr>
          <p:spPr>
            <a:xfrm>
              <a:off x="204" y="935"/>
              <a:ext cx="0" cy="330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5" name="Google Shape;615;p17"/>
            <p:cNvCxnSpPr/>
            <p:nvPr/>
          </p:nvCxnSpPr>
          <p:spPr>
            <a:xfrm>
              <a:off x="5641" y="935"/>
              <a:ext cx="0" cy="330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6" name="Google Shape;616;p17"/>
            <p:cNvCxnSpPr/>
            <p:nvPr/>
          </p:nvCxnSpPr>
          <p:spPr>
            <a:xfrm>
              <a:off x="204" y="935"/>
              <a:ext cx="54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17" name="Google Shape;617;p17"/>
            <p:cNvCxnSpPr/>
            <p:nvPr/>
          </p:nvCxnSpPr>
          <p:spPr>
            <a:xfrm>
              <a:off x="204" y="4221"/>
              <a:ext cx="5400" cy="0"/>
            </a:xfrm>
            <a:prstGeom prst="straightConnector1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pic>
        <p:nvPicPr>
          <p:cNvPr descr="http://childrensbook.narod.ru/237.jpg" id="618" name="Google Shape;61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25" y="-819150"/>
            <a:ext cx="1633537" cy="278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8"/>
          <p:cNvSpPr txBox="1"/>
          <p:nvPr/>
        </p:nvSpPr>
        <p:spPr>
          <a:xfrm>
            <a:off x="827087" y="549275"/>
            <a:ext cx="73455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4" name="Google Shape;624;p18"/>
          <p:cNvGrpSpPr/>
          <p:nvPr/>
        </p:nvGrpSpPr>
        <p:grpSpPr>
          <a:xfrm>
            <a:off x="1458912" y="1192212"/>
            <a:ext cx="6134100" cy="4838700"/>
            <a:chOff x="1858" y="1916"/>
            <a:chExt cx="4830" cy="3810"/>
          </a:xfrm>
        </p:grpSpPr>
        <p:sp>
          <p:nvSpPr>
            <p:cNvPr id="625" name="Google Shape;625;p18"/>
            <p:cNvSpPr txBox="1"/>
            <p:nvPr/>
          </p:nvSpPr>
          <p:spPr>
            <a:xfrm>
              <a:off x="2488" y="1916"/>
              <a:ext cx="4200" cy="6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C33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CC3300"/>
                  </a:solidFill>
                  <a:latin typeface="Arial"/>
                  <a:ea typeface="Arial"/>
                  <a:cs typeface="Arial"/>
                  <a:sym typeface="Arial"/>
                </a:rPr>
                <a:t>        Падежные окончания имён                                        прилагательных.</a:t>
              </a:r>
              <a:endParaRPr/>
            </a:p>
          </p:txBody>
        </p:sp>
        <p:sp>
          <p:nvSpPr>
            <p:cNvPr id="626" name="Google Shape;626;p18"/>
            <p:cNvSpPr txBox="1"/>
            <p:nvPr/>
          </p:nvSpPr>
          <p:spPr>
            <a:xfrm>
              <a:off x="2848" y="27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70D07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70D07"/>
                  </a:solidFill>
                  <a:latin typeface="Arial"/>
                  <a:ea typeface="Arial"/>
                  <a:cs typeface="Arial"/>
                  <a:sym typeface="Arial"/>
                </a:rPr>
                <a:t>Мужской род</a:t>
              </a:r>
              <a:endParaRPr/>
            </a:p>
          </p:txBody>
        </p:sp>
        <p:sp>
          <p:nvSpPr>
            <p:cNvPr id="627" name="Google Shape;627;p18"/>
            <p:cNvSpPr txBox="1"/>
            <p:nvPr/>
          </p:nvSpPr>
          <p:spPr>
            <a:xfrm>
              <a:off x="4918" y="27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70D07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70D07"/>
                  </a:solidFill>
                  <a:latin typeface="Arial"/>
                  <a:ea typeface="Arial"/>
                  <a:cs typeface="Arial"/>
                  <a:sym typeface="Arial"/>
                </a:rPr>
                <a:t>Средний род.</a:t>
              </a:r>
              <a:endParaRPr/>
            </a:p>
          </p:txBody>
        </p:sp>
        <p:cxnSp>
          <p:nvCxnSpPr>
            <p:cNvPr id="628" name="Google Shape;628;p18"/>
            <p:cNvCxnSpPr/>
            <p:nvPr/>
          </p:nvCxnSpPr>
          <p:spPr>
            <a:xfrm flipH="1">
              <a:off x="3403" y="2456"/>
              <a:ext cx="1200" cy="3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29" name="Google Shape;629;p18"/>
            <p:cNvCxnSpPr/>
            <p:nvPr/>
          </p:nvCxnSpPr>
          <p:spPr>
            <a:xfrm>
              <a:off x="4603" y="2456"/>
              <a:ext cx="900" cy="3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30" name="Google Shape;630;p18"/>
            <p:cNvCxnSpPr/>
            <p:nvPr/>
          </p:nvCxnSpPr>
          <p:spPr>
            <a:xfrm>
              <a:off x="5548" y="3086"/>
              <a:ext cx="0" cy="6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31" name="Google Shape;631;p18"/>
            <p:cNvSpPr txBox="1"/>
            <p:nvPr/>
          </p:nvSpPr>
          <p:spPr>
            <a:xfrm>
              <a:off x="1858" y="362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И.п.</a:t>
              </a:r>
              <a:endParaRPr/>
            </a:p>
          </p:txBody>
        </p:sp>
        <p:sp>
          <p:nvSpPr>
            <p:cNvPr id="632" name="Google Shape;632;p18"/>
            <p:cNvSpPr txBox="1"/>
            <p:nvPr/>
          </p:nvSpPr>
          <p:spPr>
            <a:xfrm>
              <a:off x="1858" y="398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Р.п.</a:t>
              </a:r>
              <a:endParaRPr/>
            </a:p>
          </p:txBody>
        </p:sp>
        <p:sp>
          <p:nvSpPr>
            <p:cNvPr id="633" name="Google Shape;633;p18"/>
            <p:cNvSpPr txBox="1"/>
            <p:nvPr/>
          </p:nvSpPr>
          <p:spPr>
            <a:xfrm>
              <a:off x="1858" y="434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Д.п.</a:t>
              </a:r>
              <a:endParaRPr/>
            </a:p>
          </p:txBody>
        </p:sp>
        <p:sp>
          <p:nvSpPr>
            <p:cNvPr id="634" name="Google Shape;634;p18"/>
            <p:cNvSpPr txBox="1"/>
            <p:nvPr/>
          </p:nvSpPr>
          <p:spPr>
            <a:xfrm>
              <a:off x="1858" y="470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В.п.</a:t>
              </a:r>
              <a:endParaRPr/>
            </a:p>
          </p:txBody>
        </p:sp>
        <p:sp>
          <p:nvSpPr>
            <p:cNvPr id="635" name="Google Shape;635;p18"/>
            <p:cNvSpPr txBox="1"/>
            <p:nvPr/>
          </p:nvSpPr>
          <p:spPr>
            <a:xfrm>
              <a:off x="1858" y="506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Т.п.</a:t>
              </a:r>
              <a:endParaRPr/>
            </a:p>
          </p:txBody>
        </p:sp>
        <p:sp>
          <p:nvSpPr>
            <p:cNvPr id="636" name="Google Shape;636;p18"/>
            <p:cNvSpPr txBox="1"/>
            <p:nvPr/>
          </p:nvSpPr>
          <p:spPr>
            <a:xfrm>
              <a:off x="1858" y="542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П.п.</a:t>
              </a:r>
              <a:endParaRPr/>
            </a:p>
          </p:txBody>
        </p:sp>
        <p:sp>
          <p:nvSpPr>
            <p:cNvPr id="637" name="Google Shape;637;p18"/>
            <p:cNvSpPr txBox="1"/>
            <p:nvPr/>
          </p:nvSpPr>
          <p:spPr>
            <a:xfrm>
              <a:off x="2848" y="36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18"/>
            <p:cNvSpPr txBox="1"/>
            <p:nvPr/>
          </p:nvSpPr>
          <p:spPr>
            <a:xfrm>
              <a:off x="4918" y="36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18"/>
            <p:cNvSpPr txBox="1"/>
            <p:nvPr/>
          </p:nvSpPr>
          <p:spPr>
            <a:xfrm>
              <a:off x="2848" y="398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18"/>
            <p:cNvSpPr txBox="1"/>
            <p:nvPr/>
          </p:nvSpPr>
          <p:spPr>
            <a:xfrm>
              <a:off x="2848" y="434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18"/>
            <p:cNvSpPr txBox="1"/>
            <p:nvPr/>
          </p:nvSpPr>
          <p:spPr>
            <a:xfrm>
              <a:off x="2848" y="470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18"/>
            <p:cNvSpPr txBox="1"/>
            <p:nvPr/>
          </p:nvSpPr>
          <p:spPr>
            <a:xfrm>
              <a:off x="2848" y="506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18"/>
            <p:cNvSpPr txBox="1"/>
            <p:nvPr/>
          </p:nvSpPr>
          <p:spPr>
            <a:xfrm>
              <a:off x="2848" y="54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18"/>
            <p:cNvSpPr txBox="1"/>
            <p:nvPr/>
          </p:nvSpPr>
          <p:spPr>
            <a:xfrm>
              <a:off x="4918" y="398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18"/>
            <p:cNvSpPr txBox="1"/>
            <p:nvPr/>
          </p:nvSpPr>
          <p:spPr>
            <a:xfrm>
              <a:off x="4918" y="434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18"/>
            <p:cNvSpPr txBox="1"/>
            <p:nvPr/>
          </p:nvSpPr>
          <p:spPr>
            <a:xfrm>
              <a:off x="4918" y="470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18"/>
            <p:cNvSpPr txBox="1"/>
            <p:nvPr/>
          </p:nvSpPr>
          <p:spPr>
            <a:xfrm>
              <a:off x="4918" y="506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18"/>
            <p:cNvSpPr txBox="1"/>
            <p:nvPr/>
          </p:nvSpPr>
          <p:spPr>
            <a:xfrm>
              <a:off x="4918" y="54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49" name="Google Shape;649;p18"/>
            <p:cNvCxnSpPr/>
            <p:nvPr/>
          </p:nvCxnSpPr>
          <p:spPr>
            <a:xfrm>
              <a:off x="3478" y="3086"/>
              <a:ext cx="0" cy="6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650" name="Google Shape;650;p18"/>
          <p:cNvSpPr txBox="1"/>
          <p:nvPr/>
        </p:nvSpPr>
        <p:spPr>
          <a:xfrm rot="10800000">
            <a:off x="7478662" y="2112912"/>
            <a:ext cx="1842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childrensbook.narod.ru/237.jpg" id="651" name="Google Shape;65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5187" y="3213100"/>
            <a:ext cx="1928812" cy="3284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18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0" y="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9"/>
          <p:cNvSpPr txBox="1"/>
          <p:nvPr/>
        </p:nvSpPr>
        <p:spPr>
          <a:xfrm>
            <a:off x="827087" y="549275"/>
            <a:ext cx="73455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58" name="Google Shape;658;p19"/>
          <p:cNvGrpSpPr/>
          <p:nvPr/>
        </p:nvGrpSpPr>
        <p:grpSpPr>
          <a:xfrm>
            <a:off x="1098550" y="1047750"/>
            <a:ext cx="6134100" cy="4838700"/>
            <a:chOff x="1858" y="1916"/>
            <a:chExt cx="4830" cy="3810"/>
          </a:xfrm>
        </p:grpSpPr>
        <p:sp>
          <p:nvSpPr>
            <p:cNvPr id="659" name="Google Shape;659;p19"/>
            <p:cNvSpPr txBox="1"/>
            <p:nvPr/>
          </p:nvSpPr>
          <p:spPr>
            <a:xfrm>
              <a:off x="2488" y="1916"/>
              <a:ext cx="4200" cy="6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C33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CC3300"/>
                  </a:solidFill>
                  <a:latin typeface="Arial"/>
                  <a:ea typeface="Arial"/>
                  <a:cs typeface="Arial"/>
                  <a:sym typeface="Arial"/>
                </a:rPr>
                <a:t>Падежные окончания имён                         прилагательных.</a:t>
              </a:r>
              <a:endParaRPr/>
            </a:p>
          </p:txBody>
        </p:sp>
        <p:sp>
          <p:nvSpPr>
            <p:cNvPr id="660" name="Google Shape;660;p19"/>
            <p:cNvSpPr txBox="1"/>
            <p:nvPr/>
          </p:nvSpPr>
          <p:spPr>
            <a:xfrm>
              <a:off x="2848" y="27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70D07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70D07"/>
                  </a:solidFill>
                  <a:latin typeface="Arial"/>
                  <a:ea typeface="Arial"/>
                  <a:cs typeface="Arial"/>
                  <a:sym typeface="Arial"/>
                </a:rPr>
                <a:t>Мужской род</a:t>
              </a:r>
              <a:endParaRPr/>
            </a:p>
          </p:txBody>
        </p:sp>
        <p:sp>
          <p:nvSpPr>
            <p:cNvPr id="661" name="Google Shape;661;p19"/>
            <p:cNvSpPr txBox="1"/>
            <p:nvPr/>
          </p:nvSpPr>
          <p:spPr>
            <a:xfrm>
              <a:off x="4918" y="27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70D07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rgbClr val="070D07"/>
                  </a:solidFill>
                  <a:latin typeface="Arial"/>
                  <a:ea typeface="Arial"/>
                  <a:cs typeface="Arial"/>
                  <a:sym typeface="Arial"/>
                </a:rPr>
                <a:t>Средний род.</a:t>
              </a:r>
              <a:endParaRPr/>
            </a:p>
          </p:txBody>
        </p:sp>
        <p:cxnSp>
          <p:nvCxnSpPr>
            <p:cNvPr id="662" name="Google Shape;662;p19"/>
            <p:cNvCxnSpPr/>
            <p:nvPr/>
          </p:nvCxnSpPr>
          <p:spPr>
            <a:xfrm flipH="1">
              <a:off x="3403" y="2456"/>
              <a:ext cx="1200" cy="3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63" name="Google Shape;663;p19"/>
            <p:cNvCxnSpPr/>
            <p:nvPr/>
          </p:nvCxnSpPr>
          <p:spPr>
            <a:xfrm>
              <a:off x="4603" y="2456"/>
              <a:ext cx="900" cy="3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64" name="Google Shape;664;p19"/>
            <p:cNvCxnSpPr/>
            <p:nvPr/>
          </p:nvCxnSpPr>
          <p:spPr>
            <a:xfrm>
              <a:off x="5548" y="3086"/>
              <a:ext cx="0" cy="6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65" name="Google Shape;665;p19"/>
            <p:cNvSpPr txBox="1"/>
            <p:nvPr/>
          </p:nvSpPr>
          <p:spPr>
            <a:xfrm>
              <a:off x="1858" y="362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И.п.</a:t>
              </a:r>
              <a:endParaRPr/>
            </a:p>
          </p:txBody>
        </p:sp>
        <p:sp>
          <p:nvSpPr>
            <p:cNvPr id="666" name="Google Shape;666;p19"/>
            <p:cNvSpPr txBox="1"/>
            <p:nvPr/>
          </p:nvSpPr>
          <p:spPr>
            <a:xfrm>
              <a:off x="1858" y="398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Р.п.</a:t>
              </a:r>
              <a:endParaRPr/>
            </a:p>
          </p:txBody>
        </p:sp>
        <p:sp>
          <p:nvSpPr>
            <p:cNvPr id="667" name="Google Shape;667;p19"/>
            <p:cNvSpPr txBox="1"/>
            <p:nvPr/>
          </p:nvSpPr>
          <p:spPr>
            <a:xfrm>
              <a:off x="1858" y="434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Д.п.</a:t>
              </a:r>
              <a:endParaRPr/>
            </a:p>
          </p:txBody>
        </p:sp>
        <p:sp>
          <p:nvSpPr>
            <p:cNvPr id="668" name="Google Shape;668;p19"/>
            <p:cNvSpPr txBox="1"/>
            <p:nvPr/>
          </p:nvSpPr>
          <p:spPr>
            <a:xfrm>
              <a:off x="1858" y="470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В.п.</a:t>
              </a:r>
              <a:endParaRPr/>
            </a:p>
          </p:txBody>
        </p:sp>
        <p:sp>
          <p:nvSpPr>
            <p:cNvPr id="669" name="Google Shape;669;p19"/>
            <p:cNvSpPr txBox="1"/>
            <p:nvPr/>
          </p:nvSpPr>
          <p:spPr>
            <a:xfrm>
              <a:off x="1858" y="506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Т.п.</a:t>
              </a:r>
              <a:endParaRPr/>
            </a:p>
          </p:txBody>
        </p:sp>
        <p:sp>
          <p:nvSpPr>
            <p:cNvPr id="670" name="Google Shape;670;p19"/>
            <p:cNvSpPr txBox="1"/>
            <p:nvPr/>
          </p:nvSpPr>
          <p:spPr>
            <a:xfrm>
              <a:off x="1858" y="5426"/>
              <a:ext cx="6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П.п.</a:t>
              </a:r>
              <a:endParaRPr/>
            </a:p>
          </p:txBody>
        </p:sp>
        <p:sp>
          <p:nvSpPr>
            <p:cNvPr id="671" name="Google Shape;671;p19"/>
            <p:cNvSpPr txBox="1"/>
            <p:nvPr/>
          </p:nvSpPr>
          <p:spPr>
            <a:xfrm>
              <a:off x="2848" y="36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-ой,-ый, ий</a:t>
              </a:r>
              <a:endParaRPr/>
            </a:p>
          </p:txBody>
        </p:sp>
        <p:sp>
          <p:nvSpPr>
            <p:cNvPr id="672" name="Google Shape;672;p19"/>
            <p:cNvSpPr txBox="1"/>
            <p:nvPr/>
          </p:nvSpPr>
          <p:spPr>
            <a:xfrm>
              <a:off x="4918" y="36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19"/>
            <p:cNvSpPr txBox="1"/>
            <p:nvPr/>
          </p:nvSpPr>
          <p:spPr>
            <a:xfrm>
              <a:off x="2848" y="398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19"/>
            <p:cNvSpPr txBox="1"/>
            <p:nvPr/>
          </p:nvSpPr>
          <p:spPr>
            <a:xfrm>
              <a:off x="2848" y="434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19"/>
            <p:cNvSpPr txBox="1"/>
            <p:nvPr/>
          </p:nvSpPr>
          <p:spPr>
            <a:xfrm>
              <a:off x="2848" y="470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19"/>
            <p:cNvSpPr txBox="1"/>
            <p:nvPr/>
          </p:nvSpPr>
          <p:spPr>
            <a:xfrm>
              <a:off x="2848" y="506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19"/>
            <p:cNvSpPr txBox="1"/>
            <p:nvPr/>
          </p:nvSpPr>
          <p:spPr>
            <a:xfrm>
              <a:off x="2848" y="54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19"/>
            <p:cNvSpPr txBox="1"/>
            <p:nvPr/>
          </p:nvSpPr>
          <p:spPr>
            <a:xfrm>
              <a:off x="4918" y="398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19"/>
            <p:cNvSpPr txBox="1"/>
            <p:nvPr/>
          </p:nvSpPr>
          <p:spPr>
            <a:xfrm>
              <a:off x="4918" y="434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19"/>
            <p:cNvSpPr txBox="1"/>
            <p:nvPr/>
          </p:nvSpPr>
          <p:spPr>
            <a:xfrm>
              <a:off x="4918" y="470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19"/>
            <p:cNvSpPr txBox="1"/>
            <p:nvPr/>
          </p:nvSpPr>
          <p:spPr>
            <a:xfrm>
              <a:off x="4918" y="506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19"/>
            <p:cNvSpPr txBox="1"/>
            <p:nvPr/>
          </p:nvSpPr>
          <p:spPr>
            <a:xfrm>
              <a:off x="4918" y="5426"/>
              <a:ext cx="1200" cy="300"/>
            </a:xfrm>
            <a:prstGeom prst="rect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83" name="Google Shape;683;p19"/>
            <p:cNvCxnSpPr/>
            <p:nvPr/>
          </p:nvCxnSpPr>
          <p:spPr>
            <a:xfrm>
              <a:off x="3478" y="3086"/>
              <a:ext cx="0" cy="600"/>
            </a:xfrm>
            <a:prstGeom prst="straightConnector1">
              <a:avLst/>
            </a:prstGeom>
            <a:solidFill>
              <a:srgbClr val="FFFFFF"/>
            </a:solidFill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684" name="Google Shape;684;p19"/>
          <p:cNvSpPr txBox="1"/>
          <p:nvPr/>
        </p:nvSpPr>
        <p:spPr>
          <a:xfrm>
            <a:off x="2484437" y="3644900"/>
            <a:ext cx="1511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-ого,-его</a:t>
            </a:r>
            <a:endParaRPr/>
          </a:p>
        </p:txBody>
      </p:sp>
      <p:sp>
        <p:nvSpPr>
          <p:cNvPr id="685" name="Google Shape;685;p19"/>
          <p:cNvSpPr txBox="1"/>
          <p:nvPr/>
        </p:nvSpPr>
        <p:spPr>
          <a:xfrm>
            <a:off x="2484437" y="4005262"/>
            <a:ext cx="12954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ому,-ему</a:t>
            </a:r>
            <a:endParaRPr/>
          </a:p>
        </p:txBody>
      </p:sp>
      <p:sp>
        <p:nvSpPr>
          <p:cNvPr id="686" name="Google Shape;686;p19"/>
          <p:cNvSpPr txBox="1"/>
          <p:nvPr/>
        </p:nvSpPr>
        <p:spPr>
          <a:xfrm>
            <a:off x="2484437" y="4508500"/>
            <a:ext cx="15114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-ой,-ый, -ий</a:t>
            </a:r>
            <a:endParaRPr/>
          </a:p>
        </p:txBody>
      </p:sp>
      <p:sp>
        <p:nvSpPr>
          <p:cNvPr id="687" name="Google Shape;687;p19"/>
          <p:cNvSpPr txBox="1"/>
          <p:nvPr/>
        </p:nvSpPr>
        <p:spPr>
          <a:xfrm>
            <a:off x="2555875" y="4941887"/>
            <a:ext cx="13683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-ым,-им</a:t>
            </a:r>
            <a:endParaRPr/>
          </a:p>
        </p:txBody>
      </p:sp>
      <p:sp>
        <p:nvSpPr>
          <p:cNvPr id="688" name="Google Shape;688;p19"/>
          <p:cNvSpPr txBox="1"/>
          <p:nvPr/>
        </p:nvSpPr>
        <p:spPr>
          <a:xfrm>
            <a:off x="2555875" y="5373687"/>
            <a:ext cx="12969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-ом,-ем</a:t>
            </a:r>
            <a:endParaRPr/>
          </a:p>
        </p:txBody>
      </p:sp>
      <p:sp>
        <p:nvSpPr>
          <p:cNvPr id="689" name="Google Shape;689;p19"/>
          <p:cNvSpPr txBox="1"/>
          <p:nvPr/>
        </p:nvSpPr>
        <p:spPr>
          <a:xfrm>
            <a:off x="5219700" y="3213100"/>
            <a:ext cx="1152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-ое,-ее</a:t>
            </a:r>
            <a:endParaRPr/>
          </a:p>
        </p:txBody>
      </p:sp>
      <p:sp>
        <p:nvSpPr>
          <p:cNvPr id="690" name="Google Shape;690;p19"/>
          <p:cNvSpPr txBox="1"/>
          <p:nvPr/>
        </p:nvSpPr>
        <p:spPr>
          <a:xfrm>
            <a:off x="5219700" y="4437062"/>
            <a:ext cx="10080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-ое,-ее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childrensbook.narod.ru/237.jpg" id="691" name="Google Shape;69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4387" y="3357562"/>
            <a:ext cx="1676400" cy="2852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2" name="Google Shape;692;p19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0" y="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childrensbook.narod.ru/237.jpg" id="697" name="Google Shape;69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3573462"/>
            <a:ext cx="1873250" cy="3024187"/>
          </a:xfrm>
          <a:prstGeom prst="rect">
            <a:avLst/>
          </a:prstGeom>
          <a:noFill/>
          <a:ln>
            <a:noFill/>
          </a:ln>
        </p:spPr>
      </p:pic>
      <p:sp>
        <p:nvSpPr>
          <p:cNvPr id="698" name="Google Shape;698;p20"/>
          <p:cNvSpPr txBox="1"/>
          <p:nvPr/>
        </p:nvSpPr>
        <p:spPr>
          <a:xfrm>
            <a:off x="1763712" y="2781300"/>
            <a:ext cx="7200900" cy="27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Определите тему сегодняшнего урока.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1" i="0" sz="4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 определить падеж имён прилагательных?</a:t>
            </a: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99" name="Google Shape;699;p20"/>
          <p:cNvSpPr txBox="1"/>
          <p:nvPr/>
        </p:nvSpPr>
        <p:spPr>
          <a:xfrm>
            <a:off x="1547812" y="836612"/>
            <a:ext cx="6553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Подведение итогов</a:t>
            </a:r>
            <a:endParaRPr/>
          </a:p>
        </p:txBody>
      </p:sp>
      <p:pic>
        <p:nvPicPr>
          <p:cNvPr id="700" name="Google Shape;700;p20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6156325" y="4868862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1"/>
          <p:cNvSpPr txBox="1"/>
          <p:nvPr>
            <p:ph type="title"/>
          </p:nvPr>
        </p:nvSpPr>
        <p:spPr>
          <a:xfrm>
            <a:off x="2484437" y="333375"/>
            <a:ext cx="51165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     Рефлексия</a:t>
            </a:r>
            <a:endParaRPr/>
          </a:p>
        </p:txBody>
      </p:sp>
      <p:sp>
        <p:nvSpPr>
          <p:cNvPr id="706" name="Google Shape;706;p21"/>
          <p:cNvSpPr/>
          <p:nvPr/>
        </p:nvSpPr>
        <p:spPr>
          <a:xfrm>
            <a:off x="971550" y="3141662"/>
            <a:ext cx="576300" cy="503100"/>
          </a:xfrm>
          <a:prstGeom prst="smileyFace">
            <a:avLst>
              <a:gd fmla="val 4653" name="adj"/>
            </a:avLst>
          </a:prstGeom>
          <a:solidFill>
            <a:srgbClr val="CC33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21"/>
          <p:cNvSpPr/>
          <p:nvPr/>
        </p:nvSpPr>
        <p:spPr>
          <a:xfrm>
            <a:off x="1042987" y="4724400"/>
            <a:ext cx="576300" cy="503100"/>
          </a:xfrm>
          <a:prstGeom prst="smileyFace">
            <a:avLst>
              <a:gd fmla="val 4653" name="adj"/>
            </a:avLst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8" name="Google Shape;708;p21"/>
          <p:cNvSpPr/>
          <p:nvPr/>
        </p:nvSpPr>
        <p:spPr>
          <a:xfrm>
            <a:off x="971550" y="3860800"/>
            <a:ext cx="576300" cy="503100"/>
          </a:xfrm>
          <a:prstGeom prst="smileyFace">
            <a:avLst>
              <a:gd fmla="val 4653" name="adj"/>
            </a:avLst>
          </a:prstGeom>
          <a:solidFill>
            <a:schemeClr val="accent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21"/>
          <p:cNvSpPr txBox="1"/>
          <p:nvPr/>
        </p:nvSpPr>
        <p:spPr>
          <a:xfrm>
            <a:off x="1979612" y="3141662"/>
            <a:ext cx="7164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уроке было интересно, всё понял(а)</a:t>
            </a:r>
            <a:endParaRPr/>
          </a:p>
        </p:txBody>
      </p:sp>
      <p:sp>
        <p:nvSpPr>
          <p:cNvPr id="710" name="Google Shape;710;p21"/>
          <p:cNvSpPr txBox="1"/>
          <p:nvPr/>
        </p:nvSpPr>
        <p:spPr>
          <a:xfrm>
            <a:off x="1979612" y="3860800"/>
            <a:ext cx="69135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иногда были трудности, сомнения</a:t>
            </a:r>
            <a:endParaRPr/>
          </a:p>
        </p:txBody>
      </p:sp>
      <p:sp>
        <p:nvSpPr>
          <p:cNvPr id="711" name="Google Shape;711;p21"/>
          <p:cNvSpPr txBox="1"/>
          <p:nvPr/>
        </p:nvSpPr>
        <p:spPr>
          <a:xfrm>
            <a:off x="2124075" y="4724400"/>
            <a:ext cx="702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не усвоил тему, было не интересно</a:t>
            </a:r>
            <a:endParaRPr/>
          </a:p>
        </p:txBody>
      </p:sp>
      <p:sp>
        <p:nvSpPr>
          <p:cNvPr id="712" name="Google Shape;712;p21"/>
          <p:cNvSpPr txBox="1"/>
          <p:nvPr/>
        </p:nvSpPr>
        <p:spPr>
          <a:xfrm>
            <a:off x="1331912" y="2492375"/>
            <a:ext cx="54738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78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Нарисуйте на полях:</a:t>
            </a:r>
            <a:endParaRPr/>
          </a:p>
        </p:txBody>
      </p:sp>
      <p:sp>
        <p:nvSpPr>
          <p:cNvPr id="713" name="Google Shape;713;p21"/>
          <p:cNvSpPr txBox="1"/>
          <p:nvPr/>
        </p:nvSpPr>
        <p:spPr>
          <a:xfrm>
            <a:off x="971550" y="5516562"/>
            <a:ext cx="7416900" cy="9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8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Д/з</a:t>
            </a:r>
            <a:r>
              <a:rPr b="1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 </a:t>
            </a:r>
            <a:r>
              <a:rPr b="1" i="1" lang="en-US" sz="2800" u="none">
                <a:solidFill>
                  <a:srgbClr val="070D07"/>
                </a:solidFill>
                <a:latin typeface="Arial"/>
                <a:ea typeface="Arial"/>
                <a:cs typeface="Arial"/>
                <a:sym typeface="Arial"/>
              </a:rPr>
              <a:t>упражнение №.11 с.13 в тетради    с печатной основой.</a:t>
            </a:r>
            <a:endParaRPr/>
          </a:p>
        </p:txBody>
      </p:sp>
      <p:pic>
        <p:nvPicPr>
          <p:cNvPr id="714" name="Google Shape;714;p21"/>
          <p:cNvPicPr preferRelativeResize="0"/>
          <p:nvPr/>
        </p:nvPicPr>
        <p:blipFill rotWithShape="1">
          <a:blip r:embed="rId3">
            <a:alphaModFix/>
          </a:blip>
          <a:srcRect b="0" l="0" r="-4134" t="0"/>
          <a:stretch/>
        </p:blipFill>
        <p:spPr>
          <a:xfrm flipH="1" rot="120000">
            <a:off x="6405562" y="404812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childrensbook.narod.ru/237.jpg" id="719" name="Google Shape;71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0825" y="3644900"/>
            <a:ext cx="1676400" cy="2852737"/>
          </a:xfrm>
          <a:prstGeom prst="rect">
            <a:avLst/>
          </a:prstGeom>
          <a:noFill/>
          <a:ln>
            <a:noFill/>
          </a:ln>
        </p:spPr>
      </p:pic>
      <p:sp>
        <p:nvSpPr>
          <p:cNvPr id="720" name="Google Shape;720;p22"/>
          <p:cNvSpPr txBox="1"/>
          <p:nvPr/>
        </p:nvSpPr>
        <p:spPr>
          <a:xfrm>
            <a:off x="1835150" y="476250"/>
            <a:ext cx="6696000" cy="13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8000"/>
              <a:buFont typeface="Arial"/>
              <a:buNone/>
            </a:pPr>
            <a:r>
              <a:rPr b="1" i="0" lang="en-US" sz="8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Молодцы!</a:t>
            </a:r>
            <a:endParaRPr/>
          </a:p>
        </p:txBody>
      </p:sp>
      <p:sp>
        <p:nvSpPr>
          <p:cNvPr id="721" name="Google Shape;721;p22"/>
          <p:cNvSpPr txBox="1"/>
          <p:nvPr/>
        </p:nvSpPr>
        <p:spPr>
          <a:xfrm>
            <a:off x="1258887" y="2852737"/>
            <a:ext cx="75612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6600"/>
              <a:buFont typeface="Arial"/>
              <a:buNone/>
            </a:pPr>
            <a:r>
              <a:rPr b="1" i="0" lang="en-US" sz="66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Спасибо за урок.</a:t>
            </a:r>
            <a:endParaRPr/>
          </a:p>
        </p:txBody>
      </p:sp>
      <p:pic>
        <p:nvPicPr>
          <p:cNvPr id="722" name="Google Shape;722;p22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5724525" y="4581525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7"/>
          <p:cNvSpPr/>
          <p:nvPr>
            <p:ph type="title"/>
          </p:nvPr>
        </p:nvSpPr>
        <p:spPr>
          <a:xfrm>
            <a:off x="755650" y="981075"/>
            <a:ext cx="7924800" cy="1143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Девиз нашего урока:</a:t>
            </a:r>
            <a:br>
              <a:rPr b="1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414" name="Google Shape;414;p7"/>
          <p:cNvSpPr txBox="1"/>
          <p:nvPr>
            <p:ph idx="1" type="body"/>
          </p:nvPr>
        </p:nvSpPr>
        <p:spPr>
          <a:xfrm>
            <a:off x="838200" y="2362200"/>
            <a:ext cx="7692900" cy="3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Думать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интенсивно!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Работать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оперативно!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Если спорить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доказательно!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en-US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Всем</a:t>
            </a: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обязательно!</a:t>
            </a:r>
            <a:endParaRPr/>
          </a:p>
        </p:txBody>
      </p:sp>
      <p:pic>
        <p:nvPicPr>
          <p:cNvPr descr="http://childrensbook.narod.ru/237.jpg" id="415" name="Google Shape;41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7050" y="3932237"/>
            <a:ext cx="2101850" cy="29257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7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0" y="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8"/>
          <p:cNvSpPr txBox="1"/>
          <p:nvPr/>
        </p:nvSpPr>
        <p:spPr>
          <a:xfrm>
            <a:off x="3132137" y="3429000"/>
            <a:ext cx="4968900" cy="31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Кто, угадай-ка,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Седая хозяйка: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Тряхнёт перинки,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Над миром пушинки?</a:t>
            </a:r>
            <a:endParaRPr/>
          </a:p>
        </p:txBody>
      </p:sp>
      <p:sp>
        <p:nvSpPr>
          <p:cNvPr id="422" name="Google Shape;422;p8"/>
          <p:cNvSpPr/>
          <p:nvPr/>
        </p:nvSpPr>
        <p:spPr>
          <a:xfrm>
            <a:off x="0" y="271462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3" name="Google Shape;42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8262" y="125412"/>
            <a:ext cx="3995737" cy="299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p8"/>
          <p:cNvSpPr txBox="1"/>
          <p:nvPr/>
        </p:nvSpPr>
        <p:spPr>
          <a:xfrm>
            <a:off x="971550" y="692150"/>
            <a:ext cx="4032300" cy="11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Подберите к слову </a:t>
            </a:r>
            <a:r>
              <a:rPr b="1" i="0" lang="en-US" sz="2400" u="none">
                <a:solidFill>
                  <a:srgbClr val="2C522C"/>
                </a:solidFill>
                <a:latin typeface="Arial"/>
                <a:ea typeface="Arial"/>
                <a:cs typeface="Arial"/>
                <a:sym typeface="Arial"/>
              </a:rPr>
              <a:t>зима </a:t>
            </a: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однокоренные слова, разберите их по составу.</a:t>
            </a:r>
            <a:endParaRPr/>
          </a:p>
        </p:txBody>
      </p:sp>
      <p:pic>
        <p:nvPicPr>
          <p:cNvPr descr="http://childrensbook.narod.ru/237.jpg" id="425" name="Google Shape;42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825" y="3429000"/>
            <a:ext cx="2014537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8"/>
          <p:cNvPicPr preferRelativeResize="0"/>
          <p:nvPr/>
        </p:nvPicPr>
        <p:blipFill rotWithShape="1">
          <a:blip r:embed="rId5">
            <a:alphaModFix/>
          </a:blip>
          <a:srcRect b="0" l="0" r="-4134" t="0"/>
          <a:stretch/>
        </p:blipFill>
        <p:spPr>
          <a:xfrm flipH="1" rot="120000">
            <a:off x="6405562" y="3573462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9"/>
          <p:cNvSpPr txBox="1"/>
          <p:nvPr>
            <p:ph idx="4294967295" type="title"/>
          </p:nvPr>
        </p:nvSpPr>
        <p:spPr>
          <a:xfrm>
            <a:off x="1836725" y="333375"/>
            <a:ext cx="4968900" cy="10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Чистописание </a:t>
            </a:r>
            <a:endParaRPr/>
          </a:p>
        </p:txBody>
      </p:sp>
      <p:sp>
        <p:nvSpPr>
          <p:cNvPr id="432" name="Google Shape;432;p9"/>
          <p:cNvSpPr txBox="1"/>
          <p:nvPr/>
        </p:nvSpPr>
        <p:spPr>
          <a:xfrm>
            <a:off x="755650" y="4941887"/>
            <a:ext cx="8388300" cy="14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1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Сс сlс сн со ос ис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1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Сн. говик, с. сулька, л. сичка, сн. жинки</a:t>
            </a:r>
            <a:endParaRPr/>
          </a:p>
        </p:txBody>
      </p:sp>
      <p:pic>
        <p:nvPicPr>
          <p:cNvPr descr="Зимний лес - Природа" id="433" name="Google Shape;43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7450" y="1412875"/>
            <a:ext cx="5616574" cy="3187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childrensbook.narod.ru/237.jpg" id="434" name="Google Shape;43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35825" y="333375"/>
            <a:ext cx="1817687" cy="30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435" name="Google Shape;435;p9"/>
          <p:cNvSpPr txBox="1"/>
          <p:nvPr/>
        </p:nvSpPr>
        <p:spPr>
          <a:xfrm>
            <a:off x="1476375" y="5805487"/>
            <a:ext cx="3603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endParaRPr/>
          </a:p>
        </p:txBody>
      </p:sp>
      <p:sp>
        <p:nvSpPr>
          <p:cNvPr id="436" name="Google Shape;436;p9"/>
          <p:cNvSpPr txBox="1"/>
          <p:nvPr/>
        </p:nvSpPr>
        <p:spPr>
          <a:xfrm>
            <a:off x="3203575" y="5805487"/>
            <a:ext cx="431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437" name="Google Shape;437;p9"/>
          <p:cNvSpPr txBox="1"/>
          <p:nvPr/>
        </p:nvSpPr>
        <p:spPr>
          <a:xfrm>
            <a:off x="5148262" y="5805487"/>
            <a:ext cx="4317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и</a:t>
            </a:r>
            <a:endParaRPr/>
          </a:p>
        </p:txBody>
      </p:sp>
      <p:sp>
        <p:nvSpPr>
          <p:cNvPr id="438" name="Google Shape;438;p9"/>
          <p:cNvSpPr txBox="1"/>
          <p:nvPr/>
        </p:nvSpPr>
        <p:spPr>
          <a:xfrm>
            <a:off x="7092950" y="5805487"/>
            <a:ext cx="3603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None/>
            </a:pPr>
            <a:r>
              <a:rPr b="1" i="1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endParaRPr/>
          </a:p>
        </p:txBody>
      </p:sp>
      <p:pic>
        <p:nvPicPr>
          <p:cNvPr descr="http://childrensbook.narod.ru/237.jpg" id="439" name="Google Shape;43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26312" y="333375"/>
            <a:ext cx="1817687" cy="309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9"/>
          <p:cNvPicPr preferRelativeResize="0"/>
          <p:nvPr/>
        </p:nvPicPr>
        <p:blipFill rotWithShape="1">
          <a:blip r:embed="rId5">
            <a:alphaModFix/>
          </a:blip>
          <a:srcRect b="0" l="0" r="-4134" t="0"/>
          <a:stretch/>
        </p:blipFill>
        <p:spPr>
          <a:xfrm flipH="1" rot="120000">
            <a:off x="6013450" y="424815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5" name="Google Shape;44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4212" y="333375"/>
            <a:ext cx="3024187" cy="2444750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10"/>
          <p:cNvSpPr txBox="1"/>
          <p:nvPr/>
        </p:nvSpPr>
        <p:spPr>
          <a:xfrm>
            <a:off x="468312" y="2420937"/>
            <a:ext cx="4967400" cy="41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ф.враль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д.кабрь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.нварь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кал.ндарь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мес.ц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пр.красный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сем.на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Выписать слова с непроверяемой безударной гласной </a:t>
            </a: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447" name="Google Shape;447;p10"/>
          <p:cNvSpPr txBox="1"/>
          <p:nvPr/>
        </p:nvSpPr>
        <p:spPr>
          <a:xfrm>
            <a:off x="3779837" y="476250"/>
            <a:ext cx="5832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Словарная работа</a:t>
            </a: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448" name="Google Shape;448;p10"/>
          <p:cNvSpPr txBox="1"/>
          <p:nvPr/>
        </p:nvSpPr>
        <p:spPr>
          <a:xfrm>
            <a:off x="2987675" y="620712"/>
            <a:ext cx="5763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endParaRPr/>
          </a:p>
        </p:txBody>
      </p:sp>
      <p:sp>
        <p:nvSpPr>
          <p:cNvPr id="449" name="Google Shape;449;p10"/>
          <p:cNvSpPr txBox="1"/>
          <p:nvPr/>
        </p:nvSpPr>
        <p:spPr>
          <a:xfrm>
            <a:off x="4284662" y="1484312"/>
            <a:ext cx="230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522C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2C522C"/>
                </a:solidFill>
                <a:latin typeface="Arial"/>
                <a:ea typeface="Arial"/>
                <a:cs typeface="Arial"/>
                <a:sym typeface="Arial"/>
              </a:rPr>
              <a:t>Игра «Горка»</a:t>
            </a:r>
            <a:endParaRPr/>
          </a:p>
        </p:txBody>
      </p:sp>
      <p:pic>
        <p:nvPicPr>
          <p:cNvPr id="450" name="Google Shape;450;p10"/>
          <p:cNvPicPr preferRelativeResize="0"/>
          <p:nvPr/>
        </p:nvPicPr>
        <p:blipFill rotWithShape="1">
          <a:blip r:embed="rId4">
            <a:alphaModFix/>
          </a:blip>
          <a:srcRect b="0" l="0" r="-4134" t="0"/>
          <a:stretch/>
        </p:blipFill>
        <p:spPr>
          <a:xfrm flipH="1" rot="120000">
            <a:off x="6011862" y="3500437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1"/>
          <p:cNvSpPr txBox="1"/>
          <p:nvPr>
            <p:ph type="title"/>
          </p:nvPr>
        </p:nvSpPr>
        <p:spPr>
          <a:xfrm>
            <a:off x="3708400" y="0"/>
            <a:ext cx="43212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Проверь себя.</a:t>
            </a:r>
            <a:endParaRPr/>
          </a:p>
        </p:txBody>
      </p:sp>
      <p:sp>
        <p:nvSpPr>
          <p:cNvPr id="456" name="Google Shape;456;p11"/>
          <p:cNvSpPr txBox="1"/>
          <p:nvPr>
            <p:ph idx="1" type="body"/>
          </p:nvPr>
        </p:nvSpPr>
        <p:spPr>
          <a:xfrm>
            <a:off x="684212" y="3440112"/>
            <a:ext cx="8147100" cy="34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95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955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</a:t>
            </a:r>
            <a:r>
              <a:rPr b="1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враль, д</a:t>
            </a:r>
            <a:r>
              <a:rPr b="1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кабрь,кал</a:t>
            </a:r>
            <a:r>
              <a:rPr b="1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ндарь, пр</a:t>
            </a:r>
            <a:r>
              <a:rPr b="1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красный,сем</a:t>
            </a:r>
            <a:r>
              <a:rPr b="1" i="0" lang="en-US" sz="3600" u="none" cap="none" strike="noStrik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на.</a:t>
            </a:r>
            <a:endParaRPr/>
          </a:p>
        </p:txBody>
      </p:sp>
      <p:pic>
        <p:nvPicPr>
          <p:cNvPr id="457" name="Google Shape;45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5512" y="1341437"/>
            <a:ext cx="4608512" cy="2859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ворона, анимашка" id="458" name="Google Shape;458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4662" y="3141662"/>
            <a:ext cx="1008062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9" name="Google Shape;459;p11"/>
          <p:cNvPicPr preferRelativeResize="0"/>
          <p:nvPr/>
        </p:nvPicPr>
        <p:blipFill rotWithShape="1">
          <a:blip r:embed="rId5">
            <a:alphaModFix/>
          </a:blip>
          <a:srcRect b="0" l="0" r="-4134" t="0"/>
          <a:stretch/>
        </p:blipFill>
        <p:spPr>
          <a:xfrm flipH="1" rot="120000">
            <a:off x="6156325" y="4724400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2"/>
          <p:cNvSpPr/>
          <p:nvPr/>
        </p:nvSpPr>
        <p:spPr>
          <a:xfrm>
            <a:off x="7235825" y="333375"/>
            <a:ext cx="1512900" cy="216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12"/>
          <p:cNvSpPr/>
          <p:nvPr/>
        </p:nvSpPr>
        <p:spPr>
          <a:xfrm>
            <a:off x="2124075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12"/>
          <p:cNvSpPr txBox="1"/>
          <p:nvPr/>
        </p:nvSpPr>
        <p:spPr>
          <a:xfrm>
            <a:off x="2700337" y="5445125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12"/>
          <p:cNvSpPr txBox="1"/>
          <p:nvPr/>
        </p:nvSpPr>
        <p:spPr>
          <a:xfrm>
            <a:off x="2700337" y="4868862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endParaRPr/>
          </a:p>
        </p:txBody>
      </p:sp>
      <p:sp>
        <p:nvSpPr>
          <p:cNvPr id="468" name="Google Shape;468;p12"/>
          <p:cNvSpPr txBox="1"/>
          <p:nvPr/>
        </p:nvSpPr>
        <p:spPr>
          <a:xfrm>
            <a:off x="2700337" y="37163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2"/>
          <p:cNvSpPr txBox="1"/>
          <p:nvPr/>
        </p:nvSpPr>
        <p:spPr>
          <a:xfrm>
            <a:off x="2700337" y="2565400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2"/>
          <p:cNvSpPr/>
          <p:nvPr/>
        </p:nvSpPr>
        <p:spPr>
          <a:xfrm>
            <a:off x="3276600" y="3141662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12"/>
          <p:cNvSpPr/>
          <p:nvPr/>
        </p:nvSpPr>
        <p:spPr>
          <a:xfrm>
            <a:off x="2700337" y="3141662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2" name="Google Shape;472;p12"/>
          <p:cNvGrpSpPr/>
          <p:nvPr/>
        </p:nvGrpSpPr>
        <p:grpSpPr>
          <a:xfrm>
            <a:off x="1042987" y="3141662"/>
            <a:ext cx="2708331" cy="474938"/>
            <a:chOff x="657" y="1979"/>
            <a:chExt cx="1707" cy="300"/>
          </a:xfrm>
        </p:grpSpPr>
        <p:sp>
          <p:nvSpPr>
            <p:cNvPr id="473" name="Google Shape;473;p12"/>
            <p:cNvSpPr/>
            <p:nvPr/>
          </p:nvSpPr>
          <p:spPr>
            <a:xfrm>
              <a:off x="657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2"/>
            <p:cNvSpPr/>
            <p:nvPr/>
          </p:nvSpPr>
          <p:spPr>
            <a:xfrm>
              <a:off x="975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2"/>
            <p:cNvSpPr/>
            <p:nvPr/>
          </p:nvSpPr>
          <p:spPr>
            <a:xfrm>
              <a:off x="1338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2"/>
            <p:cNvSpPr/>
            <p:nvPr/>
          </p:nvSpPr>
          <p:spPr>
            <a:xfrm>
              <a:off x="2064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7" name="Google Shape;477;p12"/>
          <p:cNvSpPr/>
          <p:nvPr/>
        </p:nvSpPr>
        <p:spPr>
          <a:xfrm>
            <a:off x="3276600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12"/>
          <p:cNvSpPr/>
          <p:nvPr/>
        </p:nvSpPr>
        <p:spPr>
          <a:xfrm>
            <a:off x="2700337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12"/>
          <p:cNvSpPr/>
          <p:nvPr/>
        </p:nvSpPr>
        <p:spPr>
          <a:xfrm>
            <a:off x="2700337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12"/>
          <p:cNvSpPr/>
          <p:nvPr/>
        </p:nvSpPr>
        <p:spPr>
          <a:xfrm>
            <a:off x="971550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12"/>
          <p:cNvSpPr/>
          <p:nvPr/>
        </p:nvSpPr>
        <p:spPr>
          <a:xfrm>
            <a:off x="1547812" y="1989137"/>
            <a:ext cx="576300" cy="576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2" name="Google Shape;482;p12"/>
          <p:cNvGrpSpPr/>
          <p:nvPr/>
        </p:nvGrpSpPr>
        <p:grpSpPr>
          <a:xfrm>
            <a:off x="2124075" y="4292600"/>
            <a:ext cx="3355974" cy="476250"/>
            <a:chOff x="1338" y="2704"/>
            <a:chExt cx="2114" cy="300"/>
          </a:xfrm>
        </p:grpSpPr>
        <p:sp>
          <p:nvSpPr>
            <p:cNvPr id="483" name="Google Shape;483;p12"/>
            <p:cNvSpPr txBox="1"/>
            <p:nvPr/>
          </p:nvSpPr>
          <p:spPr>
            <a:xfrm>
              <a:off x="1701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12"/>
            <p:cNvSpPr txBox="1"/>
            <p:nvPr/>
          </p:nvSpPr>
          <p:spPr>
            <a:xfrm>
              <a:off x="1338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12"/>
            <p:cNvSpPr txBox="1"/>
            <p:nvPr/>
          </p:nvSpPr>
          <p:spPr>
            <a:xfrm>
              <a:off x="2064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12"/>
            <p:cNvSpPr txBox="1"/>
            <p:nvPr/>
          </p:nvSpPr>
          <p:spPr>
            <a:xfrm>
              <a:off x="2426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12"/>
            <p:cNvSpPr txBox="1"/>
            <p:nvPr/>
          </p:nvSpPr>
          <p:spPr>
            <a:xfrm>
              <a:off x="2789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12"/>
            <p:cNvSpPr txBox="1"/>
            <p:nvPr/>
          </p:nvSpPr>
          <p:spPr>
            <a:xfrm>
              <a:off x="3152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9" name="Google Shape;489;p12"/>
          <p:cNvSpPr txBox="1"/>
          <p:nvPr/>
        </p:nvSpPr>
        <p:spPr>
          <a:xfrm>
            <a:off x="684212" y="333375"/>
            <a:ext cx="68406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Кроссворд «Зимующие птицы»</a:t>
            </a:r>
            <a:endParaRPr/>
          </a:p>
        </p:txBody>
      </p:sp>
      <p:sp>
        <p:nvSpPr>
          <p:cNvPr id="490" name="Google Shape;490;p12"/>
          <p:cNvSpPr txBox="1"/>
          <p:nvPr/>
        </p:nvSpPr>
        <p:spPr>
          <a:xfrm>
            <a:off x="323850" y="2060575"/>
            <a:ext cx="503100" cy="504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491" name="Google Shape;491;p12"/>
          <p:cNvSpPr txBox="1"/>
          <p:nvPr/>
        </p:nvSpPr>
        <p:spPr>
          <a:xfrm>
            <a:off x="2771775" y="1341437"/>
            <a:ext cx="504900" cy="503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12"/>
          <p:cNvSpPr txBox="1"/>
          <p:nvPr/>
        </p:nvSpPr>
        <p:spPr>
          <a:xfrm>
            <a:off x="395287" y="3213100"/>
            <a:ext cx="431700" cy="504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493" name="Google Shape;493;p12"/>
          <p:cNvSpPr txBox="1"/>
          <p:nvPr/>
        </p:nvSpPr>
        <p:spPr>
          <a:xfrm>
            <a:off x="1331912" y="4292600"/>
            <a:ext cx="574800" cy="504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494" name="Google Shape;494;p12"/>
          <p:cNvSpPr/>
          <p:nvPr/>
        </p:nvSpPr>
        <p:spPr>
          <a:xfrm>
            <a:off x="3779837" y="5300662"/>
            <a:ext cx="4824300" cy="1295400"/>
          </a:xfrm>
          <a:prstGeom prst="wedgeRectCallout">
            <a:avLst>
              <a:gd fmla="val 4997" name="adj1"/>
              <a:gd fmla="val -1429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Кто там прыгает, шуршит,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Клювом шишки потрошит.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Голоском речистым, чистым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-Клё! клё! клё! -поёт со свистом.</a:t>
            </a:r>
            <a:endParaRPr/>
          </a:p>
        </p:txBody>
      </p:sp>
      <p:grpSp>
        <p:nvGrpSpPr>
          <p:cNvPr id="495" name="Google Shape;495;p12"/>
          <p:cNvGrpSpPr/>
          <p:nvPr/>
        </p:nvGrpSpPr>
        <p:grpSpPr>
          <a:xfrm>
            <a:off x="971550" y="1916112"/>
            <a:ext cx="2779768" cy="535289"/>
            <a:chOff x="612" y="1253"/>
            <a:chExt cx="1752" cy="300"/>
          </a:xfrm>
        </p:grpSpPr>
        <p:sp>
          <p:nvSpPr>
            <p:cNvPr id="496" name="Google Shape;496;p12"/>
            <p:cNvSpPr txBox="1"/>
            <p:nvPr/>
          </p:nvSpPr>
          <p:spPr>
            <a:xfrm>
              <a:off x="612" y="1253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к</a:t>
              </a:r>
              <a:endParaRPr/>
            </a:p>
          </p:txBody>
        </p:sp>
        <p:sp>
          <p:nvSpPr>
            <p:cNvPr id="497" name="Google Shape;497;p12"/>
            <p:cNvSpPr txBox="1"/>
            <p:nvPr/>
          </p:nvSpPr>
          <p:spPr>
            <a:xfrm>
              <a:off x="975" y="1253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л</a:t>
              </a:r>
              <a:endParaRPr/>
            </a:p>
          </p:txBody>
        </p:sp>
        <p:sp>
          <p:nvSpPr>
            <p:cNvPr id="498" name="Google Shape;498;p12"/>
            <p:cNvSpPr txBox="1"/>
            <p:nvPr/>
          </p:nvSpPr>
          <p:spPr>
            <a:xfrm>
              <a:off x="1338" y="1253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ё</a:t>
              </a:r>
              <a:endParaRPr/>
            </a:p>
          </p:txBody>
        </p:sp>
        <p:sp>
          <p:nvSpPr>
            <p:cNvPr id="499" name="Google Shape;499;p12"/>
            <p:cNvSpPr txBox="1"/>
            <p:nvPr/>
          </p:nvSpPr>
          <p:spPr>
            <a:xfrm>
              <a:off x="1701" y="1253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</a:t>
              </a:r>
              <a:endParaRPr/>
            </a:p>
          </p:txBody>
        </p:sp>
        <p:sp>
          <p:nvSpPr>
            <p:cNvPr id="500" name="Google Shape;500;p12"/>
            <p:cNvSpPr txBox="1"/>
            <p:nvPr/>
          </p:nvSpPr>
          <p:spPr>
            <a:xfrm>
              <a:off x="2064" y="1253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</a:t>
              </a:r>
              <a:endParaRPr/>
            </a:p>
          </p:txBody>
        </p:sp>
      </p:grpSp>
      <p:grpSp>
        <p:nvGrpSpPr>
          <p:cNvPr id="501" name="Google Shape;501;p12"/>
          <p:cNvGrpSpPr/>
          <p:nvPr/>
        </p:nvGrpSpPr>
        <p:grpSpPr>
          <a:xfrm>
            <a:off x="2700337" y="2565400"/>
            <a:ext cx="476250" cy="3355974"/>
            <a:chOff x="1701" y="1616"/>
            <a:chExt cx="300" cy="2114"/>
          </a:xfrm>
        </p:grpSpPr>
        <p:sp>
          <p:nvSpPr>
            <p:cNvPr id="502" name="Google Shape;502;p12"/>
            <p:cNvSpPr txBox="1"/>
            <p:nvPr/>
          </p:nvSpPr>
          <p:spPr>
            <a:xfrm>
              <a:off x="1701" y="3430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ь</a:t>
              </a:r>
              <a:endParaRPr/>
            </a:p>
          </p:txBody>
        </p:sp>
        <p:sp>
          <p:nvSpPr>
            <p:cNvPr id="503" name="Google Shape;503;p12"/>
            <p:cNvSpPr txBox="1"/>
            <p:nvPr/>
          </p:nvSpPr>
          <p:spPr>
            <a:xfrm>
              <a:off x="1701" y="1616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н</a:t>
              </a:r>
              <a:endParaRPr/>
            </a:p>
          </p:txBody>
        </p:sp>
        <p:sp>
          <p:nvSpPr>
            <p:cNvPr id="504" name="Google Shape;504;p12"/>
            <p:cNvSpPr txBox="1"/>
            <p:nvPr/>
          </p:nvSpPr>
          <p:spPr>
            <a:xfrm>
              <a:off x="1701" y="2341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г</a:t>
              </a:r>
              <a:endParaRPr/>
            </a:p>
          </p:txBody>
        </p:sp>
      </p:grpSp>
      <p:grpSp>
        <p:nvGrpSpPr>
          <p:cNvPr id="505" name="Google Shape;505;p12"/>
          <p:cNvGrpSpPr/>
          <p:nvPr/>
        </p:nvGrpSpPr>
        <p:grpSpPr>
          <a:xfrm>
            <a:off x="971550" y="3141662"/>
            <a:ext cx="2781300" cy="476250"/>
            <a:chOff x="612" y="1979"/>
            <a:chExt cx="1752" cy="300"/>
          </a:xfrm>
        </p:grpSpPr>
        <p:sp>
          <p:nvSpPr>
            <p:cNvPr id="506" name="Google Shape;506;p12"/>
            <p:cNvSpPr txBox="1"/>
            <p:nvPr/>
          </p:nvSpPr>
          <p:spPr>
            <a:xfrm>
              <a:off x="1338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т</a:t>
              </a:r>
              <a:endParaRPr/>
            </a:p>
          </p:txBody>
        </p:sp>
        <p:sp>
          <p:nvSpPr>
            <p:cNvPr id="507" name="Google Shape;507;p12"/>
            <p:cNvSpPr txBox="1"/>
            <p:nvPr/>
          </p:nvSpPr>
          <p:spPr>
            <a:xfrm>
              <a:off x="975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я</a:t>
              </a:r>
              <a:endParaRPr/>
            </a:p>
          </p:txBody>
        </p:sp>
        <p:sp>
          <p:nvSpPr>
            <p:cNvPr id="508" name="Google Shape;508;p12"/>
            <p:cNvSpPr txBox="1"/>
            <p:nvPr/>
          </p:nvSpPr>
          <p:spPr>
            <a:xfrm>
              <a:off x="612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</a:t>
              </a:r>
              <a:endParaRPr/>
            </a:p>
          </p:txBody>
        </p:sp>
        <p:sp>
          <p:nvSpPr>
            <p:cNvPr id="509" name="Google Shape;509;p12"/>
            <p:cNvSpPr txBox="1"/>
            <p:nvPr/>
          </p:nvSpPr>
          <p:spPr>
            <a:xfrm>
              <a:off x="1701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е</a:t>
              </a:r>
              <a:endParaRPr/>
            </a:p>
          </p:txBody>
        </p:sp>
        <p:sp>
          <p:nvSpPr>
            <p:cNvPr id="510" name="Google Shape;510;p12"/>
            <p:cNvSpPr txBox="1"/>
            <p:nvPr/>
          </p:nvSpPr>
          <p:spPr>
            <a:xfrm>
              <a:off x="2064" y="1979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л</a:t>
              </a:r>
              <a:endParaRPr/>
            </a:p>
          </p:txBody>
        </p:sp>
      </p:grpSp>
      <p:grpSp>
        <p:nvGrpSpPr>
          <p:cNvPr id="511" name="Google Shape;511;p12"/>
          <p:cNvGrpSpPr/>
          <p:nvPr/>
        </p:nvGrpSpPr>
        <p:grpSpPr>
          <a:xfrm>
            <a:off x="2124075" y="4292600"/>
            <a:ext cx="3355974" cy="476250"/>
            <a:chOff x="1338" y="2704"/>
            <a:chExt cx="2114" cy="300"/>
          </a:xfrm>
        </p:grpSpPr>
        <p:sp>
          <p:nvSpPr>
            <p:cNvPr id="512" name="Google Shape;512;p12"/>
            <p:cNvSpPr txBox="1"/>
            <p:nvPr/>
          </p:nvSpPr>
          <p:spPr>
            <a:xfrm>
              <a:off x="1701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</a:t>
              </a:r>
              <a:endParaRPr/>
            </a:p>
          </p:txBody>
        </p:sp>
        <p:sp>
          <p:nvSpPr>
            <p:cNvPr id="513" name="Google Shape;513;p12"/>
            <p:cNvSpPr txBox="1"/>
            <p:nvPr/>
          </p:nvSpPr>
          <p:spPr>
            <a:xfrm>
              <a:off x="1338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</a:t>
              </a:r>
              <a:endParaRPr/>
            </a:p>
          </p:txBody>
        </p:sp>
        <p:sp>
          <p:nvSpPr>
            <p:cNvPr id="514" name="Google Shape;514;p12"/>
            <p:cNvSpPr txBox="1"/>
            <p:nvPr/>
          </p:nvSpPr>
          <p:spPr>
            <a:xfrm>
              <a:off x="2064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н</a:t>
              </a:r>
              <a:endParaRPr/>
            </a:p>
          </p:txBody>
        </p:sp>
        <p:sp>
          <p:nvSpPr>
            <p:cNvPr id="515" name="Google Shape;515;p12"/>
            <p:cNvSpPr txBox="1"/>
            <p:nvPr/>
          </p:nvSpPr>
          <p:spPr>
            <a:xfrm>
              <a:off x="2426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</a:t>
              </a:r>
              <a:endParaRPr/>
            </a:p>
          </p:txBody>
        </p:sp>
        <p:sp>
          <p:nvSpPr>
            <p:cNvPr id="516" name="Google Shape;516;p12"/>
            <p:cNvSpPr txBox="1"/>
            <p:nvPr/>
          </p:nvSpPr>
          <p:spPr>
            <a:xfrm>
              <a:off x="2789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ц</a:t>
              </a:r>
              <a:endParaRPr/>
            </a:p>
          </p:txBody>
        </p:sp>
        <p:sp>
          <p:nvSpPr>
            <p:cNvPr id="517" name="Google Shape;517;p12"/>
            <p:cNvSpPr txBox="1"/>
            <p:nvPr/>
          </p:nvSpPr>
          <p:spPr>
            <a:xfrm>
              <a:off x="3152" y="2704"/>
              <a:ext cx="300" cy="300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0"/>
                <a:buFont typeface="Arial"/>
                <a:buNone/>
              </a:pPr>
              <a:r>
                <a:rPr b="1" i="0" lang="en-US" sz="4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</a:t>
              </a:r>
              <a:endParaRPr/>
            </a:p>
          </p:txBody>
        </p:sp>
      </p:grpSp>
      <p:sp>
        <p:nvSpPr>
          <p:cNvPr id="518" name="Google Shape;518;p12"/>
          <p:cNvSpPr/>
          <p:nvPr/>
        </p:nvSpPr>
        <p:spPr>
          <a:xfrm>
            <a:off x="3635375" y="4941887"/>
            <a:ext cx="5076900" cy="1584300"/>
          </a:xfrm>
          <a:prstGeom prst="wedgeRectCallout">
            <a:avLst>
              <a:gd fmla="val 284" name="adj1"/>
              <a:gd fmla="val 14090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Он в своей лесной палате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Носит пёстренький халатик.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Он деревья лечит,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Постучит – и, легче.</a:t>
            </a:r>
            <a:endParaRPr/>
          </a:p>
        </p:txBody>
      </p:sp>
      <p:sp>
        <p:nvSpPr>
          <p:cNvPr id="519" name="Google Shape;519;p12"/>
          <p:cNvSpPr/>
          <p:nvPr/>
        </p:nvSpPr>
        <p:spPr>
          <a:xfrm>
            <a:off x="4211637" y="5202237"/>
            <a:ext cx="3960900" cy="1655700"/>
          </a:xfrm>
          <a:prstGeom prst="wedgeRectCallout">
            <a:avLst>
              <a:gd fmla="val 9194" name="adj1"/>
              <a:gd fmla="val -145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Спинкою зеленовата,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Животиком желтовата.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Чёрненькая шапочка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полоска шарфика.</a:t>
            </a:r>
            <a:endParaRPr/>
          </a:p>
        </p:txBody>
      </p:sp>
      <p:sp>
        <p:nvSpPr>
          <p:cNvPr id="520" name="Google Shape;520;p12"/>
          <p:cNvSpPr/>
          <p:nvPr/>
        </p:nvSpPr>
        <p:spPr>
          <a:xfrm>
            <a:off x="3563937" y="5013325"/>
            <a:ext cx="5580000" cy="1511400"/>
          </a:xfrm>
          <a:prstGeom prst="wedgeRectCallout">
            <a:avLst>
              <a:gd fmla="val 3828" name="adj1"/>
              <a:gd fmla="val 21668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-Ты откуда, ты откуда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Прилетел к нам, красногрудый?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-Облетел я всю Сибирь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зовут меня …?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1" name="Google Shape;521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40425" y="1557337"/>
            <a:ext cx="1512887" cy="11350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22" name="Google Shape;522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08625" y="2997200"/>
            <a:ext cx="1584325" cy="1208087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12"/>
          <p:cNvSpPr txBox="1"/>
          <p:nvPr/>
        </p:nvSpPr>
        <p:spPr>
          <a:xfrm>
            <a:off x="2916237" y="1412875"/>
            <a:ext cx="287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524" name="Google Shape;524;p12"/>
          <p:cNvSpPr/>
          <p:nvPr/>
        </p:nvSpPr>
        <p:spPr>
          <a:xfrm>
            <a:off x="7812087" y="981075"/>
            <a:ext cx="1081200" cy="287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12"/>
          <p:cNvSpPr txBox="1"/>
          <p:nvPr/>
        </p:nvSpPr>
        <p:spPr>
          <a:xfrm>
            <a:off x="7885112" y="981075"/>
            <a:ext cx="10794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Ссылка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</a:t>
            </a:r>
            <a:endParaRPr/>
          </a:p>
        </p:txBody>
      </p:sp>
      <p:pic>
        <p:nvPicPr>
          <p:cNvPr id="526" name="Google Shape;526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211637" y="1773237"/>
            <a:ext cx="1222375" cy="1512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27" name="Google Shape;527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24750" y="2781300"/>
            <a:ext cx="1301750" cy="1655762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Google Shape;528;p12"/>
          <p:cNvSpPr txBox="1"/>
          <p:nvPr/>
        </p:nvSpPr>
        <p:spPr>
          <a:xfrm>
            <a:off x="7380287" y="260350"/>
            <a:ext cx="15843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ссылка №1</a:t>
            </a:r>
            <a:endParaRPr/>
          </a:p>
        </p:txBody>
      </p:sp>
      <p:pic>
        <p:nvPicPr>
          <p:cNvPr descr="http://childrensbook.narod.ru/237.jpg" id="529" name="Google Shape;529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50825" y="3860800"/>
            <a:ext cx="1760537" cy="299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3"/>
          <p:cNvSpPr txBox="1"/>
          <p:nvPr>
            <p:ph type="title"/>
          </p:nvPr>
        </p:nvSpPr>
        <p:spPr>
          <a:xfrm>
            <a:off x="827087" y="836612"/>
            <a:ext cx="6043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Списать, вставить пропущенные орфограммы. Объясните свой выбор.</a:t>
            </a:r>
            <a:endParaRPr/>
          </a:p>
        </p:txBody>
      </p:sp>
      <p:sp>
        <p:nvSpPr>
          <p:cNvPr id="535" name="Google Shape;535;p13"/>
          <p:cNvSpPr txBox="1"/>
          <p:nvPr/>
        </p:nvSpPr>
        <p:spPr>
          <a:xfrm>
            <a:off x="539750" y="2852737"/>
            <a:ext cx="7777200" cy="19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Пёстр…    дятел остр…  клювом выколачивает  с. мена  из с. снов…  шишки.</a:t>
            </a:r>
            <a:endParaRPr/>
          </a:p>
        </p:txBody>
      </p:sp>
      <p:sp>
        <p:nvSpPr>
          <p:cNvPr id="536" name="Google Shape;536;p13"/>
          <p:cNvSpPr txBox="1"/>
          <p:nvPr/>
        </p:nvSpPr>
        <p:spPr>
          <a:xfrm>
            <a:off x="5580062" y="6218262"/>
            <a:ext cx="3238500" cy="5031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Гиперссылка №1</a:t>
            </a:r>
            <a:endParaRPr/>
          </a:p>
        </p:txBody>
      </p:sp>
      <p:pic>
        <p:nvPicPr>
          <p:cNvPr id="537" name="Google Shape;53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88125" y="188912"/>
            <a:ext cx="2066925" cy="2735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childrensbook.narod.ru/237.jpg" id="538" name="Google Shape;538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4212" y="4652962"/>
            <a:ext cx="1584325" cy="2205037"/>
          </a:xfrm>
          <a:prstGeom prst="rect">
            <a:avLst/>
          </a:prstGeom>
          <a:noFill/>
          <a:ln>
            <a:noFill/>
          </a:ln>
        </p:spPr>
      </p:pic>
      <p:sp>
        <p:nvSpPr>
          <p:cNvPr id="539" name="Google Shape;539;p13"/>
          <p:cNvSpPr txBox="1"/>
          <p:nvPr/>
        </p:nvSpPr>
        <p:spPr>
          <a:xfrm>
            <a:off x="1979612" y="2852737"/>
            <a:ext cx="10080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ый</a:t>
            </a:r>
            <a:endParaRPr/>
          </a:p>
        </p:txBody>
      </p:sp>
      <p:sp>
        <p:nvSpPr>
          <p:cNvPr id="540" name="Google Shape;540;p13"/>
          <p:cNvSpPr txBox="1"/>
          <p:nvPr/>
        </p:nvSpPr>
        <p:spPr>
          <a:xfrm>
            <a:off x="5580062" y="2852737"/>
            <a:ext cx="9366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ым</a:t>
            </a:r>
            <a:endParaRPr/>
          </a:p>
        </p:txBody>
      </p:sp>
      <p:sp>
        <p:nvSpPr>
          <p:cNvPr id="541" name="Google Shape;541;p13"/>
          <p:cNvSpPr txBox="1"/>
          <p:nvPr/>
        </p:nvSpPr>
        <p:spPr>
          <a:xfrm>
            <a:off x="6372225" y="3429000"/>
            <a:ext cx="5049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endParaRPr/>
          </a:p>
        </p:txBody>
      </p:sp>
      <p:sp>
        <p:nvSpPr>
          <p:cNvPr id="542" name="Google Shape;542;p13"/>
          <p:cNvSpPr txBox="1"/>
          <p:nvPr/>
        </p:nvSpPr>
        <p:spPr>
          <a:xfrm>
            <a:off x="1476375" y="4076700"/>
            <a:ext cx="4317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543" name="Google Shape;543;p13"/>
          <p:cNvSpPr txBox="1"/>
          <p:nvPr/>
        </p:nvSpPr>
        <p:spPr>
          <a:xfrm>
            <a:off x="2771775" y="4076700"/>
            <a:ext cx="863700" cy="7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ой</a:t>
            </a:r>
            <a:endParaRPr/>
          </a:p>
        </p:txBody>
      </p:sp>
      <p:pic>
        <p:nvPicPr>
          <p:cNvPr descr="http://childrensbook.narod.ru/237.jpg" id="544" name="Google Shape;544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4212" y="4652962"/>
            <a:ext cx="1584325" cy="2205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Google Shape;545;p13"/>
          <p:cNvPicPr preferRelativeResize="0"/>
          <p:nvPr/>
        </p:nvPicPr>
        <p:blipFill rotWithShape="1">
          <a:blip r:embed="rId6">
            <a:alphaModFix/>
          </a:blip>
          <a:srcRect b="0" l="0" r="-4134" t="0"/>
          <a:stretch/>
        </p:blipFill>
        <p:spPr>
          <a:xfrm flipH="1" rot="120000">
            <a:off x="6405562" y="4005262"/>
            <a:ext cx="2738437" cy="176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14"/>
          <p:cNvSpPr txBox="1"/>
          <p:nvPr>
            <p:ph type="title"/>
          </p:nvPr>
        </p:nvSpPr>
        <p:spPr>
          <a:xfrm>
            <a:off x="3419475" y="188912"/>
            <a:ext cx="5329200" cy="15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Прочитать текст. Вставить подходящие по смыслу имена прилагательные.</a:t>
            </a:r>
            <a:endParaRPr/>
          </a:p>
        </p:txBody>
      </p:sp>
      <p:sp>
        <p:nvSpPr>
          <p:cNvPr id="551" name="Google Shape;551;p14"/>
          <p:cNvSpPr txBox="1"/>
          <p:nvPr/>
        </p:nvSpPr>
        <p:spPr>
          <a:xfrm>
            <a:off x="1331912" y="2349500"/>
            <a:ext cx="7129500" cy="40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Снегирь.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… лесу на сосне сидит … снегирь. На голове у него … берет. На фоне … покрова птица выделяется … оперением.</a:t>
            </a:r>
            <a:endParaRPr/>
          </a:p>
        </p:txBody>
      </p:sp>
      <p:sp>
        <p:nvSpPr>
          <p:cNvPr id="552" name="Google Shape;552;p14"/>
          <p:cNvSpPr txBox="1"/>
          <p:nvPr/>
        </p:nvSpPr>
        <p:spPr>
          <a:xfrm rot="10800000">
            <a:off x="5076850" y="6021487"/>
            <a:ext cx="1584300" cy="4317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3" name="Google Shape;55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287" y="260350"/>
            <a:ext cx="1924050" cy="2381250"/>
          </a:xfrm>
          <a:prstGeom prst="rect">
            <a:avLst/>
          </a:prstGeom>
          <a:noFill/>
          <a:ln>
            <a:noFill/>
          </a:ln>
        </p:spPr>
      </p:pic>
      <p:sp>
        <p:nvSpPr>
          <p:cNvPr id="554" name="Google Shape;554;p14"/>
          <p:cNvSpPr txBox="1"/>
          <p:nvPr/>
        </p:nvSpPr>
        <p:spPr>
          <a:xfrm>
            <a:off x="5148262" y="6092825"/>
            <a:ext cx="115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Ссылка №2</a:t>
            </a:r>
            <a:endParaRPr/>
          </a:p>
        </p:txBody>
      </p:sp>
      <p:pic>
        <p:nvPicPr>
          <p:cNvPr descr="http://childrensbook.narod.ru/237.jpg" id="555" name="Google Shape;55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860800"/>
            <a:ext cx="1760537" cy="299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Капсулы">
  <a:themeElements>
    <a:clrScheme name="Капсулы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33CCCC"/>
      </a:accent4>
      <a:accent5>
        <a:srgbClr val="99CC99"/>
      </a:accent5>
      <a:accent6>
        <a:srgbClr val="FFFFFF"/>
      </a:accent6>
      <a:hlink>
        <a:srgbClr val="003366"/>
      </a:hlink>
      <a:folHlink>
        <a:srgbClr val="CC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