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10" r:id="rId3"/>
    <p:sldId id="513" r:id="rId4"/>
    <p:sldId id="514" r:id="rId5"/>
    <p:sldId id="516" r:id="rId6"/>
    <p:sldId id="455" r:id="rId7"/>
    <p:sldId id="517" r:id="rId8"/>
    <p:sldId id="518" r:id="rId9"/>
    <p:sldId id="511" r:id="rId10"/>
    <p:sldId id="524" r:id="rId11"/>
    <p:sldId id="546" r:id="rId12"/>
    <p:sldId id="520" r:id="rId13"/>
    <p:sldId id="525" r:id="rId14"/>
    <p:sldId id="490" r:id="rId15"/>
    <p:sldId id="521" r:id="rId16"/>
    <p:sldId id="522" r:id="rId17"/>
    <p:sldId id="526" r:id="rId18"/>
    <p:sldId id="523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266" r:id="rId27"/>
    <p:sldId id="267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222BC"/>
    <a:srgbClr val="A10F77"/>
    <a:srgbClr val="F5F2AD"/>
    <a:srgbClr val="D0B700"/>
    <a:srgbClr val="D6BD00"/>
    <a:srgbClr val="EADF00"/>
    <a:srgbClr val="D2AA00"/>
    <a:srgbClr val="B8AF00"/>
    <a:srgbClr val="F2E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575" autoAdjust="0"/>
  </p:normalViewPr>
  <p:slideViewPr>
    <p:cSldViewPr>
      <p:cViewPr varScale="1">
        <p:scale>
          <a:sx n="50" d="100"/>
          <a:sy n="50" d="100"/>
        </p:scale>
        <p:origin x="-9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8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2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3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media1.mid"/><Relationship Id="rId7" Type="http://schemas.openxmlformats.org/officeDocument/2006/relationships/image" Target="../media/image27.jpg"/><Relationship Id="rId2" Type="http://schemas.microsoft.com/office/2007/relationships/media" Target="../media/media1.mid"/><Relationship Id="rId1" Type="http://schemas.openxmlformats.org/officeDocument/2006/relationships/tags" Target="../tags/tag1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767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Правописание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слов с </a:t>
            </a:r>
            <a:r>
              <a:rPr lang="ru-RU" sz="3600" dirty="0">
                <a:solidFill>
                  <a:schemeClr val="bg1"/>
                </a:solidFill>
              </a:rPr>
              <a:t>безударным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гласным звуком в </a:t>
            </a:r>
            <a:r>
              <a:rPr lang="ru-RU" sz="3600" dirty="0">
                <a:solidFill>
                  <a:schemeClr val="bg1"/>
                </a:solidFill>
              </a:rPr>
              <a:t>корне 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</a:t>
            </a:r>
            <a:r>
              <a:rPr lang="sk-SK" dirty="0" smtClean="0">
                <a:solidFill>
                  <a:schemeClr val="bg1"/>
                </a:solidFill>
              </a:rPr>
              <a:t>InfoUrok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5400000">
            <a:off x="3577580" y="346348"/>
            <a:ext cx="1988840" cy="1296144"/>
          </a:xfrm>
          <a:prstGeom prst="homePlate">
            <a:avLst>
              <a:gd name="adj" fmla="val 22207"/>
            </a:avLst>
          </a:prstGeom>
          <a:solidFill>
            <a:schemeClr val="bg1"/>
          </a:solidFill>
        </p:spPr>
        <p:txBody>
          <a:bodyPr vert="vert270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РУССКИЙ ЯЗЫК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5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18"/>
          <p:cNvSpPr>
            <a:spLocks noChangeArrowheads="1"/>
          </p:cNvSpPr>
          <p:nvPr/>
        </p:nvSpPr>
        <p:spPr bwMode="auto">
          <a:xfrm>
            <a:off x="6948265" y="1748870"/>
            <a:ext cx="2017768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8" name="Oval 87"/>
          <p:cNvSpPr>
            <a:spLocks noChangeArrowheads="1"/>
          </p:cNvSpPr>
          <p:nvPr/>
        </p:nvSpPr>
        <p:spPr bwMode="auto">
          <a:xfrm>
            <a:off x="2772023" y="2135291"/>
            <a:ext cx="3529013" cy="21605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НАДО 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проверять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cs typeface="Arial" pitchFamily="34" charset="0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 flipH="1" flipV="1">
            <a:off x="2267198" y="2424216"/>
            <a:ext cx="576263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 flipH="1">
            <a:off x="2267198" y="3791054"/>
            <a:ext cx="504825" cy="1444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95"/>
          <p:cNvSpPr>
            <a:spLocks noChangeShapeType="1"/>
          </p:cNvSpPr>
          <p:nvPr/>
        </p:nvSpPr>
        <p:spPr bwMode="auto">
          <a:xfrm flipH="1" flipV="1">
            <a:off x="2627561" y="839891"/>
            <a:ext cx="1008062" cy="12969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96"/>
          <p:cNvSpPr>
            <a:spLocks noChangeShapeType="1"/>
          </p:cNvSpPr>
          <p:nvPr/>
        </p:nvSpPr>
        <p:spPr bwMode="auto">
          <a:xfrm flipH="1">
            <a:off x="2556123" y="4440341"/>
            <a:ext cx="1008063" cy="8651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AutoShape 115"/>
          <p:cNvSpPr>
            <a:spLocks noChangeArrowheads="1"/>
          </p:cNvSpPr>
          <p:nvPr/>
        </p:nvSpPr>
        <p:spPr bwMode="auto">
          <a:xfrm>
            <a:off x="827336" y="5448404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AutoShape 117"/>
          <p:cNvSpPr>
            <a:spLocks noChangeArrowheads="1"/>
          </p:cNvSpPr>
          <p:nvPr/>
        </p:nvSpPr>
        <p:spPr bwMode="auto">
          <a:xfrm>
            <a:off x="755898" y="263629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Что?</a:t>
            </a:r>
          </a:p>
        </p:txBody>
      </p:sp>
      <p:sp>
        <p:nvSpPr>
          <p:cNvPr id="18" name="AutoShape 118"/>
          <p:cNvSpPr>
            <a:spLocks noChangeArrowheads="1"/>
          </p:cNvSpPr>
          <p:nvPr/>
        </p:nvSpPr>
        <p:spPr bwMode="auto">
          <a:xfrm>
            <a:off x="395536" y="1847954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Где?</a:t>
            </a:r>
          </a:p>
        </p:txBody>
      </p:sp>
      <p:sp>
        <p:nvSpPr>
          <p:cNvPr id="19" name="AutoShape 119"/>
          <p:cNvSpPr>
            <a:spLocks noChangeArrowheads="1"/>
          </p:cNvSpPr>
          <p:nvPr/>
        </p:nvSpPr>
        <p:spPr bwMode="auto">
          <a:xfrm>
            <a:off x="395536" y="3719616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Как?</a:t>
            </a:r>
          </a:p>
        </p:txBody>
      </p:sp>
      <p:sp>
        <p:nvSpPr>
          <p:cNvPr id="20" name="Line 126"/>
          <p:cNvSpPr>
            <a:spLocks noChangeShapeType="1"/>
          </p:cNvSpPr>
          <p:nvPr/>
        </p:nvSpPr>
        <p:spPr bwMode="auto">
          <a:xfrm>
            <a:off x="7596188" y="27082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Text Box 128"/>
          <p:cNvSpPr txBox="1">
            <a:spLocks noChangeArrowheads="1"/>
          </p:cNvSpPr>
          <p:nvPr/>
        </p:nvSpPr>
        <p:spPr bwMode="auto">
          <a:xfrm>
            <a:off x="7143750" y="852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800">
              <a:effectLst/>
            </a:endParaRPr>
          </a:p>
        </p:txBody>
      </p:sp>
      <p:sp>
        <p:nvSpPr>
          <p:cNvPr id="22" name="AutoShape 117"/>
          <p:cNvSpPr>
            <a:spLocks noChangeArrowheads="1"/>
          </p:cNvSpPr>
          <p:nvPr/>
        </p:nvSpPr>
        <p:spPr bwMode="auto">
          <a:xfrm>
            <a:off x="6498295" y="263629"/>
            <a:ext cx="2195786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а, о, и, е, 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Arc 64"/>
          <p:cNvSpPr>
            <a:spLocks/>
          </p:cNvSpPr>
          <p:nvPr/>
        </p:nvSpPr>
        <p:spPr bwMode="auto">
          <a:xfrm rot="19185661">
            <a:off x="7403813" y="1926111"/>
            <a:ext cx="1076325" cy="914400"/>
          </a:xfrm>
          <a:custGeom>
            <a:avLst/>
            <a:gdLst>
              <a:gd name="T0" fmla="*/ 0 w 25414"/>
              <a:gd name="T1" fmla="*/ 607526 h 21600"/>
              <a:gd name="T2" fmla="*/ 45584154 w 25414"/>
              <a:gd name="T3" fmla="*/ 38709597 h 21600"/>
              <a:gd name="T4" fmla="*/ 6841021 w 25414"/>
              <a:gd name="T5" fmla="*/ 38709597 h 21600"/>
              <a:gd name="T6" fmla="*/ 0 60000 65536"/>
              <a:gd name="T7" fmla="*/ 0 60000 65536"/>
              <a:gd name="T8" fmla="*/ 0 60000 65536"/>
              <a:gd name="T9" fmla="*/ 0 w 25414"/>
              <a:gd name="T10" fmla="*/ 0 h 21600"/>
              <a:gd name="T11" fmla="*/ 25414 w 254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14" h="21600" fill="none" extrusionOk="0">
                <a:moveTo>
                  <a:pt x="0" y="339"/>
                </a:moveTo>
                <a:cubicBezTo>
                  <a:pt x="1258" y="113"/>
                  <a:pt x="2535" y="-1"/>
                  <a:pt x="3814" y="0"/>
                </a:cubicBezTo>
                <a:cubicBezTo>
                  <a:pt x="15743" y="0"/>
                  <a:pt x="25414" y="9670"/>
                  <a:pt x="25414" y="21600"/>
                </a:cubicBezTo>
              </a:path>
              <a:path w="25414" h="21600" stroke="0" extrusionOk="0">
                <a:moveTo>
                  <a:pt x="0" y="339"/>
                </a:moveTo>
                <a:cubicBezTo>
                  <a:pt x="1258" y="113"/>
                  <a:pt x="2535" y="-1"/>
                  <a:pt x="3814" y="0"/>
                </a:cubicBezTo>
                <a:cubicBezTo>
                  <a:pt x="15743" y="0"/>
                  <a:pt x="25414" y="9670"/>
                  <a:pt x="25414" y="21600"/>
                </a:cubicBezTo>
                <a:lnTo>
                  <a:pt x="3814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0000"/>
              </a:solidFill>
              <a:effectLst/>
            </a:endParaRPr>
          </a:p>
        </p:txBody>
      </p:sp>
      <p:sp>
        <p:nvSpPr>
          <p:cNvPr id="28" name="AutoShape 119"/>
          <p:cNvSpPr>
            <a:spLocks noChangeArrowheads="1"/>
          </p:cNvSpPr>
          <p:nvPr/>
        </p:nvSpPr>
        <p:spPr bwMode="auto">
          <a:xfrm>
            <a:off x="6695298" y="3401893"/>
            <a:ext cx="2270735" cy="934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Arc 69"/>
          <p:cNvSpPr>
            <a:spLocks/>
          </p:cNvSpPr>
          <p:nvPr/>
        </p:nvSpPr>
        <p:spPr bwMode="auto">
          <a:xfrm>
            <a:off x="6831897" y="3844929"/>
            <a:ext cx="911225" cy="409575"/>
          </a:xfrm>
          <a:custGeom>
            <a:avLst/>
            <a:gdLst>
              <a:gd name="T0" fmla="*/ 0 w 43129"/>
              <a:gd name="T1" fmla="*/ 7138513 h 21600"/>
              <a:gd name="T2" fmla="*/ 19252265 w 43129"/>
              <a:gd name="T3" fmla="*/ 7766281 h 21600"/>
              <a:gd name="T4" fmla="*/ 9610276 w 43129"/>
              <a:gd name="T5" fmla="*/ 7766281 h 21600"/>
              <a:gd name="T6" fmla="*/ 0 60000 65536"/>
              <a:gd name="T7" fmla="*/ 0 60000 65536"/>
              <a:gd name="T8" fmla="*/ 0 60000 65536"/>
              <a:gd name="T9" fmla="*/ 0 w 43129"/>
              <a:gd name="T10" fmla="*/ 0 h 21600"/>
              <a:gd name="T11" fmla="*/ 43129 w 431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29" h="21600" fill="none" extrusionOk="0">
                <a:moveTo>
                  <a:pt x="-1" y="19853"/>
                </a:moveTo>
                <a:cubicBezTo>
                  <a:pt x="909" y="8638"/>
                  <a:pt x="10276" y="-1"/>
                  <a:pt x="21529" y="0"/>
                </a:cubicBezTo>
                <a:cubicBezTo>
                  <a:pt x="33458" y="0"/>
                  <a:pt x="43129" y="9670"/>
                  <a:pt x="43129" y="21600"/>
                </a:cubicBezTo>
              </a:path>
              <a:path w="43129" h="21600" stroke="0" extrusionOk="0">
                <a:moveTo>
                  <a:pt x="-1" y="19853"/>
                </a:moveTo>
                <a:cubicBezTo>
                  <a:pt x="909" y="8638"/>
                  <a:pt x="10276" y="-1"/>
                  <a:pt x="21529" y="0"/>
                </a:cubicBezTo>
                <a:cubicBezTo>
                  <a:pt x="33458" y="0"/>
                  <a:pt x="43129" y="9670"/>
                  <a:pt x="43129" y="21600"/>
                </a:cubicBezTo>
                <a:lnTo>
                  <a:pt x="21529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0000"/>
              </a:solidFill>
              <a:effectLst/>
            </a:endParaRPr>
          </a:p>
        </p:txBody>
      </p:sp>
      <p:sp>
        <p:nvSpPr>
          <p:cNvPr id="30" name="Arc 69"/>
          <p:cNvSpPr>
            <a:spLocks/>
          </p:cNvSpPr>
          <p:nvPr/>
        </p:nvSpPr>
        <p:spPr bwMode="auto">
          <a:xfrm>
            <a:off x="7988725" y="3853068"/>
            <a:ext cx="911225" cy="409575"/>
          </a:xfrm>
          <a:custGeom>
            <a:avLst/>
            <a:gdLst>
              <a:gd name="T0" fmla="*/ 0 w 43129"/>
              <a:gd name="T1" fmla="*/ 7138513 h 21600"/>
              <a:gd name="T2" fmla="*/ 19252265 w 43129"/>
              <a:gd name="T3" fmla="*/ 7766281 h 21600"/>
              <a:gd name="T4" fmla="*/ 9610276 w 43129"/>
              <a:gd name="T5" fmla="*/ 7766281 h 21600"/>
              <a:gd name="T6" fmla="*/ 0 60000 65536"/>
              <a:gd name="T7" fmla="*/ 0 60000 65536"/>
              <a:gd name="T8" fmla="*/ 0 60000 65536"/>
              <a:gd name="T9" fmla="*/ 0 w 43129"/>
              <a:gd name="T10" fmla="*/ 0 h 21600"/>
              <a:gd name="T11" fmla="*/ 43129 w 431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29" h="21600" fill="none" extrusionOk="0">
                <a:moveTo>
                  <a:pt x="-1" y="19853"/>
                </a:moveTo>
                <a:cubicBezTo>
                  <a:pt x="909" y="8638"/>
                  <a:pt x="10276" y="-1"/>
                  <a:pt x="21529" y="0"/>
                </a:cubicBezTo>
                <a:cubicBezTo>
                  <a:pt x="33458" y="0"/>
                  <a:pt x="43129" y="9670"/>
                  <a:pt x="43129" y="21600"/>
                </a:cubicBezTo>
              </a:path>
              <a:path w="43129" h="21600" stroke="0" extrusionOk="0">
                <a:moveTo>
                  <a:pt x="-1" y="19853"/>
                </a:moveTo>
                <a:cubicBezTo>
                  <a:pt x="909" y="8638"/>
                  <a:pt x="10276" y="-1"/>
                  <a:pt x="21529" y="0"/>
                </a:cubicBezTo>
                <a:cubicBezTo>
                  <a:pt x="33458" y="0"/>
                  <a:pt x="43129" y="9670"/>
                  <a:pt x="43129" y="21600"/>
                </a:cubicBezTo>
                <a:lnTo>
                  <a:pt x="21529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0000"/>
              </a:solidFill>
              <a:effectLst/>
            </a:endParaRPr>
          </a:p>
        </p:txBody>
      </p:sp>
      <p:sp>
        <p:nvSpPr>
          <p:cNvPr id="31" name="Диагональная полоса 30"/>
          <p:cNvSpPr/>
          <p:nvPr/>
        </p:nvSpPr>
        <p:spPr>
          <a:xfrm>
            <a:off x="8610312" y="3532457"/>
            <a:ext cx="114300" cy="22992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Диагональная полоса 31"/>
          <p:cNvSpPr/>
          <p:nvPr/>
        </p:nvSpPr>
        <p:spPr>
          <a:xfrm>
            <a:off x="7320866" y="3527622"/>
            <a:ext cx="114300" cy="22992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AutoShape 115"/>
          <p:cNvSpPr>
            <a:spLocks noChangeArrowheads="1"/>
          </p:cNvSpPr>
          <p:nvPr/>
        </p:nvSpPr>
        <p:spPr bwMode="auto">
          <a:xfrm>
            <a:off x="6480198" y="5469785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Диагональная полоса 33"/>
          <p:cNvSpPr/>
          <p:nvPr/>
        </p:nvSpPr>
        <p:spPr>
          <a:xfrm>
            <a:off x="7270942" y="5661249"/>
            <a:ext cx="270816" cy="29740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Line 95"/>
          <p:cNvSpPr>
            <a:spLocks noChangeShapeType="1"/>
          </p:cNvSpPr>
          <p:nvPr/>
        </p:nvSpPr>
        <p:spPr bwMode="auto">
          <a:xfrm flipV="1">
            <a:off x="5455085" y="839890"/>
            <a:ext cx="864940" cy="129539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Line 90"/>
          <p:cNvSpPr>
            <a:spLocks noChangeShapeType="1"/>
          </p:cNvSpPr>
          <p:nvPr/>
        </p:nvSpPr>
        <p:spPr bwMode="auto">
          <a:xfrm flipV="1">
            <a:off x="6031347" y="2144157"/>
            <a:ext cx="663950" cy="31498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" name="Line 91"/>
          <p:cNvSpPr>
            <a:spLocks noChangeShapeType="1"/>
          </p:cNvSpPr>
          <p:nvPr/>
        </p:nvSpPr>
        <p:spPr bwMode="auto">
          <a:xfrm>
            <a:off x="6031347" y="3935516"/>
            <a:ext cx="466948" cy="179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" name="Line 96"/>
          <p:cNvSpPr>
            <a:spLocks noChangeShapeType="1"/>
          </p:cNvSpPr>
          <p:nvPr/>
        </p:nvSpPr>
        <p:spPr bwMode="auto">
          <a:xfrm>
            <a:off x="5455084" y="4440341"/>
            <a:ext cx="845951" cy="8651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6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39"/>
    </mc:Choice>
    <mc:Fallback xmlns="">
      <p:transition spd="slow" advTm="40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AutoShape 2" descr="Пергамент"/>
          <p:cNvSpPr>
            <a:spLocks noChangeArrowheads="1"/>
          </p:cNvSpPr>
          <p:nvPr/>
        </p:nvSpPr>
        <p:spPr bwMode="auto">
          <a:xfrm>
            <a:off x="611188" y="1628775"/>
            <a:ext cx="3097212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088" y="1773238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н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" name="AutoShape 8" descr="Пергамент"/>
          <p:cNvSpPr>
            <a:spLocks noChangeArrowheads="1"/>
          </p:cNvSpPr>
          <p:nvPr/>
        </p:nvSpPr>
        <p:spPr bwMode="auto">
          <a:xfrm>
            <a:off x="468313" y="116633"/>
            <a:ext cx="8172450" cy="136815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3200" b="1" i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Найдите в словах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безударные гласные</a:t>
            </a:r>
          </a:p>
        </p:txBody>
      </p:sp>
      <p:sp>
        <p:nvSpPr>
          <p:cNvPr id="7" name="AutoShape 9" descr="Пергамент"/>
          <p:cNvSpPr>
            <a:spLocks noChangeArrowheads="1"/>
          </p:cNvSpPr>
          <p:nvPr/>
        </p:nvSpPr>
        <p:spPr bwMode="auto">
          <a:xfrm>
            <a:off x="611188" y="2636838"/>
            <a:ext cx="3097212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0" descr="Пергамент"/>
          <p:cNvSpPr>
            <a:spLocks noChangeArrowheads="1"/>
          </p:cNvSpPr>
          <p:nvPr/>
        </p:nvSpPr>
        <p:spPr bwMode="auto">
          <a:xfrm>
            <a:off x="611188" y="3644900"/>
            <a:ext cx="3097212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1" descr="Пергамент"/>
          <p:cNvSpPr>
            <a:spLocks noChangeArrowheads="1"/>
          </p:cNvSpPr>
          <p:nvPr/>
        </p:nvSpPr>
        <p:spPr bwMode="auto">
          <a:xfrm>
            <a:off x="611188" y="4652963"/>
            <a:ext cx="3097212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 descr="Пергамент"/>
          <p:cNvSpPr>
            <a:spLocks noChangeArrowheads="1"/>
          </p:cNvSpPr>
          <p:nvPr/>
        </p:nvSpPr>
        <p:spPr bwMode="auto">
          <a:xfrm>
            <a:off x="5435600" y="1628775"/>
            <a:ext cx="3097213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 descr="Пергамент"/>
          <p:cNvSpPr>
            <a:spLocks noChangeArrowheads="1"/>
          </p:cNvSpPr>
          <p:nvPr/>
        </p:nvSpPr>
        <p:spPr bwMode="auto">
          <a:xfrm>
            <a:off x="5435600" y="2636838"/>
            <a:ext cx="3097213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4" descr="Пергамент"/>
          <p:cNvSpPr>
            <a:spLocks noChangeArrowheads="1"/>
          </p:cNvSpPr>
          <p:nvPr/>
        </p:nvSpPr>
        <p:spPr bwMode="auto">
          <a:xfrm>
            <a:off x="5435600" y="3644900"/>
            <a:ext cx="3097213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5" descr="Пергамент"/>
          <p:cNvSpPr>
            <a:spLocks noChangeArrowheads="1"/>
          </p:cNvSpPr>
          <p:nvPr/>
        </p:nvSpPr>
        <p:spPr bwMode="auto">
          <a:xfrm>
            <a:off x="5435600" y="4652963"/>
            <a:ext cx="3097213" cy="863600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71550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т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03350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р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908175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411413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в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0113" y="378936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с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331913" y="378936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63713" y="3789363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л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124075" y="3789363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а</a:t>
            </a:r>
          </a:p>
        </p:txBody>
      </p:sp>
      <p:sp>
        <p:nvSpPr>
          <p:cNvPr id="22" name="AutoShape 26" descr="Пергамент"/>
          <p:cNvSpPr>
            <a:spLocks noChangeArrowheads="1"/>
          </p:cNvSpPr>
          <p:nvPr/>
        </p:nvSpPr>
        <p:spPr bwMode="auto">
          <a:xfrm>
            <a:off x="611188" y="5661025"/>
            <a:ext cx="3097212" cy="792163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900113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с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258888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н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692275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124075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ж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555875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о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987675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к</a:t>
            </a:r>
          </a:p>
        </p:txBody>
      </p:sp>
      <p:sp>
        <p:nvSpPr>
          <p:cNvPr id="29" name="AutoShape 34" descr="Пергамент"/>
          <p:cNvSpPr>
            <a:spLocks noChangeArrowheads="1"/>
          </p:cNvSpPr>
          <p:nvPr/>
        </p:nvSpPr>
        <p:spPr bwMode="auto">
          <a:xfrm>
            <a:off x="5435600" y="5661025"/>
            <a:ext cx="3097213" cy="792163"/>
          </a:xfrm>
          <a:prstGeom prst="bevel">
            <a:avLst>
              <a:gd name="adj" fmla="val 220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1331913" y="5734050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м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1763713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2124075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ч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2555875" y="5734050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и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5508625" y="1700213"/>
            <a:ext cx="43179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к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5761037" y="1700213"/>
            <a:ext cx="53975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6048375" y="1700213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р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6372225" y="1700213"/>
            <a:ext cx="468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м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6769100" y="1700213"/>
            <a:ext cx="612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у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7075488" y="1700213"/>
            <a:ext cx="5937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ш</a:t>
            </a: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7523162" y="1700213"/>
            <a:ext cx="57785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к</a:t>
            </a: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5435600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в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5867400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6300788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р</a:t>
            </a: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6732588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е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7164388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н</a:t>
            </a:r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7596188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7956550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к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5761037" y="3716338"/>
            <a:ext cx="358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п</a:t>
            </a: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6119812" y="3716338"/>
            <a:ext cx="649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л</a:t>
            </a: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6480175" y="3716338"/>
            <a:ext cx="5040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51" name="Text Box 60"/>
          <p:cNvSpPr txBox="1">
            <a:spLocks noChangeArrowheads="1"/>
          </p:cNvSpPr>
          <p:nvPr/>
        </p:nvSpPr>
        <p:spPr bwMode="auto">
          <a:xfrm>
            <a:off x="6804025" y="3716338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с</a:t>
            </a: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7164388" y="3716338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а</a:t>
            </a:r>
          </a:p>
        </p:txBody>
      </p:sp>
      <p:sp>
        <p:nvSpPr>
          <p:cNvPr id="53" name="Text Box 62"/>
          <p:cNvSpPr txBox="1">
            <a:spLocks noChangeArrowheads="1"/>
          </p:cNvSpPr>
          <p:nvPr/>
        </p:nvSpPr>
        <p:spPr bwMode="auto">
          <a:xfrm>
            <a:off x="7524750" y="3716338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т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7885113" y="3716338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ь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5508625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п</a:t>
            </a: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>
            <a:off x="5867400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7" name="Text Box 67"/>
          <p:cNvSpPr txBox="1">
            <a:spLocks noChangeArrowheads="1"/>
          </p:cNvSpPr>
          <p:nvPr/>
        </p:nvSpPr>
        <p:spPr bwMode="auto">
          <a:xfrm>
            <a:off x="6227763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л</a:t>
            </a:r>
          </a:p>
        </p:txBody>
      </p:sp>
      <p:sp>
        <p:nvSpPr>
          <p:cNvPr id="58" name="Text Box 68"/>
          <p:cNvSpPr txBox="1">
            <a:spLocks noChangeArrowheads="1"/>
          </p:cNvSpPr>
          <p:nvPr/>
        </p:nvSpPr>
        <p:spPr bwMode="auto">
          <a:xfrm>
            <a:off x="6659563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59" name="Text Box 69"/>
          <p:cNvSpPr txBox="1">
            <a:spLocks noChangeArrowheads="1"/>
          </p:cNvSpPr>
          <p:nvPr/>
        </p:nvSpPr>
        <p:spPr bwMode="auto">
          <a:xfrm>
            <a:off x="7092950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т</a:t>
            </a:r>
          </a:p>
        </p:txBody>
      </p:sp>
      <p:sp>
        <p:nvSpPr>
          <p:cNvPr id="60" name="Text Box 70"/>
          <p:cNvSpPr txBox="1">
            <a:spLocks noChangeArrowheads="1"/>
          </p:cNvSpPr>
          <p:nvPr/>
        </p:nvSpPr>
        <p:spPr bwMode="auto">
          <a:xfrm>
            <a:off x="7524750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е</a:t>
            </a:r>
          </a:p>
        </p:txBody>
      </p:sp>
      <p:sp>
        <p:nvSpPr>
          <p:cNvPr id="61" name="Text Box 71"/>
          <p:cNvSpPr txBox="1">
            <a:spLocks noChangeArrowheads="1"/>
          </p:cNvSpPr>
          <p:nvPr/>
        </p:nvSpPr>
        <p:spPr bwMode="auto">
          <a:xfrm>
            <a:off x="7956550" y="472440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л</a:t>
            </a: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5795963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р</a:t>
            </a:r>
          </a:p>
        </p:txBody>
      </p:sp>
      <p:sp>
        <p:nvSpPr>
          <p:cNvPr id="63" name="Text Box 74"/>
          <p:cNvSpPr txBox="1">
            <a:spLocks noChangeArrowheads="1"/>
          </p:cNvSpPr>
          <p:nvPr/>
        </p:nvSpPr>
        <p:spPr bwMode="auto">
          <a:xfrm>
            <a:off x="5435600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г</a:t>
            </a:r>
          </a:p>
        </p:txBody>
      </p:sp>
      <p:sp>
        <p:nvSpPr>
          <p:cNvPr id="64" name="Text Box 75"/>
          <p:cNvSpPr txBox="1">
            <a:spLocks noChangeArrowheads="1"/>
          </p:cNvSpPr>
          <p:nvPr/>
        </p:nvSpPr>
        <p:spPr bwMode="auto">
          <a:xfrm>
            <a:off x="6156325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65" name="Text Box 76"/>
          <p:cNvSpPr txBox="1">
            <a:spLocks noChangeArrowheads="1"/>
          </p:cNvSpPr>
          <p:nvPr/>
        </p:nvSpPr>
        <p:spPr bwMode="auto">
          <a:xfrm>
            <a:off x="6588125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б</a:t>
            </a:r>
          </a:p>
        </p:txBody>
      </p:sp>
      <p:sp>
        <p:nvSpPr>
          <p:cNvPr id="66" name="Text Box 77"/>
          <p:cNvSpPr txBox="1">
            <a:spLocks noChangeArrowheads="1"/>
          </p:cNvSpPr>
          <p:nvPr/>
        </p:nvSpPr>
        <p:spPr bwMode="auto">
          <a:xfrm>
            <a:off x="7019925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н</a:t>
            </a:r>
          </a:p>
        </p:txBody>
      </p:sp>
      <p:sp>
        <p:nvSpPr>
          <p:cNvPr id="67" name="Text Box 78"/>
          <p:cNvSpPr txBox="1">
            <a:spLocks noChangeArrowheads="1"/>
          </p:cNvSpPr>
          <p:nvPr/>
        </p:nvSpPr>
        <p:spPr bwMode="auto">
          <a:xfrm>
            <a:off x="7451725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о</a:t>
            </a:r>
          </a:p>
        </p:txBody>
      </p:sp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7885113" y="57340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й</a:t>
            </a:r>
          </a:p>
        </p:txBody>
      </p:sp>
      <p:sp>
        <p:nvSpPr>
          <p:cNvPr id="69" name="Text Box 84"/>
          <p:cNvSpPr txBox="1">
            <a:spLocks noChangeArrowheads="1"/>
          </p:cNvSpPr>
          <p:nvPr/>
        </p:nvSpPr>
        <p:spPr bwMode="auto">
          <a:xfrm>
            <a:off x="1619250" y="1773238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ч</a:t>
            </a:r>
          </a:p>
        </p:txBody>
      </p:sp>
      <p:sp>
        <p:nvSpPr>
          <p:cNvPr id="70" name="Text Box 85"/>
          <p:cNvSpPr txBox="1">
            <a:spLocks noChangeArrowheads="1"/>
          </p:cNvSpPr>
          <p:nvPr/>
        </p:nvSpPr>
        <p:spPr bwMode="auto">
          <a:xfrm>
            <a:off x="2051050" y="1773238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л</a:t>
            </a:r>
          </a:p>
        </p:txBody>
      </p:sp>
      <p:sp>
        <p:nvSpPr>
          <p:cNvPr id="71" name="Text Box 86"/>
          <p:cNvSpPr txBox="1">
            <a:spLocks noChangeArrowheads="1"/>
          </p:cNvSpPr>
          <p:nvPr/>
        </p:nvSpPr>
        <p:spPr bwMode="auto">
          <a:xfrm>
            <a:off x="2484438" y="1773238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е</a:t>
            </a:r>
          </a:p>
        </p:txBody>
      </p:sp>
      <p:sp>
        <p:nvSpPr>
          <p:cNvPr id="72" name="Text Box 87"/>
          <p:cNvSpPr txBox="1">
            <a:spLocks noChangeArrowheads="1"/>
          </p:cNvSpPr>
          <p:nvPr/>
        </p:nvSpPr>
        <p:spPr bwMode="auto">
          <a:xfrm>
            <a:off x="2916238" y="1773238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г</a:t>
            </a:r>
          </a:p>
        </p:txBody>
      </p:sp>
      <p:sp>
        <p:nvSpPr>
          <p:cNvPr id="73" name="Line 88"/>
          <p:cNvSpPr>
            <a:spLocks noChangeShapeType="1"/>
          </p:cNvSpPr>
          <p:nvPr/>
        </p:nvSpPr>
        <p:spPr bwMode="auto">
          <a:xfrm flipH="1">
            <a:off x="2771775" y="1765017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Text Box 91"/>
          <p:cNvSpPr txBox="1">
            <a:spLocks noChangeArrowheads="1"/>
          </p:cNvSpPr>
          <p:nvPr/>
        </p:nvSpPr>
        <p:spPr bwMode="auto">
          <a:xfrm>
            <a:off x="2843213" y="2708275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а</a:t>
            </a:r>
          </a:p>
        </p:txBody>
      </p:sp>
      <p:sp>
        <p:nvSpPr>
          <p:cNvPr id="75" name="Text Box 92"/>
          <p:cNvSpPr txBox="1">
            <a:spLocks noChangeArrowheads="1"/>
          </p:cNvSpPr>
          <p:nvPr/>
        </p:nvSpPr>
        <p:spPr bwMode="auto">
          <a:xfrm>
            <a:off x="2447131" y="3789363"/>
            <a:ext cx="53895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/>
              <a:t>ч</a:t>
            </a:r>
          </a:p>
        </p:txBody>
      </p:sp>
      <p:sp>
        <p:nvSpPr>
          <p:cNvPr id="76" name="Text Box 93"/>
          <p:cNvSpPr txBox="1">
            <a:spLocks noChangeArrowheads="1"/>
          </p:cNvSpPr>
          <p:nvPr/>
        </p:nvSpPr>
        <p:spPr bwMode="auto">
          <a:xfrm>
            <a:off x="7812088" y="1700213"/>
            <a:ext cx="57785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7" name="Line 94"/>
          <p:cNvSpPr>
            <a:spLocks noChangeShapeType="1"/>
          </p:cNvSpPr>
          <p:nvPr/>
        </p:nvSpPr>
        <p:spPr bwMode="auto">
          <a:xfrm flipH="1">
            <a:off x="3132138" y="2708275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" name="Line 95"/>
          <p:cNvSpPr>
            <a:spLocks noChangeShapeType="1"/>
          </p:cNvSpPr>
          <p:nvPr/>
        </p:nvSpPr>
        <p:spPr bwMode="auto">
          <a:xfrm flipH="1">
            <a:off x="2384224" y="3789363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" name="Line 96"/>
          <p:cNvSpPr>
            <a:spLocks noChangeShapeType="1"/>
          </p:cNvSpPr>
          <p:nvPr/>
        </p:nvSpPr>
        <p:spPr bwMode="auto">
          <a:xfrm flipH="1">
            <a:off x="7075487" y="1700213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0" name="Line 97"/>
          <p:cNvSpPr>
            <a:spLocks noChangeShapeType="1"/>
          </p:cNvSpPr>
          <p:nvPr/>
        </p:nvSpPr>
        <p:spPr bwMode="auto">
          <a:xfrm flipH="1">
            <a:off x="2843213" y="4724400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" name="Line 98"/>
          <p:cNvSpPr>
            <a:spLocks noChangeShapeType="1"/>
          </p:cNvSpPr>
          <p:nvPr/>
        </p:nvSpPr>
        <p:spPr bwMode="auto">
          <a:xfrm flipH="1">
            <a:off x="2916238" y="5734050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" name="Line 99"/>
          <p:cNvSpPr>
            <a:spLocks noChangeShapeType="1"/>
          </p:cNvSpPr>
          <p:nvPr/>
        </p:nvSpPr>
        <p:spPr bwMode="auto">
          <a:xfrm flipH="1">
            <a:off x="7019925" y="2708275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3" name="Line 100"/>
          <p:cNvSpPr>
            <a:spLocks noChangeShapeType="1"/>
          </p:cNvSpPr>
          <p:nvPr/>
        </p:nvSpPr>
        <p:spPr bwMode="auto">
          <a:xfrm flipH="1">
            <a:off x="7451725" y="3716338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" name="Line 101"/>
          <p:cNvSpPr>
            <a:spLocks noChangeShapeType="1"/>
          </p:cNvSpPr>
          <p:nvPr/>
        </p:nvSpPr>
        <p:spPr bwMode="auto">
          <a:xfrm flipH="1">
            <a:off x="7812088" y="4724400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" name="Line 102"/>
          <p:cNvSpPr>
            <a:spLocks noChangeShapeType="1"/>
          </p:cNvSpPr>
          <p:nvPr/>
        </p:nvSpPr>
        <p:spPr bwMode="auto">
          <a:xfrm flipH="1">
            <a:off x="7740650" y="5734050"/>
            <a:ext cx="1428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7" name="Group 110"/>
          <p:cNvGrpSpPr>
            <a:grpSpLocks/>
          </p:cNvGrpSpPr>
          <p:nvPr/>
        </p:nvGrpSpPr>
        <p:grpSpPr bwMode="auto">
          <a:xfrm>
            <a:off x="3851275" y="4292600"/>
            <a:ext cx="1501775" cy="2176463"/>
            <a:chOff x="2426" y="2704"/>
            <a:chExt cx="946" cy="1371"/>
          </a:xfrm>
        </p:grpSpPr>
        <p:pic>
          <p:nvPicPr>
            <p:cNvPr id="88" name="Picture 106" descr="professo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931"/>
              <a:ext cx="94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6" y="2704"/>
              <a:ext cx="862" cy="18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Подумай!</a:t>
              </a:r>
            </a:p>
          </p:txBody>
        </p:sp>
      </p:grpSp>
      <p:pic>
        <p:nvPicPr>
          <p:cNvPr id="91" name="Picture 111" descr="professo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79938"/>
            <a:ext cx="15001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1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67"/>
    </mc:Choice>
    <mc:Fallback xmlns="">
      <p:transition spd="slow" advTm="44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5" grpId="0"/>
      <p:bldP spid="31" grpId="0"/>
      <p:bldP spid="35" grpId="0"/>
      <p:bldP spid="42" grpId="0"/>
      <p:bldP spid="46" grpId="0"/>
      <p:bldP spid="50" grpId="0"/>
      <p:bldP spid="56" grpId="0"/>
      <p:bldP spid="58" grpId="0"/>
      <p:bldP spid="64" grpId="0"/>
      <p:bldP spid="73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311768"/>
            <a:ext cx="6336704" cy="15827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>Укажите пары слов, в </a:t>
            </a:r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>которых </a:t>
            </a:r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>на </a:t>
            </a:r>
            <a:r>
              <a:rPr lang="ru-RU" sz="3200" b="1" dirty="0" smtClean="0">
                <a:solidFill>
                  <a:srgbClr val="0070C0"/>
                </a:solidFill>
                <a:cs typeface="Arial" charset="0"/>
              </a:rPr>
              <a:t>первом месте </a:t>
            </a:r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>стоит </a:t>
            </a:r>
            <a:br>
              <a:rPr lang="ru-RU" sz="3200" b="1" dirty="0" smtClean="0">
                <a:solidFill>
                  <a:srgbClr val="00B05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0070C0"/>
                </a:solidFill>
                <a:cs typeface="Arial" charset="0"/>
              </a:rPr>
              <a:t>проверочное слово </a:t>
            </a: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6043613" y="2500313"/>
            <a:ext cx="2428875" cy="8572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весы</a:t>
            </a:r>
          </a:p>
        </p:txBody>
      </p:sp>
      <p:sp>
        <p:nvSpPr>
          <p:cNvPr id="5" name="Скругленный прямоугольник 4">
            <a:hlinkClick r:id="" action="ppaction://macro?name=DA_MN"/>
          </p:cNvPr>
          <p:cNvSpPr/>
          <p:nvPr/>
        </p:nvSpPr>
        <p:spPr>
          <a:xfrm>
            <a:off x="3286125" y="2500313"/>
            <a:ext cx="2428875" cy="8572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свист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свистеть</a:t>
            </a:r>
          </a:p>
        </p:txBody>
      </p:sp>
      <p:sp>
        <p:nvSpPr>
          <p:cNvPr id="6" name="Скругленный прямоугольник 5">
            <a:hlinkClick r:id="" action="ppaction://macro?name=DA_MN"/>
          </p:cNvPr>
          <p:cNvSpPr/>
          <p:nvPr/>
        </p:nvSpPr>
        <p:spPr>
          <a:xfrm>
            <a:off x="571500" y="3929063"/>
            <a:ext cx="2428875" cy="8572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бинт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бинты</a:t>
            </a:r>
          </a:p>
        </p:txBody>
      </p:sp>
      <p:sp>
        <p:nvSpPr>
          <p:cNvPr id="7" name="Скругленный прямоугольник 6">
            <a:hlinkClick r:id="" action="ppaction://macro?name=NET_MN"/>
          </p:cNvPr>
          <p:cNvSpPr/>
          <p:nvPr/>
        </p:nvSpPr>
        <p:spPr>
          <a:xfrm>
            <a:off x="3286125" y="3929063"/>
            <a:ext cx="2428875" cy="8572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лесной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лес</a:t>
            </a:r>
          </a:p>
        </p:txBody>
      </p:sp>
      <p:sp>
        <p:nvSpPr>
          <p:cNvPr id="8" name="Скругленный прямоугольник 7">
            <a:hlinkClick r:id="" action="ppaction://macro?name=NET_MN"/>
          </p:cNvPr>
          <p:cNvSpPr/>
          <p:nvPr/>
        </p:nvSpPr>
        <p:spPr>
          <a:xfrm>
            <a:off x="6072188" y="3959225"/>
            <a:ext cx="2428875" cy="8572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блины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блин</a:t>
            </a:r>
          </a:p>
        </p:txBody>
      </p:sp>
      <p:sp>
        <p:nvSpPr>
          <p:cNvPr id="9" name="Скругленный прямоугольник 8">
            <a:hlinkClick r:id="" action="ppaction://macro?name=NET_MN"/>
          </p:cNvPr>
          <p:cNvSpPr/>
          <p:nvPr/>
        </p:nvSpPr>
        <p:spPr>
          <a:xfrm>
            <a:off x="571500" y="2500313"/>
            <a:ext cx="2428875" cy="85725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звезда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звёзды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02" y="692696"/>
            <a:ext cx="2169500" cy="1405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9" y="692696"/>
            <a:ext cx="1997677" cy="1430284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286124" y="2492325"/>
            <a:ext cx="2428875" cy="86466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свист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свистеть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6043612" y="2506613"/>
            <a:ext cx="2428875" cy="8572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вес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весы</a:t>
            </a:r>
            <a:endParaRPr lang="ru-RU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" action="ppaction://macro?name=DA_MN"/>
          </p:cNvPr>
          <p:cNvSpPr/>
          <p:nvPr/>
        </p:nvSpPr>
        <p:spPr>
          <a:xfrm>
            <a:off x="571500" y="3925888"/>
            <a:ext cx="2428875" cy="8572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бинт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бинты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8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78"/>
    </mc:Choice>
    <mc:Fallback xmlns="">
      <p:transition spd="slow" advTm="2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311768"/>
            <a:ext cx="6336704" cy="15827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B050"/>
                </a:solidFill>
                <a:cs typeface="Arial" charset="0"/>
              </a:rPr>
              <a:t>Укажите </a:t>
            </a:r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>пары </a:t>
            </a:r>
            <a:r>
              <a:rPr lang="ru-RU" sz="3200" b="1" dirty="0">
                <a:solidFill>
                  <a:srgbClr val="00B050"/>
                </a:solidFill>
                <a:cs typeface="Arial" charset="0"/>
              </a:rPr>
              <a:t>слов, в </a:t>
            </a:r>
            <a:r>
              <a:rPr lang="ru-RU" sz="3200" b="1" dirty="0" smtClean="0">
                <a:solidFill>
                  <a:srgbClr val="00B050"/>
                </a:solidFill>
                <a:cs typeface="Arial" charset="0"/>
              </a:rPr>
              <a:t>которых </a:t>
            </a:r>
            <a:r>
              <a:rPr lang="ru-RU" sz="3200" b="1" dirty="0">
                <a:solidFill>
                  <a:srgbClr val="00B050"/>
                </a:solidFill>
                <a:cs typeface="Arial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cs typeface="Arial" charset="0"/>
              </a:rPr>
            </a:br>
            <a:r>
              <a:rPr lang="ru-RU" sz="3200" b="1" dirty="0">
                <a:solidFill>
                  <a:srgbClr val="00B050"/>
                </a:solidFill>
                <a:cs typeface="Arial" charset="0"/>
              </a:rPr>
              <a:t>на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втором месте </a:t>
            </a:r>
            <a:r>
              <a:rPr lang="ru-RU" sz="3200" b="1" dirty="0">
                <a:solidFill>
                  <a:srgbClr val="00B050"/>
                </a:solidFill>
                <a:cs typeface="Arial" charset="0"/>
              </a:rPr>
              <a:t>стоит </a:t>
            </a:r>
            <a:br>
              <a:rPr lang="ru-RU" sz="3200" b="1" dirty="0">
                <a:solidFill>
                  <a:srgbClr val="00B050"/>
                </a:solidFill>
                <a:cs typeface="Arial" charset="0"/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проверочное слово </a:t>
            </a: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6043613" y="2500313"/>
            <a:ext cx="2428875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тяжёлый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тяжесть</a:t>
            </a:r>
          </a:p>
        </p:txBody>
      </p:sp>
      <p:sp>
        <p:nvSpPr>
          <p:cNvPr id="5" name="Скругленный прямоугольник 4">
            <a:hlinkClick r:id="" action="ppaction://macro?name=DA_MN"/>
          </p:cNvPr>
          <p:cNvSpPr/>
          <p:nvPr/>
        </p:nvSpPr>
        <p:spPr>
          <a:xfrm>
            <a:off x="3286125" y="2500313"/>
            <a:ext cx="2428875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грибной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гриб</a:t>
            </a:r>
            <a:endParaRPr lang="ru-RU" sz="2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DA_MN"/>
          </p:cNvPr>
          <p:cNvSpPr/>
          <p:nvPr/>
        </p:nvSpPr>
        <p:spPr>
          <a:xfrm>
            <a:off x="571500" y="3929063"/>
            <a:ext cx="2428875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речной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речка</a:t>
            </a:r>
          </a:p>
        </p:txBody>
      </p:sp>
      <p:sp>
        <p:nvSpPr>
          <p:cNvPr id="7" name="Скругленный прямоугольник 6">
            <a:hlinkClick r:id="" action="ppaction://macro?name=NET_MN"/>
          </p:cNvPr>
          <p:cNvSpPr/>
          <p:nvPr/>
        </p:nvSpPr>
        <p:spPr>
          <a:xfrm>
            <a:off x="3286125" y="3929063"/>
            <a:ext cx="2428875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зимний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зима</a:t>
            </a:r>
          </a:p>
        </p:txBody>
      </p:sp>
      <p:sp>
        <p:nvSpPr>
          <p:cNvPr id="8" name="Скругленный прямоугольник 7">
            <a:hlinkClick r:id="" action="ppaction://macro?name=NET_MN"/>
          </p:cNvPr>
          <p:cNvSpPr/>
          <p:nvPr/>
        </p:nvSpPr>
        <p:spPr>
          <a:xfrm>
            <a:off x="6072188" y="3959225"/>
            <a:ext cx="2428875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ряд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ряды</a:t>
            </a:r>
          </a:p>
        </p:txBody>
      </p:sp>
      <p:sp>
        <p:nvSpPr>
          <p:cNvPr id="9" name="Скругленный прямоугольник 8">
            <a:hlinkClick r:id="" action="ppaction://macro?name=NET_MN"/>
          </p:cNvPr>
          <p:cNvSpPr/>
          <p:nvPr/>
        </p:nvSpPr>
        <p:spPr>
          <a:xfrm>
            <a:off x="571500" y="2500313"/>
            <a:ext cx="2428875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сила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силач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92696"/>
            <a:ext cx="1903109" cy="1607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0" y="490518"/>
            <a:ext cx="1367507" cy="1810093"/>
          </a:xfrm>
          <a:prstGeom prst="rect">
            <a:avLst/>
          </a:prstGeom>
        </p:spPr>
      </p:pic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3283322" y="2492896"/>
            <a:ext cx="2428875" cy="85725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грибной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гриб</a:t>
            </a:r>
            <a:endParaRPr lang="ru-RU" sz="2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6043611" y="2500313"/>
            <a:ext cx="2428875" cy="85725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тяжёлый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тяжесть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571500" y="3929063"/>
            <a:ext cx="2428875" cy="85725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речной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речка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3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7"/>
    </mc:Choice>
    <mc:Fallback xmlns="">
      <p:transition spd="slow" advTm="2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052"/>
            <a:ext cx="9144000" cy="544094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© InfoUrok.ru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437555"/>
            <a:ext cx="4511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34" y="1417052"/>
            <a:ext cx="1208436" cy="15709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27221"/>
            <a:ext cx="1238697" cy="16103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6896"/>
            <a:ext cx="1691724" cy="2199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0" y="516952"/>
            <a:ext cx="1440160" cy="1800200"/>
          </a:xfrm>
          <a:prstGeom prst="rect">
            <a:avLst/>
          </a:prstGeom>
        </p:spPr>
      </p:pic>
      <p:pic>
        <p:nvPicPr>
          <p:cNvPr id="10" name="MS900054274[1].m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6336" y="-8194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9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1"/>
    </mc:Choice>
    <mc:Fallback xmlns="">
      <p:transition spd="slow" advTm="16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6)">
                                      <p:cBhvr>
                                        <p:cTn id="6" dur="7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0" objId="10"/>
        <p14:stopEvt time="7157" objId="10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 bwMode="auto">
          <a:xfrm>
            <a:off x="0" y="198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81"/>
          <a:stretch/>
        </p:blipFill>
        <p:spPr bwMode="auto">
          <a:xfrm>
            <a:off x="-88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188640"/>
            <a:ext cx="8568952" cy="57935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Чьи-то  лапки на белом  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сн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е,и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гу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							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насл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е,и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дили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,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Кто-то  робкий л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е,и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сною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опушкой 							б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и,е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жал,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 берёзки  к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а,о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ру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обгл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а,о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дал.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Корешок  чьи-то  зубки  т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а,о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чили.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" name="AutoShape 117"/>
          <p:cNvSpPr>
            <a:spLocks noChangeArrowheads="1"/>
          </p:cNvSpPr>
          <p:nvPr/>
        </p:nvSpPr>
        <p:spPr bwMode="auto">
          <a:xfrm>
            <a:off x="6012160" y="5373216"/>
            <a:ext cx="2664296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аяц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9670" y="57398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3469" y="620688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7462" y="1268760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1772816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3286" y="2433662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3566" y="2420888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3115506"/>
            <a:ext cx="564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© InfoUrok.ru</a:t>
            </a:r>
            <a:endParaRPr lang="ru-RU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2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86"/>
    </mc:Choice>
    <mc:Fallback xmlns="">
      <p:transition spd="slow" advTm="5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403648" y="4096224"/>
            <a:ext cx="6629400" cy="205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0600" i="1">
                <a:latin typeface="Times New Roman" pitchFamily="18" charset="0"/>
              </a:rPr>
              <a:t> </a:t>
            </a:r>
            <a:r>
              <a:rPr lang="ru-RU" sz="10600" i="1">
                <a:solidFill>
                  <a:srgbClr val="006600"/>
                </a:solidFill>
                <a:latin typeface="Times New Roman" pitchFamily="18" charset="0"/>
              </a:rPr>
              <a:t>к</a:t>
            </a:r>
            <a:r>
              <a:rPr lang="ru-RU" sz="10600" i="1">
                <a:solidFill>
                  <a:srgbClr val="FF0000"/>
                </a:solidFill>
                <a:latin typeface="Times New Roman" pitchFamily="18" charset="0"/>
              </a:rPr>
              <a:t>а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р-ти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-на</a:t>
            </a:r>
            <a:r>
              <a:rPr lang="ru-RU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403648" y="4076700"/>
            <a:ext cx="6629400" cy="205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0600" i="1">
                <a:latin typeface="Times New Roman" pitchFamily="18" charset="0"/>
              </a:rPr>
              <a:t>  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к</a:t>
            </a:r>
            <a:r>
              <a:rPr lang="ru-RU" sz="10600" i="1">
                <a:solidFill>
                  <a:srgbClr val="FF0000"/>
                </a:solidFill>
                <a:latin typeface="Times New Roman" pitchFamily="18" charset="0"/>
              </a:rPr>
              <a:t>_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ртина</a:t>
            </a:r>
            <a:r>
              <a:rPr lang="ru-RU"/>
              <a:t> 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403648" y="4096224"/>
            <a:ext cx="6629400" cy="20574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9" descr="D:\Марина\Мои док\Идём на урок\Рус яз\Рус яз 3 кл\картинки к презентациям\12091847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928688"/>
            <a:ext cx="37639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4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"/>
    </mc:Choice>
    <mc:Fallback xmlns="">
      <p:transition spd="slow" advTm="2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1731962" y="4076700"/>
            <a:ext cx="5976938" cy="1943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110" y="4186475"/>
            <a:ext cx="486864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06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6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ль-то́</a:t>
            </a:r>
            <a:endParaRPr lang="ru-RU" sz="106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2449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731962" y="4076700"/>
            <a:ext cx="5976937" cy="1943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600" i="1" dirty="0" smtClean="0">
                <a:solidFill>
                  <a:srgbClr val="008000"/>
                </a:solidFill>
                <a:latin typeface="Times New Roman" pitchFamily="18" charset="0"/>
              </a:rPr>
              <a:t>п</a:t>
            </a:r>
            <a:r>
              <a:rPr lang="ru-RU" sz="10600" i="1" dirty="0" smtClean="0">
                <a:solidFill>
                  <a:srgbClr val="FF0000"/>
                </a:solidFill>
                <a:latin typeface="Times New Roman" pitchFamily="18" charset="0"/>
              </a:rPr>
              <a:t>_</a:t>
            </a:r>
            <a:r>
              <a:rPr lang="ru-RU" sz="10600" i="1" dirty="0" smtClean="0">
                <a:solidFill>
                  <a:srgbClr val="008000"/>
                </a:solidFill>
                <a:latin typeface="Times New Roman" pitchFamily="18" charset="0"/>
              </a:rPr>
              <a:t>льто</a:t>
            </a:r>
            <a:r>
              <a:rPr lang="ru-RU" sz="8800" i="1" dirty="0" smtClean="0">
                <a:solidFill>
                  <a:srgbClr val="008000"/>
                </a:solidFill>
                <a:latin typeface="Arial Unicode MS" pitchFamily="34" charset="-128"/>
              </a:rPr>
              <a:t> </a:t>
            </a:r>
            <a:endParaRPr lang="ru-RU" sz="8800" i="1" dirty="0">
              <a:solidFill>
                <a:srgbClr val="008000"/>
              </a:solidFill>
              <a:latin typeface="Arial Unicode MS" pitchFamily="34" charset="-128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35881" y="3934445"/>
            <a:ext cx="6769100" cy="21605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9" descr="D:\Марина\Мои док\Идём на урок\Рус яз\Рус яз 3 кл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93713"/>
            <a:ext cx="3724275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9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6"/>
    </mc:Choice>
    <mc:Fallback xmlns="">
      <p:transition spd="slow" advTm="24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1331913" y="4005263"/>
            <a:ext cx="6629400" cy="205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 л</a:t>
            </a:r>
            <a:r>
              <a:rPr lang="ru-RU" sz="10600" i="1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lang="ru-RU" sz="10600" i="1">
                <a:solidFill>
                  <a:srgbClr val="006600"/>
                </a:solidFill>
                <a:latin typeface="Times New Roman" pitchFamily="18" charset="0"/>
              </a:rPr>
              <a:t>-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гу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ш-ка </a:t>
            </a: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331913" y="4005263"/>
            <a:ext cx="6629400" cy="205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  л</a:t>
            </a:r>
            <a:r>
              <a:rPr lang="ru-RU" sz="10600" i="1">
                <a:solidFill>
                  <a:srgbClr val="FF0000"/>
                </a:solidFill>
                <a:latin typeface="Times New Roman" pitchFamily="18" charset="0"/>
              </a:rPr>
              <a:t>_</a:t>
            </a:r>
            <a:r>
              <a:rPr lang="ru-RU" sz="10600" i="1">
                <a:solidFill>
                  <a:srgbClr val="008000"/>
                </a:solidFill>
                <a:latin typeface="Times New Roman" pitchFamily="18" charset="0"/>
              </a:rPr>
              <a:t>гушка</a:t>
            </a:r>
            <a:r>
              <a:rPr lang="ru-RU" sz="1060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4" descr="j043927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765175"/>
            <a:ext cx="4208463" cy="2805113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373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373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331913" y="4005263"/>
            <a:ext cx="6629400" cy="2057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1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4"/>
    </mc:Choice>
    <mc:Fallback xmlns="">
      <p:transition spd="slow" advTm="24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21480" y="1988840"/>
            <a:ext cx="2797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картина</a:t>
            </a:r>
            <a:endParaRPr lang="ru-RU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34167" y="3486919"/>
            <a:ext cx="2372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пальто</a:t>
            </a:r>
            <a:endParaRPr lang="ru-RU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3848" y="5013176"/>
            <a:ext cx="2832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лягушка</a:t>
            </a:r>
            <a:endParaRPr lang="ru-R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31102" y="476672"/>
            <a:ext cx="1661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заяц</a:t>
            </a:r>
            <a:endParaRPr lang="ru-RU" sz="60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353606" y="647211"/>
            <a:ext cx="108012" cy="130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004048" y="2132856"/>
            <a:ext cx="108012" cy="130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5508104" y="3645024"/>
            <a:ext cx="108012" cy="130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566222" y="5157192"/>
            <a:ext cx="108012" cy="130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563888" y="1988840"/>
            <a:ext cx="553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u="sng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829276" y="3493457"/>
            <a:ext cx="553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u="sng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89804" y="5013175"/>
            <a:ext cx="553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</a:rPr>
              <a:t>я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18680" y="480904"/>
            <a:ext cx="553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u="sng" dirty="0" smtClean="0">
                <a:solidFill>
                  <a:srgbClr val="FF0000"/>
                </a:solidFill>
              </a:rPr>
              <a:t>я</a:t>
            </a:r>
            <a:endParaRPr lang="ru-RU" sz="6000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9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2"/>
    </mc:Choice>
    <mc:Fallback xmlns="">
      <p:transition spd="slow" advTm="3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2664296" cy="2982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44" y="886628"/>
            <a:ext cx="1266338" cy="191639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03648" y="764704"/>
            <a:ext cx="2592288" cy="216024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49" y="1027828"/>
            <a:ext cx="1566086" cy="1633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80012" y="91133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  <a:latin typeface="Monotype Corsiva" pitchFamily="66" charset="0"/>
                <a:cs typeface="MV Boli" pitchFamily="2" charset="0"/>
              </a:rPr>
              <a:t>Приходи сегодня </a:t>
            </a:r>
            <a:endParaRPr lang="en-US" sz="4000" i="1" dirty="0" smtClean="0">
              <a:solidFill>
                <a:srgbClr val="0070C0"/>
              </a:solidFill>
              <a:latin typeface="Monotype Corsiva" pitchFamily="66" charset="0"/>
              <a:cs typeface="MV Boli" pitchFamily="2" charset="0"/>
            </a:endParaRPr>
          </a:p>
          <a:p>
            <a:r>
              <a:rPr lang="ru-RU" sz="4000" i="1" dirty="0" smtClean="0">
                <a:solidFill>
                  <a:srgbClr val="0070C0"/>
                </a:solidFill>
                <a:latin typeface="Monotype Corsiva" pitchFamily="66" charset="0"/>
                <a:cs typeface="MV Boli" pitchFamily="2" charset="0"/>
              </a:rPr>
              <a:t>вечером </a:t>
            </a:r>
            <a:r>
              <a:rPr lang="ru-RU" sz="4000" i="1" dirty="0">
                <a:solidFill>
                  <a:srgbClr val="0070C0"/>
                </a:solidFill>
                <a:latin typeface="Monotype Corsiva" pitchFamily="66" charset="0"/>
                <a:cs typeface="MV Boli" pitchFamily="2" charset="0"/>
              </a:rPr>
              <a:t>с м</a:t>
            </a:r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е</a:t>
            </a:r>
            <a:r>
              <a:rPr lang="ru-RU" sz="4000" i="1" dirty="0">
                <a:solidFill>
                  <a:srgbClr val="0070C0"/>
                </a:solidFill>
                <a:latin typeface="Monotype Corsiva" pitchFamily="66" charset="0"/>
                <a:cs typeface="MV Boli" pitchFamily="2" charset="0"/>
              </a:rPr>
              <a:t>чом, </a:t>
            </a:r>
          </a:p>
          <a:p>
            <a:r>
              <a:rPr lang="ru-RU" sz="4000" i="1" dirty="0">
                <a:solidFill>
                  <a:srgbClr val="0070C0"/>
                </a:solidFill>
                <a:latin typeface="Monotype Corsiva" pitchFamily="66" charset="0"/>
                <a:cs typeface="MV Boli" pitchFamily="2" charset="0"/>
              </a:rPr>
              <a:t>сыграем.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7637" y="4517812"/>
            <a:ext cx="5184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36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с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м…чом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-</a:t>
            </a:r>
            <a:r>
              <a:rPr lang="ru-RU" sz="3600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 м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я</a:t>
            </a:r>
            <a:r>
              <a:rPr lang="ru-RU" sz="3600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ч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- с м…чом</a:t>
            </a:r>
            <a:endParaRPr lang="ru-RU" sz="3600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499992" y="476672"/>
            <a:ext cx="3888432" cy="2808312"/>
          </a:xfrm>
          <a:prstGeom prst="foldedCorne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89884" y="4293096"/>
            <a:ext cx="532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4482" y="4305870"/>
            <a:ext cx="532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389884" y="4437112"/>
            <a:ext cx="532518" cy="779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534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75"/>
    </mc:Choice>
    <mc:Fallback xmlns="">
      <p:transition spd="slow" advTm="77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animBg="1"/>
      <p:bldP spid="12" grpId="0"/>
      <p:bldP spid="12" grpId="1"/>
      <p:bldP spid="13" grpId="0"/>
      <p:bldP spid="13" grpId="1"/>
    </p:bldLst>
  </p:timing>
  <p:extLst mod="1">
    <p:ext uri="{E180D4A7-C9FB-4DFB-919C-405C955672EB}">
      <p14:showEvtLst xmlns:p14="http://schemas.microsoft.com/office/powerpoint/2010/main">
        <p14:playEvt time="0" objId="11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29545" y="4932926"/>
            <a:ext cx="2847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В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r>
              <a:rPr lang="ru-RU" sz="3200" i="1" dirty="0" smtClean="0">
                <a:solidFill>
                  <a:srgbClr val="0070C0"/>
                </a:solidFill>
              </a:rPr>
              <a:t>да, гр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и</a:t>
            </a:r>
            <a:r>
              <a:rPr lang="ru-RU" sz="3200" i="1" dirty="0" smtClean="0">
                <a:solidFill>
                  <a:srgbClr val="0070C0"/>
                </a:solidFill>
              </a:rPr>
              <a:t>бы</a:t>
            </a:r>
            <a:r>
              <a:rPr lang="ru-RU" sz="3200" i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41" name="Тройная стрелка влево/вправо/вверх 40"/>
          <p:cNvSpPr/>
          <p:nvPr/>
        </p:nvSpPr>
        <p:spPr>
          <a:xfrm>
            <a:off x="3779912" y="764704"/>
            <a:ext cx="1728192" cy="1909317"/>
          </a:xfrm>
          <a:prstGeom prst="leftRightUpArrow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1935834" y="404664"/>
            <a:ext cx="5551442" cy="1224136"/>
          </a:xfrm>
          <a:prstGeom prst="horizontalScroll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1756588" y="4932926"/>
            <a:ext cx="79108" cy="1331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237" y="632011"/>
            <a:ext cx="5295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0" dirty="0" smtClean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ОРФОГРАММА</a:t>
            </a:r>
            <a:endParaRPr lang="ru-RU" sz="4400" b="1" spc="500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5434" y="2027690"/>
            <a:ext cx="21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ОРФОС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276631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0506" y="3273614"/>
            <a:ext cx="310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Правильный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0968" y="2010679"/>
            <a:ext cx="21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ГРАММА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3273614"/>
            <a:ext cx="3101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«Запись»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Буква»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4941168"/>
            <a:ext cx="33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Н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r>
              <a:rPr lang="ru-RU" sz="3200" i="1" dirty="0" smtClean="0">
                <a:solidFill>
                  <a:srgbClr val="0070C0"/>
                </a:solidFill>
              </a:rPr>
              <a:t>ябрь,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о</a:t>
            </a:r>
            <a:r>
              <a:rPr lang="ru-RU" sz="3200" i="1" dirty="0" smtClean="0">
                <a:solidFill>
                  <a:srgbClr val="0070C0"/>
                </a:solidFill>
              </a:rPr>
              <a:t>дежда</a:t>
            </a:r>
            <a:r>
              <a:rPr lang="ru-RU" sz="3200" i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050166" y="2674021"/>
            <a:ext cx="0" cy="422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946384" y="2663654"/>
            <a:ext cx="0" cy="422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Диагональная полоса 41"/>
          <p:cNvSpPr/>
          <p:nvPr/>
        </p:nvSpPr>
        <p:spPr>
          <a:xfrm>
            <a:off x="2980724" y="4930800"/>
            <a:ext cx="79108" cy="1331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43" name="Диагональная полоса 42"/>
          <p:cNvSpPr/>
          <p:nvPr/>
        </p:nvSpPr>
        <p:spPr>
          <a:xfrm>
            <a:off x="6509116" y="4945897"/>
            <a:ext cx="79108" cy="1331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44" name="Диагональная полоса 43"/>
          <p:cNvSpPr/>
          <p:nvPr/>
        </p:nvSpPr>
        <p:spPr>
          <a:xfrm>
            <a:off x="7949276" y="4941168"/>
            <a:ext cx="79108" cy="1331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0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58"/>
    </mc:Choice>
    <mc:Fallback xmlns="">
      <p:transition spd="slow" advTm="77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animBg="1"/>
      <p:bldP spid="26" grpId="0" animBg="1"/>
      <p:bldP spid="10" grpId="0" animBg="1"/>
      <p:bldP spid="15" grpId="0"/>
      <p:bldP spid="17" grpId="0"/>
      <p:bldP spid="22" grpId="0"/>
      <p:bldP spid="23" grpId="0"/>
      <p:bldP spid="24" grpId="0" build="p"/>
      <p:bldP spid="25" grpId="0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65527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/>
              <a:t>	</a:t>
            </a:r>
            <a:r>
              <a:rPr lang="ru-RU" sz="4200" dirty="0" err="1"/>
              <a:t>Р_бята</a:t>
            </a:r>
            <a:r>
              <a:rPr lang="ru-RU" sz="4200" dirty="0"/>
              <a:t>, </a:t>
            </a:r>
            <a:r>
              <a:rPr lang="ru-RU" sz="4200" dirty="0" err="1" smtClean="0"/>
              <a:t>б_льница</a:t>
            </a:r>
            <a:r>
              <a:rPr lang="ru-RU" sz="4200" dirty="0" smtClean="0"/>
              <a:t>, </a:t>
            </a:r>
            <a:r>
              <a:rPr lang="ru-RU" sz="4200" dirty="0" err="1"/>
              <a:t>п_суда</a:t>
            </a:r>
            <a:r>
              <a:rPr lang="ru-RU" sz="4200" dirty="0"/>
              <a:t>, </a:t>
            </a:r>
            <a:r>
              <a:rPr lang="ru-RU" sz="4200" dirty="0" err="1"/>
              <a:t>зв_зда</a:t>
            </a:r>
            <a:r>
              <a:rPr lang="ru-RU" sz="4200" dirty="0"/>
              <a:t>, </a:t>
            </a:r>
            <a:r>
              <a:rPr lang="ru-RU" sz="4200" dirty="0" err="1"/>
              <a:t>пл_ток</a:t>
            </a:r>
            <a:r>
              <a:rPr lang="ru-RU" sz="4200" dirty="0"/>
              <a:t>, </a:t>
            </a:r>
            <a:r>
              <a:rPr lang="ru-RU" sz="4200" dirty="0" err="1"/>
              <a:t>зап_сали</a:t>
            </a:r>
            <a:r>
              <a:rPr lang="ru-RU" sz="4200" dirty="0"/>
              <a:t>, </a:t>
            </a:r>
            <a:r>
              <a:rPr lang="ru-RU" sz="4200" dirty="0" err="1"/>
              <a:t>л_ства</a:t>
            </a:r>
            <a:r>
              <a:rPr lang="ru-RU" sz="4200" dirty="0"/>
              <a:t>, _</a:t>
            </a:r>
            <a:r>
              <a:rPr lang="ru-RU" sz="4200" dirty="0" err="1"/>
              <a:t>дежда</a:t>
            </a:r>
            <a:r>
              <a:rPr lang="ru-RU" sz="4200" dirty="0"/>
              <a:t>, </a:t>
            </a:r>
            <a:r>
              <a:rPr lang="ru-RU" sz="4200" dirty="0" err="1"/>
              <a:t>л_нивый</a:t>
            </a:r>
            <a:r>
              <a:rPr lang="ru-RU" sz="4200" dirty="0"/>
              <a:t>, </a:t>
            </a:r>
            <a:r>
              <a:rPr lang="ru-RU" sz="4200" dirty="0" err="1"/>
              <a:t>м_л_ток</a:t>
            </a:r>
            <a:r>
              <a:rPr lang="ru-RU" sz="4200" dirty="0"/>
              <a:t>, </a:t>
            </a:r>
            <a:r>
              <a:rPr lang="ru-RU" sz="4200" dirty="0" err="1"/>
              <a:t>сн_говик</a:t>
            </a:r>
            <a:r>
              <a:rPr lang="ru-RU" sz="4200" dirty="0"/>
              <a:t>, </a:t>
            </a:r>
            <a:r>
              <a:rPr lang="ru-RU" sz="4200" dirty="0" err="1"/>
              <a:t>к_пуста</a:t>
            </a:r>
            <a:r>
              <a:rPr lang="ru-RU" sz="4200" dirty="0"/>
              <a:t>.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636"/>
            <a:ext cx="136988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152636"/>
            <a:ext cx="1402172" cy="313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3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82"/>
    </mc:Choice>
    <mc:Fallback xmlns="">
      <p:transition spd="slow" advTm="41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9915" y="404664"/>
            <a:ext cx="2736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+mj-lt"/>
                <a:cs typeface="Arial" pitchFamily="34" charset="0"/>
              </a:rPr>
              <a:t>б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о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льница</a:t>
            </a:r>
            <a:endParaRPr lang="ru-RU" sz="3200" b="1" dirty="0">
              <a:latin typeface="+mj-lt"/>
              <a:cs typeface="Arial" pitchFamily="34" charset="0"/>
            </a:endParaRPr>
          </a:p>
          <a:p>
            <a:r>
              <a:rPr lang="ru-RU" sz="3200" b="1" i="1" dirty="0">
                <a:latin typeface="+mj-lt"/>
                <a:cs typeface="Arial" pitchFamily="34" charset="0"/>
              </a:rPr>
              <a:t>зв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е</a:t>
            </a:r>
            <a:r>
              <a:rPr lang="ru-RU" sz="3200" b="1" i="1" dirty="0">
                <a:latin typeface="+mj-lt"/>
                <a:cs typeface="Arial" pitchFamily="34" charset="0"/>
              </a:rPr>
              <a:t>зда	</a:t>
            </a:r>
            <a:endParaRPr lang="ru-RU" sz="3200" b="1" i="1" dirty="0" smtClean="0">
              <a:latin typeface="+mj-lt"/>
              <a:cs typeface="Arial" pitchFamily="34" charset="0"/>
            </a:endParaRP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зап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и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сали</a:t>
            </a: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л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и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ства</a:t>
            </a:r>
            <a:r>
              <a:rPr lang="ru-RU" sz="3200" b="1" i="1" dirty="0">
                <a:latin typeface="+mj-lt"/>
                <a:cs typeface="Arial" pitchFamily="34" charset="0"/>
              </a:rPr>
              <a:t>	</a:t>
            </a:r>
            <a:endParaRPr lang="ru-RU" sz="3200" b="1" i="1" dirty="0" smtClean="0">
              <a:latin typeface="+mj-lt"/>
              <a:cs typeface="Arial" pitchFamily="34" charset="0"/>
            </a:endParaRPr>
          </a:p>
          <a:p>
            <a:r>
              <a:rPr lang="ru-RU" sz="3200" b="1" i="1" dirty="0">
                <a:latin typeface="+mj-lt"/>
                <a:cs typeface="Arial" pitchFamily="34" charset="0"/>
              </a:rPr>
              <a:t>л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е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нивый</a:t>
            </a: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сн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е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говик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 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9992" y="404664"/>
            <a:ext cx="2376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+mj-lt"/>
                <a:cs typeface="Arial" pitchFamily="34" charset="0"/>
              </a:rPr>
              <a:t>р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е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бята </a:t>
            </a: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о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суда</a:t>
            </a:r>
            <a:endParaRPr lang="ru-RU" sz="3200" b="1" dirty="0" smtClean="0">
              <a:latin typeface="+mj-lt"/>
              <a:cs typeface="Arial" pitchFamily="34" charset="0"/>
            </a:endParaRP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пл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а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ток</a:t>
            </a:r>
            <a:endParaRPr lang="ru-RU" sz="3200" b="1" dirty="0" smtClean="0">
              <a:latin typeface="+mj-lt"/>
              <a:cs typeface="Arial" pitchFamily="34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о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дежда</a:t>
            </a:r>
            <a:endParaRPr lang="ru-RU" sz="3200" b="1" dirty="0" smtClean="0">
              <a:latin typeface="+mj-lt"/>
              <a:cs typeface="Arial" pitchFamily="34" charset="0"/>
            </a:endParaRP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м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о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л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о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ток</a:t>
            </a:r>
            <a:endParaRPr lang="ru-RU" sz="3200" b="1" dirty="0" smtClean="0">
              <a:latin typeface="+mj-lt"/>
              <a:cs typeface="Arial" pitchFamily="34" charset="0"/>
            </a:endParaRPr>
          </a:p>
          <a:p>
            <a:r>
              <a:rPr lang="ru-RU" sz="3200" b="1" i="1" dirty="0" smtClean="0">
                <a:latin typeface="+mj-lt"/>
                <a:cs typeface="Arial" pitchFamily="34" charset="0"/>
              </a:rPr>
              <a:t>к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а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пуста</a:t>
            </a:r>
            <a:endParaRPr lang="ru-RU" sz="32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09" y="3717032"/>
            <a:ext cx="5976664" cy="2749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2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91"/>
    </mc:Choice>
    <mc:Fallback xmlns="">
      <p:transition spd="slow" advTm="36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Text Box 196"/>
          <p:cNvSpPr txBox="1">
            <a:spLocks noChangeArrowheads="1"/>
          </p:cNvSpPr>
          <p:nvPr/>
        </p:nvSpPr>
        <p:spPr bwMode="auto">
          <a:xfrm>
            <a:off x="7308850" y="566102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200"/>
          <p:cNvSpPr txBox="1">
            <a:spLocks noChangeArrowheads="1"/>
          </p:cNvSpPr>
          <p:nvPr/>
        </p:nvSpPr>
        <p:spPr bwMode="auto">
          <a:xfrm>
            <a:off x="6877050" y="566102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199"/>
          <p:cNvSpPr txBox="1">
            <a:spLocks noChangeArrowheads="1"/>
          </p:cNvSpPr>
          <p:nvPr/>
        </p:nvSpPr>
        <p:spPr bwMode="auto">
          <a:xfrm>
            <a:off x="6443663" y="566102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198"/>
          <p:cNvSpPr txBox="1">
            <a:spLocks noChangeArrowheads="1"/>
          </p:cNvSpPr>
          <p:nvPr/>
        </p:nvSpPr>
        <p:spPr bwMode="auto">
          <a:xfrm>
            <a:off x="6011863" y="566102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97"/>
          <p:cNvSpPr txBox="1">
            <a:spLocks noChangeArrowheads="1"/>
          </p:cNvSpPr>
          <p:nvPr/>
        </p:nvSpPr>
        <p:spPr bwMode="auto">
          <a:xfrm>
            <a:off x="5580063" y="566102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71"/>
          <p:cNvSpPr txBox="1">
            <a:spLocks noChangeArrowheads="1"/>
          </p:cNvSpPr>
          <p:nvPr/>
        </p:nvSpPr>
        <p:spPr bwMode="auto">
          <a:xfrm>
            <a:off x="5148263" y="566102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195"/>
          <p:cNvSpPr txBox="1">
            <a:spLocks noChangeArrowheads="1"/>
          </p:cNvSpPr>
          <p:nvPr/>
        </p:nvSpPr>
        <p:spPr bwMode="auto">
          <a:xfrm>
            <a:off x="77406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94"/>
          <p:cNvSpPr txBox="1">
            <a:spLocks noChangeArrowheads="1"/>
          </p:cNvSpPr>
          <p:nvPr/>
        </p:nvSpPr>
        <p:spPr bwMode="auto">
          <a:xfrm>
            <a:off x="73088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193"/>
          <p:cNvSpPr txBox="1">
            <a:spLocks noChangeArrowheads="1"/>
          </p:cNvSpPr>
          <p:nvPr/>
        </p:nvSpPr>
        <p:spPr bwMode="auto">
          <a:xfrm>
            <a:off x="68770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 Box 192"/>
          <p:cNvSpPr txBox="1">
            <a:spLocks noChangeArrowheads="1"/>
          </p:cNvSpPr>
          <p:nvPr/>
        </p:nvSpPr>
        <p:spPr bwMode="auto">
          <a:xfrm>
            <a:off x="6443663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191"/>
          <p:cNvSpPr txBox="1">
            <a:spLocks noChangeArrowheads="1"/>
          </p:cNvSpPr>
          <p:nvPr/>
        </p:nvSpPr>
        <p:spPr bwMode="auto">
          <a:xfrm>
            <a:off x="6011863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90"/>
          <p:cNvSpPr txBox="1">
            <a:spLocks noChangeArrowheads="1"/>
          </p:cNvSpPr>
          <p:nvPr/>
        </p:nvSpPr>
        <p:spPr bwMode="auto">
          <a:xfrm>
            <a:off x="5580063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189"/>
          <p:cNvSpPr txBox="1">
            <a:spLocks noChangeArrowheads="1"/>
          </p:cNvSpPr>
          <p:nvPr/>
        </p:nvSpPr>
        <p:spPr bwMode="auto">
          <a:xfrm>
            <a:off x="5148263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 Box 188"/>
          <p:cNvSpPr txBox="1">
            <a:spLocks noChangeArrowheads="1"/>
          </p:cNvSpPr>
          <p:nvPr/>
        </p:nvSpPr>
        <p:spPr bwMode="auto">
          <a:xfrm>
            <a:off x="7740650" y="38608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 Box 187"/>
          <p:cNvSpPr txBox="1">
            <a:spLocks noChangeArrowheads="1"/>
          </p:cNvSpPr>
          <p:nvPr/>
        </p:nvSpPr>
        <p:spPr bwMode="auto">
          <a:xfrm>
            <a:off x="7308850" y="38608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 Box 186"/>
          <p:cNvSpPr txBox="1">
            <a:spLocks noChangeArrowheads="1"/>
          </p:cNvSpPr>
          <p:nvPr/>
        </p:nvSpPr>
        <p:spPr bwMode="auto">
          <a:xfrm>
            <a:off x="6877050" y="38608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 Box 185"/>
          <p:cNvSpPr txBox="1">
            <a:spLocks noChangeArrowheads="1"/>
          </p:cNvSpPr>
          <p:nvPr/>
        </p:nvSpPr>
        <p:spPr bwMode="auto">
          <a:xfrm>
            <a:off x="6443663" y="38608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184"/>
          <p:cNvSpPr txBox="1">
            <a:spLocks noChangeArrowheads="1"/>
          </p:cNvSpPr>
          <p:nvPr/>
        </p:nvSpPr>
        <p:spPr bwMode="auto">
          <a:xfrm>
            <a:off x="6011863" y="38608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183"/>
          <p:cNvSpPr txBox="1">
            <a:spLocks noChangeArrowheads="1"/>
          </p:cNvSpPr>
          <p:nvPr/>
        </p:nvSpPr>
        <p:spPr bwMode="auto">
          <a:xfrm>
            <a:off x="5148263" y="38608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40650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 Box 181"/>
          <p:cNvSpPr txBox="1">
            <a:spLocks noChangeArrowheads="1"/>
          </p:cNvSpPr>
          <p:nvPr/>
        </p:nvSpPr>
        <p:spPr bwMode="auto">
          <a:xfrm>
            <a:off x="7308850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Text Box 180"/>
          <p:cNvSpPr txBox="1">
            <a:spLocks noChangeArrowheads="1"/>
          </p:cNvSpPr>
          <p:nvPr/>
        </p:nvSpPr>
        <p:spPr bwMode="auto">
          <a:xfrm>
            <a:off x="6877050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Text Box 179"/>
          <p:cNvSpPr txBox="1">
            <a:spLocks noChangeArrowheads="1"/>
          </p:cNvSpPr>
          <p:nvPr/>
        </p:nvSpPr>
        <p:spPr bwMode="auto">
          <a:xfrm>
            <a:off x="6443663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Text Box 178"/>
          <p:cNvSpPr txBox="1">
            <a:spLocks noChangeArrowheads="1"/>
          </p:cNvSpPr>
          <p:nvPr/>
        </p:nvSpPr>
        <p:spPr bwMode="auto">
          <a:xfrm>
            <a:off x="5580063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Text Box 177"/>
          <p:cNvSpPr txBox="1">
            <a:spLocks noChangeArrowheads="1"/>
          </p:cNvSpPr>
          <p:nvPr/>
        </p:nvSpPr>
        <p:spPr bwMode="auto">
          <a:xfrm>
            <a:off x="5148263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Box 176"/>
          <p:cNvSpPr txBox="1">
            <a:spLocks noChangeArrowheads="1"/>
          </p:cNvSpPr>
          <p:nvPr/>
        </p:nvSpPr>
        <p:spPr bwMode="auto">
          <a:xfrm>
            <a:off x="8172450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Text Box 175"/>
          <p:cNvSpPr txBox="1">
            <a:spLocks noChangeArrowheads="1"/>
          </p:cNvSpPr>
          <p:nvPr/>
        </p:nvSpPr>
        <p:spPr bwMode="auto">
          <a:xfrm>
            <a:off x="7740650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" name="Text Box 174"/>
          <p:cNvSpPr txBox="1">
            <a:spLocks noChangeArrowheads="1"/>
          </p:cNvSpPr>
          <p:nvPr/>
        </p:nvSpPr>
        <p:spPr bwMode="auto">
          <a:xfrm>
            <a:off x="7308850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Text Box 173"/>
          <p:cNvSpPr txBox="1">
            <a:spLocks noChangeArrowheads="1"/>
          </p:cNvSpPr>
          <p:nvPr/>
        </p:nvSpPr>
        <p:spPr bwMode="auto">
          <a:xfrm>
            <a:off x="6877050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Text Box 172"/>
          <p:cNvSpPr txBox="1">
            <a:spLocks noChangeArrowheads="1"/>
          </p:cNvSpPr>
          <p:nvPr/>
        </p:nvSpPr>
        <p:spPr bwMode="auto">
          <a:xfrm>
            <a:off x="6443663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Text Box 170"/>
          <p:cNvSpPr txBox="1">
            <a:spLocks noChangeArrowheads="1"/>
          </p:cNvSpPr>
          <p:nvPr/>
        </p:nvSpPr>
        <p:spPr bwMode="auto">
          <a:xfrm>
            <a:off x="6011863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168"/>
          <p:cNvSpPr txBox="1">
            <a:spLocks noChangeArrowheads="1"/>
          </p:cNvSpPr>
          <p:nvPr/>
        </p:nvSpPr>
        <p:spPr bwMode="auto">
          <a:xfrm>
            <a:off x="5580063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Text Box 169"/>
          <p:cNvSpPr txBox="1">
            <a:spLocks noChangeArrowheads="1"/>
          </p:cNvSpPr>
          <p:nvPr/>
        </p:nvSpPr>
        <p:spPr bwMode="auto">
          <a:xfrm>
            <a:off x="5148263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Text Box 167"/>
          <p:cNvSpPr txBox="1">
            <a:spLocks noChangeArrowheads="1"/>
          </p:cNvSpPr>
          <p:nvPr/>
        </p:nvSpPr>
        <p:spPr bwMode="auto">
          <a:xfrm>
            <a:off x="3348038" y="573405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Text Box 166"/>
          <p:cNvSpPr txBox="1">
            <a:spLocks noChangeArrowheads="1"/>
          </p:cNvSpPr>
          <p:nvPr/>
        </p:nvSpPr>
        <p:spPr bwMode="auto">
          <a:xfrm>
            <a:off x="2916238" y="573405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Text Box 165"/>
          <p:cNvSpPr txBox="1">
            <a:spLocks noChangeArrowheads="1"/>
          </p:cNvSpPr>
          <p:nvPr/>
        </p:nvSpPr>
        <p:spPr bwMode="auto">
          <a:xfrm>
            <a:off x="2484438" y="573405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Text Box 163"/>
          <p:cNvSpPr txBox="1">
            <a:spLocks noChangeArrowheads="1"/>
          </p:cNvSpPr>
          <p:nvPr/>
        </p:nvSpPr>
        <p:spPr bwMode="auto">
          <a:xfrm>
            <a:off x="2051050" y="573405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Text Box 164"/>
          <p:cNvSpPr txBox="1">
            <a:spLocks noChangeArrowheads="1"/>
          </p:cNvSpPr>
          <p:nvPr/>
        </p:nvSpPr>
        <p:spPr bwMode="auto">
          <a:xfrm>
            <a:off x="1619250" y="573405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Text Box 162"/>
          <p:cNvSpPr txBox="1">
            <a:spLocks noChangeArrowheads="1"/>
          </p:cNvSpPr>
          <p:nvPr/>
        </p:nvSpPr>
        <p:spPr bwMode="auto">
          <a:xfrm>
            <a:off x="755650" y="573405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Text Box 161"/>
          <p:cNvSpPr txBox="1">
            <a:spLocks noChangeArrowheads="1"/>
          </p:cNvSpPr>
          <p:nvPr/>
        </p:nvSpPr>
        <p:spPr bwMode="auto">
          <a:xfrm>
            <a:off x="2484438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Text Box 160"/>
          <p:cNvSpPr txBox="1">
            <a:spLocks noChangeArrowheads="1"/>
          </p:cNvSpPr>
          <p:nvPr/>
        </p:nvSpPr>
        <p:spPr bwMode="auto">
          <a:xfrm>
            <a:off x="20510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Text Box 159"/>
          <p:cNvSpPr txBox="1">
            <a:spLocks noChangeArrowheads="1"/>
          </p:cNvSpPr>
          <p:nvPr/>
        </p:nvSpPr>
        <p:spPr bwMode="auto">
          <a:xfrm>
            <a:off x="16192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Text Box 158"/>
          <p:cNvSpPr txBox="1">
            <a:spLocks noChangeArrowheads="1"/>
          </p:cNvSpPr>
          <p:nvPr/>
        </p:nvSpPr>
        <p:spPr bwMode="auto">
          <a:xfrm>
            <a:off x="11874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Text Box 157"/>
          <p:cNvSpPr txBox="1">
            <a:spLocks noChangeArrowheads="1"/>
          </p:cNvSpPr>
          <p:nvPr/>
        </p:nvSpPr>
        <p:spPr bwMode="auto">
          <a:xfrm>
            <a:off x="755650" y="4724400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Text Box 156"/>
          <p:cNvSpPr txBox="1">
            <a:spLocks noChangeArrowheads="1"/>
          </p:cNvSpPr>
          <p:nvPr/>
        </p:nvSpPr>
        <p:spPr bwMode="auto">
          <a:xfrm>
            <a:off x="3348038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Text Box 155"/>
          <p:cNvSpPr txBox="1">
            <a:spLocks noChangeArrowheads="1"/>
          </p:cNvSpPr>
          <p:nvPr/>
        </p:nvSpPr>
        <p:spPr bwMode="auto">
          <a:xfrm>
            <a:off x="2916238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Text Box 154"/>
          <p:cNvSpPr txBox="1">
            <a:spLocks noChangeArrowheads="1"/>
          </p:cNvSpPr>
          <p:nvPr/>
        </p:nvSpPr>
        <p:spPr bwMode="auto">
          <a:xfrm>
            <a:off x="2484438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Text Box 153"/>
          <p:cNvSpPr txBox="1">
            <a:spLocks noChangeArrowheads="1"/>
          </p:cNvSpPr>
          <p:nvPr/>
        </p:nvSpPr>
        <p:spPr bwMode="auto">
          <a:xfrm>
            <a:off x="2051050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Text Box 152"/>
          <p:cNvSpPr txBox="1">
            <a:spLocks noChangeArrowheads="1"/>
          </p:cNvSpPr>
          <p:nvPr/>
        </p:nvSpPr>
        <p:spPr bwMode="auto">
          <a:xfrm>
            <a:off x="1619250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Text Box 150"/>
          <p:cNvSpPr txBox="1">
            <a:spLocks noChangeArrowheads="1"/>
          </p:cNvSpPr>
          <p:nvPr/>
        </p:nvSpPr>
        <p:spPr bwMode="auto">
          <a:xfrm>
            <a:off x="1187450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Text Box 151"/>
          <p:cNvSpPr txBox="1">
            <a:spLocks noChangeArrowheads="1"/>
          </p:cNvSpPr>
          <p:nvPr/>
        </p:nvSpPr>
        <p:spPr bwMode="auto">
          <a:xfrm>
            <a:off x="755650" y="3789363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Text Box 148"/>
          <p:cNvSpPr txBox="1">
            <a:spLocks noChangeArrowheads="1"/>
          </p:cNvSpPr>
          <p:nvPr/>
        </p:nvSpPr>
        <p:spPr bwMode="auto">
          <a:xfrm>
            <a:off x="2484438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Text Box 149"/>
          <p:cNvSpPr txBox="1">
            <a:spLocks noChangeArrowheads="1"/>
          </p:cNvSpPr>
          <p:nvPr/>
        </p:nvSpPr>
        <p:spPr bwMode="auto">
          <a:xfrm>
            <a:off x="2051050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Text Box 147"/>
          <p:cNvSpPr txBox="1">
            <a:spLocks noChangeArrowheads="1"/>
          </p:cNvSpPr>
          <p:nvPr/>
        </p:nvSpPr>
        <p:spPr bwMode="auto">
          <a:xfrm>
            <a:off x="1619250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Text Box 146"/>
          <p:cNvSpPr txBox="1">
            <a:spLocks noChangeArrowheads="1"/>
          </p:cNvSpPr>
          <p:nvPr/>
        </p:nvSpPr>
        <p:spPr bwMode="auto">
          <a:xfrm>
            <a:off x="755650" y="2924175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Text Box 145"/>
          <p:cNvSpPr txBox="1">
            <a:spLocks noChangeArrowheads="1"/>
          </p:cNvSpPr>
          <p:nvPr/>
        </p:nvSpPr>
        <p:spPr bwMode="auto">
          <a:xfrm>
            <a:off x="3348038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" name="Text Box 144"/>
          <p:cNvSpPr txBox="1">
            <a:spLocks noChangeArrowheads="1"/>
          </p:cNvSpPr>
          <p:nvPr/>
        </p:nvSpPr>
        <p:spPr bwMode="auto">
          <a:xfrm>
            <a:off x="2916238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Text Box 141"/>
          <p:cNvSpPr txBox="1">
            <a:spLocks noChangeArrowheads="1"/>
          </p:cNvSpPr>
          <p:nvPr/>
        </p:nvSpPr>
        <p:spPr bwMode="auto">
          <a:xfrm>
            <a:off x="2484438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2051050" y="1989138"/>
            <a:ext cx="43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Text Box 138"/>
          <p:cNvSpPr txBox="1">
            <a:spLocks noChangeArrowheads="1"/>
          </p:cNvSpPr>
          <p:nvPr/>
        </p:nvSpPr>
        <p:spPr bwMode="auto">
          <a:xfrm>
            <a:off x="1619250" y="1989138"/>
            <a:ext cx="503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" name="Text Box 139"/>
          <p:cNvSpPr txBox="1">
            <a:spLocks noChangeArrowheads="1"/>
          </p:cNvSpPr>
          <p:nvPr/>
        </p:nvSpPr>
        <p:spPr bwMode="auto">
          <a:xfrm>
            <a:off x="755650" y="1989138"/>
            <a:ext cx="503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2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179388" y="115888"/>
            <a:ext cx="8713787" cy="1512912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n w="11430"/>
                <a:solidFill>
                  <a:srgbClr val="00B050"/>
                </a:solidFill>
                <a:latin typeface="+mj-lt"/>
                <a:cs typeface="Arial" pitchFamily="34" charset="0"/>
              </a:rPr>
              <a:t>Найди ошибки  </a:t>
            </a:r>
          </a:p>
          <a:p>
            <a:pPr algn="ctr">
              <a:defRPr/>
            </a:pPr>
            <a:endParaRPr lang="ru-RU" sz="32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>
            <a:off x="7556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11874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68" name="Rectangle 45"/>
          <p:cNvSpPr>
            <a:spLocks noChangeArrowheads="1"/>
          </p:cNvSpPr>
          <p:nvPr/>
        </p:nvSpPr>
        <p:spPr bwMode="auto">
          <a:xfrm>
            <a:off x="16192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0510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484438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71" name="Rectangle 48"/>
          <p:cNvSpPr>
            <a:spLocks noChangeArrowheads="1"/>
          </p:cNvSpPr>
          <p:nvPr/>
        </p:nvSpPr>
        <p:spPr bwMode="auto">
          <a:xfrm>
            <a:off x="2916238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3348038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56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74" name="Rectangle 52"/>
          <p:cNvSpPr>
            <a:spLocks noChangeArrowheads="1"/>
          </p:cNvSpPr>
          <p:nvPr/>
        </p:nvSpPr>
        <p:spPr bwMode="auto">
          <a:xfrm>
            <a:off x="11874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75" name="Rectangle 53"/>
          <p:cNvSpPr>
            <a:spLocks noChangeArrowheads="1"/>
          </p:cNvSpPr>
          <p:nvPr/>
        </p:nvSpPr>
        <p:spPr bwMode="auto">
          <a:xfrm>
            <a:off x="16192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76" name="Rectangle 54"/>
          <p:cNvSpPr>
            <a:spLocks noChangeArrowheads="1"/>
          </p:cNvSpPr>
          <p:nvPr/>
        </p:nvSpPr>
        <p:spPr bwMode="auto">
          <a:xfrm>
            <a:off x="20510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</a:p>
        </p:txBody>
      </p:sp>
      <p:sp>
        <p:nvSpPr>
          <p:cNvPr id="77" name="Rectangle 55"/>
          <p:cNvSpPr>
            <a:spLocks noChangeArrowheads="1"/>
          </p:cNvSpPr>
          <p:nvPr/>
        </p:nvSpPr>
        <p:spPr bwMode="auto">
          <a:xfrm>
            <a:off x="2484438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ш</a:t>
            </a:r>
          </a:p>
        </p:txBody>
      </p: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755650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79" name="Rectangle 58"/>
          <p:cNvSpPr>
            <a:spLocks noChangeArrowheads="1"/>
          </p:cNvSpPr>
          <p:nvPr/>
        </p:nvSpPr>
        <p:spPr bwMode="auto">
          <a:xfrm>
            <a:off x="1187450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80" name="Rectangle 59"/>
          <p:cNvSpPr>
            <a:spLocks noChangeArrowheads="1"/>
          </p:cNvSpPr>
          <p:nvPr/>
        </p:nvSpPr>
        <p:spPr bwMode="auto">
          <a:xfrm>
            <a:off x="1619250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81" name="Rectangle 60"/>
          <p:cNvSpPr>
            <a:spLocks noChangeArrowheads="1"/>
          </p:cNvSpPr>
          <p:nvPr/>
        </p:nvSpPr>
        <p:spPr bwMode="auto">
          <a:xfrm>
            <a:off x="2051050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82" name="Rectangle 61"/>
          <p:cNvSpPr>
            <a:spLocks noChangeArrowheads="1"/>
          </p:cNvSpPr>
          <p:nvPr/>
        </p:nvSpPr>
        <p:spPr bwMode="auto">
          <a:xfrm>
            <a:off x="2484438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83" name="Rectangle 62"/>
          <p:cNvSpPr>
            <a:spLocks noChangeArrowheads="1"/>
          </p:cNvSpPr>
          <p:nvPr/>
        </p:nvSpPr>
        <p:spPr bwMode="auto">
          <a:xfrm>
            <a:off x="2916238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84" name="Rectangle 63"/>
          <p:cNvSpPr>
            <a:spLocks noChangeArrowheads="1"/>
          </p:cNvSpPr>
          <p:nvPr/>
        </p:nvSpPr>
        <p:spPr bwMode="auto">
          <a:xfrm>
            <a:off x="3348038" y="38608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85" name="Rectangle 65"/>
          <p:cNvSpPr>
            <a:spLocks noChangeArrowheads="1"/>
          </p:cNvSpPr>
          <p:nvPr/>
        </p:nvSpPr>
        <p:spPr bwMode="auto">
          <a:xfrm>
            <a:off x="7556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86" name="Rectangle 66"/>
          <p:cNvSpPr>
            <a:spLocks noChangeArrowheads="1"/>
          </p:cNvSpPr>
          <p:nvPr/>
        </p:nvSpPr>
        <p:spPr bwMode="auto">
          <a:xfrm>
            <a:off x="11874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87" name="Rectangle 67"/>
          <p:cNvSpPr>
            <a:spLocks noChangeArrowheads="1"/>
          </p:cNvSpPr>
          <p:nvPr/>
        </p:nvSpPr>
        <p:spPr bwMode="auto">
          <a:xfrm>
            <a:off x="16192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88" name="Rectangle 68"/>
          <p:cNvSpPr>
            <a:spLocks noChangeArrowheads="1"/>
          </p:cNvSpPr>
          <p:nvPr/>
        </p:nvSpPr>
        <p:spPr bwMode="auto">
          <a:xfrm>
            <a:off x="20510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89" name="Rectangle 69"/>
          <p:cNvSpPr>
            <a:spLocks noChangeArrowheads="1"/>
          </p:cNvSpPr>
          <p:nvPr/>
        </p:nvSpPr>
        <p:spPr bwMode="auto">
          <a:xfrm>
            <a:off x="2484438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90" name="Rectangle 71"/>
          <p:cNvSpPr>
            <a:spLocks noChangeArrowheads="1"/>
          </p:cNvSpPr>
          <p:nvPr/>
        </p:nvSpPr>
        <p:spPr bwMode="auto">
          <a:xfrm>
            <a:off x="755650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91" name="Rectangle 72"/>
          <p:cNvSpPr>
            <a:spLocks noChangeArrowheads="1"/>
          </p:cNvSpPr>
          <p:nvPr/>
        </p:nvSpPr>
        <p:spPr bwMode="auto">
          <a:xfrm>
            <a:off x="1187450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92" name="Rectangle 73"/>
          <p:cNvSpPr>
            <a:spLocks noChangeArrowheads="1"/>
          </p:cNvSpPr>
          <p:nvPr/>
        </p:nvSpPr>
        <p:spPr bwMode="auto">
          <a:xfrm>
            <a:off x="1619250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93" name="Rectangle 74"/>
          <p:cNvSpPr>
            <a:spLocks noChangeArrowheads="1"/>
          </p:cNvSpPr>
          <p:nvPr/>
        </p:nvSpPr>
        <p:spPr bwMode="auto">
          <a:xfrm>
            <a:off x="2051050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94" name="Rectangle 75"/>
          <p:cNvSpPr>
            <a:spLocks noChangeArrowheads="1"/>
          </p:cNvSpPr>
          <p:nvPr/>
        </p:nvSpPr>
        <p:spPr bwMode="auto">
          <a:xfrm>
            <a:off x="2484438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ю</a:t>
            </a:r>
          </a:p>
        </p:txBody>
      </p:sp>
      <p:sp>
        <p:nvSpPr>
          <p:cNvPr id="95" name="Rectangle 76"/>
          <p:cNvSpPr>
            <a:spLocks noChangeArrowheads="1"/>
          </p:cNvSpPr>
          <p:nvPr/>
        </p:nvSpPr>
        <p:spPr bwMode="auto">
          <a:xfrm>
            <a:off x="2916238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96" name="Rectangle 77"/>
          <p:cNvSpPr>
            <a:spLocks noChangeArrowheads="1"/>
          </p:cNvSpPr>
          <p:nvPr/>
        </p:nvSpPr>
        <p:spPr bwMode="auto">
          <a:xfrm>
            <a:off x="3348038" y="5805488"/>
            <a:ext cx="431800" cy="36036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97" name="Rectangle 79"/>
          <p:cNvSpPr>
            <a:spLocks noChangeArrowheads="1"/>
          </p:cNvSpPr>
          <p:nvPr/>
        </p:nvSpPr>
        <p:spPr bwMode="auto">
          <a:xfrm>
            <a:off x="5148263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98" name="Rectangle 80"/>
          <p:cNvSpPr>
            <a:spLocks noChangeArrowheads="1"/>
          </p:cNvSpPr>
          <p:nvPr/>
        </p:nvSpPr>
        <p:spPr bwMode="auto">
          <a:xfrm>
            <a:off x="5580063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99" name="Rectangle 81"/>
          <p:cNvSpPr>
            <a:spLocks noChangeArrowheads="1"/>
          </p:cNvSpPr>
          <p:nvPr/>
        </p:nvSpPr>
        <p:spPr bwMode="auto">
          <a:xfrm>
            <a:off x="6011863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100" name="Rectangle 82"/>
          <p:cNvSpPr>
            <a:spLocks noChangeArrowheads="1"/>
          </p:cNvSpPr>
          <p:nvPr/>
        </p:nvSpPr>
        <p:spPr bwMode="auto">
          <a:xfrm>
            <a:off x="6443663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01" name="Rectangle 83"/>
          <p:cNvSpPr>
            <a:spLocks noChangeArrowheads="1"/>
          </p:cNvSpPr>
          <p:nvPr/>
        </p:nvSpPr>
        <p:spPr bwMode="auto">
          <a:xfrm>
            <a:off x="68770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102" name="Rectangle 84"/>
          <p:cNvSpPr>
            <a:spLocks noChangeArrowheads="1"/>
          </p:cNvSpPr>
          <p:nvPr/>
        </p:nvSpPr>
        <p:spPr bwMode="auto">
          <a:xfrm>
            <a:off x="73088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103" name="Rectangle 85"/>
          <p:cNvSpPr>
            <a:spLocks noChangeArrowheads="1"/>
          </p:cNvSpPr>
          <p:nvPr/>
        </p:nvSpPr>
        <p:spPr bwMode="auto">
          <a:xfrm>
            <a:off x="77406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04" name="Rectangle 86"/>
          <p:cNvSpPr>
            <a:spLocks noChangeArrowheads="1"/>
          </p:cNvSpPr>
          <p:nvPr/>
        </p:nvSpPr>
        <p:spPr bwMode="auto">
          <a:xfrm>
            <a:off x="8172450" y="206057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105" name="Rectangle 88"/>
          <p:cNvSpPr>
            <a:spLocks noChangeArrowheads="1"/>
          </p:cNvSpPr>
          <p:nvPr/>
        </p:nvSpPr>
        <p:spPr bwMode="auto">
          <a:xfrm>
            <a:off x="5148263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5580063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07" name="Rectangle 90"/>
          <p:cNvSpPr>
            <a:spLocks noChangeArrowheads="1"/>
          </p:cNvSpPr>
          <p:nvPr/>
        </p:nvSpPr>
        <p:spPr bwMode="auto">
          <a:xfrm>
            <a:off x="6011863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443663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109" name="Rectangle 92"/>
          <p:cNvSpPr>
            <a:spLocks noChangeArrowheads="1"/>
          </p:cNvSpPr>
          <p:nvPr/>
        </p:nvSpPr>
        <p:spPr bwMode="auto">
          <a:xfrm>
            <a:off x="68770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10" name="Rectangle 93"/>
          <p:cNvSpPr>
            <a:spLocks noChangeArrowheads="1"/>
          </p:cNvSpPr>
          <p:nvPr/>
        </p:nvSpPr>
        <p:spPr bwMode="auto">
          <a:xfrm>
            <a:off x="73088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111" name="Rectangle 94"/>
          <p:cNvSpPr>
            <a:spLocks noChangeArrowheads="1"/>
          </p:cNvSpPr>
          <p:nvPr/>
        </p:nvSpPr>
        <p:spPr bwMode="auto">
          <a:xfrm>
            <a:off x="7740650" y="299720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112" name="Rectangle 96"/>
          <p:cNvSpPr>
            <a:spLocks noChangeArrowheads="1"/>
          </p:cNvSpPr>
          <p:nvPr/>
        </p:nvSpPr>
        <p:spPr bwMode="auto">
          <a:xfrm>
            <a:off x="5148263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5580063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14" name="Rectangle 98"/>
          <p:cNvSpPr>
            <a:spLocks noChangeArrowheads="1"/>
          </p:cNvSpPr>
          <p:nvPr/>
        </p:nvSpPr>
        <p:spPr bwMode="auto">
          <a:xfrm>
            <a:off x="6011863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115" name="Rectangle 99"/>
          <p:cNvSpPr>
            <a:spLocks noChangeArrowheads="1"/>
          </p:cNvSpPr>
          <p:nvPr/>
        </p:nvSpPr>
        <p:spPr bwMode="auto">
          <a:xfrm>
            <a:off x="6443663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16" name="Rectangle 100"/>
          <p:cNvSpPr>
            <a:spLocks noChangeArrowheads="1"/>
          </p:cNvSpPr>
          <p:nvPr/>
        </p:nvSpPr>
        <p:spPr bwMode="auto">
          <a:xfrm>
            <a:off x="6877050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7308850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18" name="Rectangle 102"/>
          <p:cNvSpPr>
            <a:spLocks noChangeArrowheads="1"/>
          </p:cNvSpPr>
          <p:nvPr/>
        </p:nvSpPr>
        <p:spPr bwMode="auto">
          <a:xfrm>
            <a:off x="7740650" y="39338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119" name="Rectangle 104"/>
          <p:cNvSpPr>
            <a:spLocks noChangeArrowheads="1"/>
          </p:cNvSpPr>
          <p:nvPr/>
        </p:nvSpPr>
        <p:spPr bwMode="auto">
          <a:xfrm>
            <a:off x="5148263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20" name="Rectangle 105"/>
          <p:cNvSpPr>
            <a:spLocks noChangeArrowheads="1"/>
          </p:cNvSpPr>
          <p:nvPr/>
        </p:nvSpPr>
        <p:spPr bwMode="auto">
          <a:xfrm>
            <a:off x="5580063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121" name="Rectangle 106"/>
          <p:cNvSpPr>
            <a:spLocks noChangeArrowheads="1"/>
          </p:cNvSpPr>
          <p:nvPr/>
        </p:nvSpPr>
        <p:spPr bwMode="auto">
          <a:xfrm>
            <a:off x="6011863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122" name="Rectangle 107"/>
          <p:cNvSpPr>
            <a:spLocks noChangeArrowheads="1"/>
          </p:cNvSpPr>
          <p:nvPr/>
        </p:nvSpPr>
        <p:spPr bwMode="auto">
          <a:xfrm>
            <a:off x="6443663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123" name="Rectangle 108"/>
          <p:cNvSpPr>
            <a:spLocks noChangeArrowheads="1"/>
          </p:cNvSpPr>
          <p:nvPr/>
        </p:nvSpPr>
        <p:spPr bwMode="auto">
          <a:xfrm>
            <a:off x="68770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</a:p>
        </p:txBody>
      </p:sp>
      <p:sp>
        <p:nvSpPr>
          <p:cNvPr id="124" name="Rectangle 109"/>
          <p:cNvSpPr>
            <a:spLocks noChangeArrowheads="1"/>
          </p:cNvSpPr>
          <p:nvPr/>
        </p:nvSpPr>
        <p:spPr bwMode="auto">
          <a:xfrm>
            <a:off x="73088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125" name="Rectangle 110"/>
          <p:cNvSpPr>
            <a:spLocks noChangeArrowheads="1"/>
          </p:cNvSpPr>
          <p:nvPr/>
        </p:nvSpPr>
        <p:spPr bwMode="auto">
          <a:xfrm>
            <a:off x="7740650" y="4797425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126" name="Rectangle 111"/>
          <p:cNvSpPr>
            <a:spLocks noChangeArrowheads="1"/>
          </p:cNvSpPr>
          <p:nvPr/>
        </p:nvSpPr>
        <p:spPr bwMode="auto">
          <a:xfrm>
            <a:off x="5148263" y="573405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127" name="Rectangle 112"/>
          <p:cNvSpPr>
            <a:spLocks noChangeArrowheads="1"/>
          </p:cNvSpPr>
          <p:nvPr/>
        </p:nvSpPr>
        <p:spPr bwMode="auto">
          <a:xfrm>
            <a:off x="5580063" y="573405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128" name="Rectangle 113"/>
          <p:cNvSpPr>
            <a:spLocks noChangeArrowheads="1"/>
          </p:cNvSpPr>
          <p:nvPr/>
        </p:nvSpPr>
        <p:spPr bwMode="auto">
          <a:xfrm>
            <a:off x="6011863" y="573405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129" name="Rectangle 114"/>
          <p:cNvSpPr>
            <a:spLocks noChangeArrowheads="1"/>
          </p:cNvSpPr>
          <p:nvPr/>
        </p:nvSpPr>
        <p:spPr bwMode="auto">
          <a:xfrm>
            <a:off x="6443663" y="573405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130" name="Rectangle 115"/>
          <p:cNvSpPr>
            <a:spLocks noChangeArrowheads="1"/>
          </p:cNvSpPr>
          <p:nvPr/>
        </p:nvSpPr>
        <p:spPr bwMode="auto">
          <a:xfrm>
            <a:off x="6877050" y="573405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31" name="Rectangle 116"/>
          <p:cNvSpPr>
            <a:spLocks noChangeArrowheads="1"/>
          </p:cNvSpPr>
          <p:nvPr/>
        </p:nvSpPr>
        <p:spPr bwMode="auto">
          <a:xfrm>
            <a:off x="7308850" y="5734050"/>
            <a:ext cx="431800" cy="360363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й</a:t>
            </a:r>
          </a:p>
        </p:txBody>
      </p:sp>
      <p:sp>
        <p:nvSpPr>
          <p:cNvPr id="132" name="Line 118"/>
          <p:cNvSpPr>
            <a:spLocks noChangeShapeType="1"/>
          </p:cNvSpPr>
          <p:nvPr/>
        </p:nvSpPr>
        <p:spPr bwMode="auto">
          <a:xfrm>
            <a:off x="1258888" y="2997200"/>
            <a:ext cx="360362" cy="360363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" name="Line 119"/>
          <p:cNvSpPr>
            <a:spLocks noChangeShapeType="1"/>
          </p:cNvSpPr>
          <p:nvPr/>
        </p:nvSpPr>
        <p:spPr bwMode="auto">
          <a:xfrm>
            <a:off x="1258888" y="2060575"/>
            <a:ext cx="360362" cy="360363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4" name="Text Box 121"/>
          <p:cNvSpPr txBox="1">
            <a:spLocks noChangeArrowheads="1"/>
          </p:cNvSpPr>
          <p:nvPr/>
        </p:nvSpPr>
        <p:spPr bwMode="auto">
          <a:xfrm>
            <a:off x="1187450" y="14843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135" name="Text Box 122"/>
          <p:cNvSpPr txBox="1">
            <a:spLocks noChangeArrowheads="1"/>
          </p:cNvSpPr>
          <p:nvPr/>
        </p:nvSpPr>
        <p:spPr bwMode="auto">
          <a:xfrm>
            <a:off x="1187450" y="24923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136" name="Text Box 123"/>
          <p:cNvSpPr txBox="1">
            <a:spLocks noChangeArrowheads="1"/>
          </p:cNvSpPr>
          <p:nvPr/>
        </p:nvSpPr>
        <p:spPr bwMode="auto">
          <a:xfrm>
            <a:off x="1187450" y="52292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137" name="Text Box 124"/>
          <p:cNvSpPr txBox="1">
            <a:spLocks noChangeArrowheads="1"/>
          </p:cNvSpPr>
          <p:nvPr/>
        </p:nvSpPr>
        <p:spPr bwMode="auto">
          <a:xfrm>
            <a:off x="6011863" y="24923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1258888" y="5805488"/>
            <a:ext cx="360362" cy="36036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" name="Line 128"/>
          <p:cNvSpPr>
            <a:spLocks noChangeShapeType="1"/>
          </p:cNvSpPr>
          <p:nvPr/>
        </p:nvSpPr>
        <p:spPr bwMode="auto">
          <a:xfrm>
            <a:off x="5651500" y="3933825"/>
            <a:ext cx="360363" cy="360363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Line 130"/>
          <p:cNvSpPr>
            <a:spLocks noChangeShapeType="1"/>
          </p:cNvSpPr>
          <p:nvPr/>
        </p:nvSpPr>
        <p:spPr bwMode="auto">
          <a:xfrm>
            <a:off x="6084888" y="2997200"/>
            <a:ext cx="360362" cy="360363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" name="Text Box 131"/>
          <p:cNvSpPr txBox="1">
            <a:spLocks noChangeArrowheads="1"/>
          </p:cNvSpPr>
          <p:nvPr/>
        </p:nvSpPr>
        <p:spPr bwMode="auto">
          <a:xfrm>
            <a:off x="5580063" y="34290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7"/>
    </mc:Choice>
    <mc:Fallback xmlns="">
      <p:transition spd="slow" advTm="56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/>
      <p:bldP spid="135" grpId="0"/>
      <p:bldP spid="136" grpId="0"/>
      <p:bldP spid="137" grpId="0"/>
      <p:bldP spid="138" grpId="0" animBg="1"/>
      <p:bldP spid="139" grpId="0" animBg="1"/>
      <p:bldP spid="140" grpId="0" animBg="1"/>
      <p:bldP spid="1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79712" y="2907599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Л</a:t>
            </a:r>
            <a:r>
              <a:rPr lang="ru-RU" sz="2800" i="1" u="sng" dirty="0">
                <a:solidFill>
                  <a:srgbClr val="FF0000"/>
                </a:solidFill>
              </a:rPr>
              <a:t>и</a:t>
            </a:r>
            <a:r>
              <a:rPr lang="ru-RU" sz="2800" i="1" dirty="0">
                <a:solidFill>
                  <a:srgbClr val="0070C0"/>
                </a:solidFill>
              </a:rPr>
              <a:t>са – </a:t>
            </a:r>
            <a:r>
              <a:rPr lang="ru-RU" sz="2800" i="1" dirty="0" smtClean="0">
                <a:solidFill>
                  <a:srgbClr val="0070C0"/>
                </a:solidFill>
              </a:rPr>
              <a:t>л</a:t>
            </a:r>
            <a:r>
              <a:rPr lang="ru-RU" sz="2800" i="1" dirty="0" smtClean="0">
                <a:solidFill>
                  <a:srgbClr val="FF0000"/>
                </a:solidFill>
              </a:rPr>
              <a:t>и</a:t>
            </a:r>
            <a:r>
              <a:rPr lang="ru-RU" sz="2800" i="1" dirty="0" smtClean="0">
                <a:solidFill>
                  <a:srgbClr val="0070C0"/>
                </a:solidFill>
              </a:rPr>
              <a:t>сы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00808"/>
            <a:ext cx="7992888" cy="2232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59" y="274638"/>
            <a:ext cx="775236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B050"/>
                </a:solidFill>
                <a:cs typeface="Arial" pitchFamily="34" charset="0"/>
              </a:rPr>
              <a:t>Как верно написать букву </a:t>
            </a:r>
            <a:br>
              <a:rPr lang="ru-RU" sz="3600" b="1" dirty="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cs typeface="Arial" pitchFamily="34" charset="0"/>
              </a:rPr>
              <a:t>безударного гласного звука?</a:t>
            </a:r>
            <a:endParaRPr lang="ru-RU" sz="36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5222" y="3634635"/>
            <a:ext cx="710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3300"/>
                </a:solidFill>
                <a:latin typeface="+mj-lt"/>
                <a:cs typeface="Arial" pitchFamily="34" charset="0"/>
              </a:rPr>
              <a:t>Подобрать </a:t>
            </a:r>
            <a:r>
              <a:rPr lang="ru-RU" sz="3200" dirty="0">
                <a:solidFill>
                  <a:srgbClr val="333300"/>
                </a:solidFill>
                <a:latin typeface="+mj-lt"/>
                <a:cs typeface="Arial" pitchFamily="34" charset="0"/>
              </a:rPr>
              <a:t>для проверки однокоренное слово, в котором этот гласный стоит под ударением. </a:t>
            </a:r>
            <a:endParaRPr lang="ru-RU" sz="3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6971" y="1835266"/>
            <a:ext cx="599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  <a:cs typeface="Arial" pitchFamily="34" charset="0"/>
              </a:rPr>
              <a:t>Изменить форму слова так, чтобы гласный стал ударным.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746" y="170727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4952" y="350100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33977" y="5204295"/>
            <a:ext cx="2764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cs typeface="Arial" pitchFamily="34" charset="0"/>
              </a:rPr>
              <a:t>М</a:t>
            </a:r>
            <a:r>
              <a:rPr lang="ru-RU" sz="2800" i="1" u="sng" dirty="0" smtClean="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ru-RU" sz="2800" i="1" dirty="0" smtClean="0">
                <a:solidFill>
                  <a:srgbClr val="0070C0"/>
                </a:solidFill>
                <a:cs typeface="Arial" pitchFamily="34" charset="0"/>
              </a:rPr>
              <a:t>рской </a:t>
            </a:r>
            <a:r>
              <a:rPr lang="ru-RU" sz="2800" i="1" dirty="0">
                <a:solidFill>
                  <a:srgbClr val="0070C0"/>
                </a:solidFill>
                <a:cs typeface="Arial" pitchFamily="34" charset="0"/>
              </a:rPr>
              <a:t>– </a:t>
            </a:r>
            <a:r>
              <a:rPr lang="ru-RU" sz="2800" i="1" dirty="0" smtClean="0">
                <a:solidFill>
                  <a:srgbClr val="0070C0"/>
                </a:solidFill>
                <a:cs typeface="Arial" pitchFamily="34" charset="0"/>
              </a:rPr>
              <a:t>м</a:t>
            </a:r>
            <a:r>
              <a:rPr lang="ru-RU" sz="2800" i="1" dirty="0" smtClean="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ru-RU" sz="2800" i="1" dirty="0" smtClean="0">
                <a:solidFill>
                  <a:srgbClr val="0070C0"/>
                </a:solidFill>
                <a:cs typeface="Arial" pitchFamily="34" charset="0"/>
              </a:rPr>
              <a:t>ре</a:t>
            </a:r>
            <a:endParaRPr lang="ru-RU" sz="2800" i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491880" y="2926480"/>
            <a:ext cx="72008" cy="1157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03887" y="5216862"/>
            <a:ext cx="72008" cy="1157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6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64"/>
    </mc:Choice>
    <mc:Fallback xmlns="">
      <p:transition spd="slow" advTm="3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1" grpId="0"/>
      <p:bldP spid="12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98" y="1988840"/>
            <a:ext cx="6843820" cy="439248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547664" y="260648"/>
            <a:ext cx="6192688" cy="2316297"/>
            <a:chOff x="1547664" y="260648"/>
            <a:chExt cx="6192688" cy="231629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547664" y="260648"/>
              <a:ext cx="6192688" cy="13681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sz="7200" i="1" dirty="0" smtClean="0"/>
                <a:t>Спасибо!</a:t>
              </a:r>
              <a:endParaRPr lang="ru-RU" sz="7200" i="1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908478" y="1628800"/>
              <a:ext cx="1246909" cy="948145"/>
            </a:xfrm>
            <a:custGeom>
              <a:avLst/>
              <a:gdLst>
                <a:gd name="connsiteX0" fmla="*/ 261257 w 1246909"/>
                <a:gd name="connsiteY0" fmla="*/ 0 h 1246909"/>
                <a:gd name="connsiteX1" fmla="*/ 0 w 1246909"/>
                <a:gd name="connsiteY1" fmla="*/ 1140032 h 1246909"/>
                <a:gd name="connsiteX2" fmla="*/ 581891 w 1246909"/>
                <a:gd name="connsiteY2" fmla="*/ 83128 h 1246909"/>
                <a:gd name="connsiteX3" fmla="*/ 1246909 w 1246909"/>
                <a:gd name="connsiteY3" fmla="*/ 1246909 h 1246909"/>
                <a:gd name="connsiteX4" fmla="*/ 1056904 w 1246909"/>
                <a:gd name="connsiteY4" fmla="*/ 0 h 1246909"/>
                <a:gd name="connsiteX5" fmla="*/ 261257 w 1246909"/>
                <a:gd name="connsiteY5" fmla="*/ 0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909" h="1246909">
                  <a:moveTo>
                    <a:pt x="261257" y="0"/>
                  </a:moveTo>
                  <a:lnTo>
                    <a:pt x="0" y="1140032"/>
                  </a:lnTo>
                  <a:lnTo>
                    <a:pt x="581891" y="83128"/>
                  </a:lnTo>
                  <a:lnTo>
                    <a:pt x="1246909" y="1246909"/>
                  </a:lnTo>
                  <a:lnTo>
                    <a:pt x="1056904" y="0"/>
                  </a:lnTo>
                  <a:lnTo>
                    <a:pt x="261257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89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9"/>
    </mc:Choice>
    <mc:Fallback xmlns="">
      <p:transition spd="slow" advTm="15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www.</a:t>
            </a:r>
            <a:r>
              <a:rPr lang="sk-SK" sz="3600" dirty="0" smtClean="0">
                <a:solidFill>
                  <a:schemeClr val="bg1"/>
                </a:solidFill>
                <a:latin typeface="+mn-lt"/>
              </a:rPr>
              <a:t>InfoUrok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.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ru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</a:t>
            </a:r>
            <a:r>
              <a:rPr lang="sk-SK" dirty="0" smtClean="0">
                <a:solidFill>
                  <a:schemeClr val="bg1"/>
                </a:solidFill>
              </a:rPr>
              <a:t>InfoUrok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">
        <p:fade/>
      </p:transition>
    </mc:Choice>
    <mc:Fallback xmlns="">
      <p:transition spd="med" advTm="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8" name="Oval 87"/>
          <p:cNvSpPr>
            <a:spLocks noChangeArrowheads="1"/>
          </p:cNvSpPr>
          <p:nvPr/>
        </p:nvSpPr>
        <p:spPr bwMode="auto">
          <a:xfrm>
            <a:off x="3362324" y="2135291"/>
            <a:ext cx="3529013" cy="21605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НАДО 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cs typeface="Arial" pitchFamily="34" charset="0"/>
              </a:rPr>
              <a:t>проверять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cs typeface="Arial" pitchFamily="34" charset="0"/>
            </a:endParaRPr>
          </a:p>
        </p:txBody>
      </p:sp>
      <p:sp>
        <p:nvSpPr>
          <p:cNvPr id="10" name="Line 90"/>
          <p:cNvSpPr>
            <a:spLocks noChangeShapeType="1"/>
          </p:cNvSpPr>
          <p:nvPr/>
        </p:nvSpPr>
        <p:spPr bwMode="auto">
          <a:xfrm flipH="1" flipV="1">
            <a:off x="2857499" y="2424216"/>
            <a:ext cx="576263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91"/>
          <p:cNvSpPr>
            <a:spLocks noChangeShapeType="1"/>
          </p:cNvSpPr>
          <p:nvPr/>
        </p:nvSpPr>
        <p:spPr bwMode="auto">
          <a:xfrm flipH="1">
            <a:off x="2857499" y="3791054"/>
            <a:ext cx="504825" cy="1444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95"/>
          <p:cNvSpPr>
            <a:spLocks noChangeShapeType="1"/>
          </p:cNvSpPr>
          <p:nvPr/>
        </p:nvSpPr>
        <p:spPr bwMode="auto">
          <a:xfrm flipH="1" flipV="1">
            <a:off x="3217862" y="839891"/>
            <a:ext cx="1008062" cy="12969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96"/>
          <p:cNvSpPr>
            <a:spLocks noChangeShapeType="1"/>
          </p:cNvSpPr>
          <p:nvPr/>
        </p:nvSpPr>
        <p:spPr bwMode="auto">
          <a:xfrm flipH="1">
            <a:off x="3146424" y="4440341"/>
            <a:ext cx="1008063" cy="8651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AutoShape 115"/>
          <p:cNvSpPr>
            <a:spLocks noChangeArrowheads="1"/>
          </p:cNvSpPr>
          <p:nvPr/>
        </p:nvSpPr>
        <p:spPr bwMode="auto">
          <a:xfrm>
            <a:off x="1417637" y="5448404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AutoShape 117"/>
          <p:cNvSpPr>
            <a:spLocks noChangeArrowheads="1"/>
          </p:cNvSpPr>
          <p:nvPr/>
        </p:nvSpPr>
        <p:spPr bwMode="auto">
          <a:xfrm>
            <a:off x="1346199" y="263629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Что?</a:t>
            </a:r>
          </a:p>
        </p:txBody>
      </p:sp>
      <p:sp>
        <p:nvSpPr>
          <p:cNvPr id="18" name="AutoShape 118"/>
          <p:cNvSpPr>
            <a:spLocks noChangeArrowheads="1"/>
          </p:cNvSpPr>
          <p:nvPr/>
        </p:nvSpPr>
        <p:spPr bwMode="auto">
          <a:xfrm>
            <a:off x="985837" y="1847954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Где?</a:t>
            </a:r>
          </a:p>
        </p:txBody>
      </p:sp>
      <p:sp>
        <p:nvSpPr>
          <p:cNvPr id="19" name="AutoShape 119"/>
          <p:cNvSpPr>
            <a:spLocks noChangeArrowheads="1"/>
          </p:cNvSpPr>
          <p:nvPr/>
        </p:nvSpPr>
        <p:spPr bwMode="auto">
          <a:xfrm>
            <a:off x="985837" y="3719616"/>
            <a:ext cx="1800225" cy="790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Как?</a:t>
            </a:r>
          </a:p>
        </p:txBody>
      </p:sp>
      <p:sp>
        <p:nvSpPr>
          <p:cNvPr id="20" name="Line 126"/>
          <p:cNvSpPr>
            <a:spLocks noChangeShapeType="1"/>
          </p:cNvSpPr>
          <p:nvPr/>
        </p:nvSpPr>
        <p:spPr bwMode="auto">
          <a:xfrm>
            <a:off x="7596188" y="27082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Text Box 128"/>
          <p:cNvSpPr txBox="1">
            <a:spLocks noChangeArrowheads="1"/>
          </p:cNvSpPr>
          <p:nvPr/>
        </p:nvSpPr>
        <p:spPr bwMode="auto">
          <a:xfrm>
            <a:off x="7143750" y="852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180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7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1"/>
    </mc:Choice>
    <mc:Fallback xmlns="">
      <p:transition spd="slow" advTm="3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692754" y="4437112"/>
            <a:ext cx="5645150" cy="2024063"/>
            <a:chOff x="1692754" y="4581128"/>
            <a:chExt cx="5645150" cy="2024063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754" y="4581128"/>
              <a:ext cx="5645150" cy="202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Объект 6"/>
            <p:cNvSpPr txBox="1">
              <a:spLocks/>
            </p:cNvSpPr>
            <p:nvPr/>
          </p:nvSpPr>
          <p:spPr>
            <a:xfrm>
              <a:off x="1782051" y="5085184"/>
              <a:ext cx="5526254" cy="94002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4400" dirty="0"/>
                <a:t> </a:t>
              </a:r>
              <a:r>
                <a:rPr lang="ru-RU" sz="6000" b="1" i="1" dirty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вр</a:t>
              </a:r>
              <a:r>
                <a:rPr lang="ru-RU" sz="6000" b="1" i="1" u="sng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а</a:t>
              </a:r>
              <a:r>
                <a:rPr lang="ru-RU" sz="6000" b="1" i="1" dirty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чи – вр</a:t>
              </a:r>
              <a:r>
                <a:rPr lang="ru-RU" sz="6000" b="1" i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а</a:t>
              </a:r>
              <a:r>
                <a:rPr lang="ru-RU" sz="6000" b="1" i="1" dirty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ч</a:t>
              </a:r>
              <a:endParaRPr lang="en-US" sz="6000" b="1" i="1" dirty="0">
                <a:solidFill>
                  <a:srgbClr val="003399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92754" y="2276872"/>
            <a:ext cx="5645150" cy="2024063"/>
            <a:chOff x="1692754" y="2420888"/>
            <a:chExt cx="5645150" cy="202406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754" y="2420888"/>
              <a:ext cx="5645150" cy="202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1745326" y="2842399"/>
              <a:ext cx="5544616" cy="12314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ru-RU" sz="6000" b="1" i="1" dirty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м</a:t>
              </a:r>
              <a:r>
                <a:rPr lang="ru-RU" sz="6000" b="1" i="1" u="sng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о</a:t>
              </a:r>
              <a:r>
                <a:rPr lang="ru-RU" sz="6000" b="1" i="1" dirty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ря – </a:t>
              </a:r>
              <a:r>
                <a:rPr lang="ru-RU" sz="6000" b="1" i="1" dirty="0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м</a:t>
              </a:r>
              <a:r>
                <a:rPr lang="ru-RU" sz="6000" b="1" i="1" dirty="0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о</a:t>
              </a:r>
              <a:r>
                <a:rPr lang="ru-RU" sz="6000" b="1" i="1" dirty="0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ре</a:t>
              </a:r>
              <a:endParaRPr lang="en-US" sz="6000" b="1" i="1" dirty="0">
                <a:solidFill>
                  <a:srgbClr val="003399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763689" y="260648"/>
            <a:ext cx="5574216" cy="1921896"/>
            <a:chOff x="1763689" y="404664"/>
            <a:chExt cx="5574216" cy="19218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763689" y="404664"/>
              <a:ext cx="5544616" cy="192189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бъект 6"/>
            <p:cNvSpPr txBox="1">
              <a:spLocks/>
            </p:cNvSpPr>
            <p:nvPr/>
          </p:nvSpPr>
          <p:spPr>
            <a:xfrm>
              <a:off x="1763689" y="404665"/>
              <a:ext cx="5574216" cy="192189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</a:pPr>
              <a:r>
                <a:rPr lang="ru-RU" sz="6000" b="1" i="1" dirty="0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г</a:t>
              </a:r>
              <a:r>
                <a:rPr lang="ru-RU" sz="6000" b="1" i="1" dirty="0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о</a:t>
              </a:r>
              <a:r>
                <a:rPr lang="ru-RU" sz="6000" b="1" i="1" dirty="0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ры</a:t>
              </a:r>
              <a:endParaRPr lang="en-US" sz="6000" b="1" i="1" dirty="0" smtClean="0">
                <a:solidFill>
                  <a:srgbClr val="003399"/>
                </a:solidFill>
                <a:latin typeface="+mj-lt"/>
                <a:cs typeface="Arial" pitchFamily="34" charset="0"/>
              </a:endParaRPr>
            </a:p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6000" b="1" i="1" dirty="0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ru-RU" sz="6000" b="1" i="1" dirty="0" err="1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т</a:t>
              </a:r>
              <a:r>
                <a:rPr lang="ru-RU" sz="6000" b="1" i="1" dirty="0" err="1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е</a:t>
              </a:r>
              <a:r>
                <a:rPr lang="ru-RU" sz="6000" b="1" i="1" dirty="0" err="1" smtClean="0">
                  <a:solidFill>
                    <a:srgbClr val="003399"/>
                  </a:solidFill>
                  <a:latin typeface="+mj-lt"/>
                  <a:cs typeface="Arial" pitchFamily="34" charset="0"/>
                </a:rPr>
                <a:t>ны</a:t>
              </a:r>
              <a:endParaRPr lang="en-US" sz="6000" b="1" i="1" dirty="0" smtClean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  <a:p>
              <a:pPr marL="0" indent="0" algn="ctr">
                <a:spcBef>
                  <a:spcPts val="0"/>
                </a:spcBef>
                <a:buFont typeface="Arial" pitchFamily="34" charset="0"/>
                <a:buNone/>
              </a:pP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i="1" dirty="0" smtClean="0"/>
                <a:t>		</a:t>
              </a:r>
              <a:endParaRPr lang="ru-RU" dirty="0"/>
            </a:p>
          </p:txBody>
        </p:sp>
      </p:grpSp>
      <p:sp>
        <p:nvSpPr>
          <p:cNvPr id="8" name="Диагональная полоса 7"/>
          <p:cNvSpPr/>
          <p:nvPr/>
        </p:nvSpPr>
        <p:spPr>
          <a:xfrm>
            <a:off x="4312447" y="322441"/>
            <a:ext cx="180020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4644008" y="1221596"/>
            <a:ext cx="180020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2708920"/>
            <a:ext cx="201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иагональная полоса 10"/>
          <p:cNvSpPr/>
          <p:nvPr/>
        </p:nvSpPr>
        <p:spPr>
          <a:xfrm>
            <a:off x="5796136" y="2698383"/>
            <a:ext cx="180020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4283059" y="4941168"/>
            <a:ext cx="180020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>
            <a:off x="6156176" y="4959052"/>
            <a:ext cx="180020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6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69"/>
    </mc:Choice>
    <mc:Fallback xmlns="">
      <p:transition spd="slow" advTm="57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9892" y="2606011"/>
            <a:ext cx="167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с</a:t>
            </a:r>
            <a:r>
              <a:rPr lang="ru-RU" sz="4800" b="1" u="sng" dirty="0">
                <a:solidFill>
                  <a:srgbClr val="FF0000"/>
                </a:solidFill>
              </a:rPr>
              <a:t>о</a:t>
            </a:r>
            <a:r>
              <a:rPr lang="ru-RU" sz="4800" b="1" dirty="0">
                <a:solidFill>
                  <a:srgbClr val="0070C0"/>
                </a:solidFill>
              </a:rPr>
              <a:t>сна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45" y="150396"/>
            <a:ext cx="3498043" cy="2330572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7"/>
          <a:stretch/>
        </p:blipFill>
        <p:spPr bwMode="auto">
          <a:xfrm>
            <a:off x="1360777" y="150396"/>
            <a:ext cx="2016224" cy="2302377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/>
          <a:stretch/>
        </p:blipFill>
        <p:spPr bwMode="auto">
          <a:xfrm>
            <a:off x="5220454" y="3437008"/>
            <a:ext cx="2523013" cy="2050083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2"/>
          <a:stretch/>
        </p:blipFill>
        <p:spPr bwMode="auto">
          <a:xfrm>
            <a:off x="1128242" y="3513588"/>
            <a:ext cx="2332445" cy="1973504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06" y="2606011"/>
            <a:ext cx="181555" cy="2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0112" y="2614040"/>
            <a:ext cx="1803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</a:t>
            </a:r>
            <a:r>
              <a:rPr lang="ru-RU" sz="4800" b="1" u="sng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rgbClr val="0070C0"/>
                </a:solidFill>
              </a:rPr>
              <a:t>сны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12" y="2614040"/>
            <a:ext cx="181555" cy="2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6954" y="5640047"/>
            <a:ext cx="198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зв</a:t>
            </a:r>
            <a:r>
              <a:rPr lang="ru-RU" sz="4800" b="1" u="sng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rgbClr val="0070C0"/>
                </a:solidFill>
              </a:rPr>
              <a:t>зда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42" y="5655142"/>
            <a:ext cx="181555" cy="2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47703" y="5635505"/>
            <a:ext cx="211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зв</a:t>
            </a:r>
            <a:r>
              <a:rPr lang="ru-RU" sz="4800" b="1" u="sng" dirty="0" smtClean="0">
                <a:solidFill>
                  <a:srgbClr val="FF0000"/>
                </a:solidFill>
              </a:rPr>
              <a:t>ё</a:t>
            </a:r>
            <a:r>
              <a:rPr lang="ru-RU" sz="4800" b="1" dirty="0" smtClean="0">
                <a:solidFill>
                  <a:srgbClr val="0070C0"/>
                </a:solidFill>
              </a:rPr>
              <a:t>зды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65" y="5655142"/>
            <a:ext cx="181555" cy="26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7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19"/>
    </mc:Choice>
    <mc:Fallback xmlns="">
      <p:transition spd="slow" advTm="110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Чистописание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35" y="3663701"/>
            <a:ext cx="2830010" cy="2644038"/>
          </a:xfrm>
          <a:prstGeom prst="rect">
            <a:avLst/>
          </a:prstGeom>
        </p:spPr>
      </p:pic>
      <p:pic>
        <p:nvPicPr>
          <p:cNvPr id="1026" name="Picture 2" descr="D:\_1_Кир\333\чистописания\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6" y="1412776"/>
            <a:ext cx="8794854" cy="21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95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42"/>
    </mc:Choice>
    <mc:Fallback xmlns="">
      <p:transition spd="slow" advTm="51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8204" y="322412"/>
            <a:ext cx="6751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Подбор проверочных слов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884250"/>
            <a:ext cx="2286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рево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пы</a:t>
            </a: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рм</a:t>
            </a: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8204" y="1884250"/>
            <a:ext cx="26613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д…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ревья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...па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...сник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рмушка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тр...</a:t>
            </a: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2385"/>
            <a:ext cx="3271722" cy="2264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330760"/>
            <a:ext cx="336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</a:rPr>
              <a:t>Проверяемые слова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9852" y="1330760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</a:rPr>
              <a:t>Проверочные слова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330760"/>
            <a:ext cx="4012125" cy="310718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1454" y="1341574"/>
            <a:ext cx="4012125" cy="310718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25" y="1888900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21" y="2420888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26" y="2884350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99" y="3356992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73" y="3861048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8900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16" y="2420887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91" y="2895164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347464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62" y="3861047"/>
            <a:ext cx="121095" cy="1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олилиния 28"/>
          <p:cNvSpPr/>
          <p:nvPr/>
        </p:nvSpPr>
        <p:spPr>
          <a:xfrm>
            <a:off x="1387756" y="2924944"/>
            <a:ext cx="879988" cy="139823"/>
          </a:xfrm>
          <a:custGeom>
            <a:avLst/>
            <a:gdLst>
              <a:gd name="connsiteX0" fmla="*/ 0 w 1085850"/>
              <a:gd name="connsiteY0" fmla="*/ 190520 h 190520"/>
              <a:gd name="connsiteX1" fmla="*/ 533400 w 1085850"/>
              <a:gd name="connsiteY1" fmla="*/ 20 h 190520"/>
              <a:gd name="connsiteX2" fmla="*/ 1085850 w 1085850"/>
              <a:gd name="connsiteY2" fmla="*/ 180995 h 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190520">
                <a:moveTo>
                  <a:pt x="0" y="190520"/>
                </a:moveTo>
                <a:cubicBezTo>
                  <a:pt x="176212" y="96064"/>
                  <a:pt x="352425" y="1608"/>
                  <a:pt x="533400" y="20"/>
                </a:cubicBezTo>
                <a:cubicBezTo>
                  <a:pt x="714375" y="-1568"/>
                  <a:pt x="900112" y="89713"/>
                  <a:pt x="1085850" y="1809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387756" y="3385172"/>
            <a:ext cx="1085850" cy="139823"/>
          </a:xfrm>
          <a:custGeom>
            <a:avLst/>
            <a:gdLst>
              <a:gd name="connsiteX0" fmla="*/ 0 w 1085850"/>
              <a:gd name="connsiteY0" fmla="*/ 190520 h 190520"/>
              <a:gd name="connsiteX1" fmla="*/ 533400 w 1085850"/>
              <a:gd name="connsiteY1" fmla="*/ 20 h 190520"/>
              <a:gd name="connsiteX2" fmla="*/ 1085850 w 1085850"/>
              <a:gd name="connsiteY2" fmla="*/ 180995 h 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190520">
                <a:moveTo>
                  <a:pt x="0" y="190520"/>
                </a:moveTo>
                <a:cubicBezTo>
                  <a:pt x="176212" y="96064"/>
                  <a:pt x="352425" y="1608"/>
                  <a:pt x="533400" y="20"/>
                </a:cubicBezTo>
                <a:cubicBezTo>
                  <a:pt x="714375" y="-1568"/>
                  <a:pt x="900112" y="89713"/>
                  <a:pt x="1085850" y="1809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419656" y="3901162"/>
            <a:ext cx="1085850" cy="139823"/>
          </a:xfrm>
          <a:custGeom>
            <a:avLst/>
            <a:gdLst>
              <a:gd name="connsiteX0" fmla="*/ 0 w 1085850"/>
              <a:gd name="connsiteY0" fmla="*/ 190520 h 190520"/>
              <a:gd name="connsiteX1" fmla="*/ 533400 w 1085850"/>
              <a:gd name="connsiteY1" fmla="*/ 20 h 190520"/>
              <a:gd name="connsiteX2" fmla="*/ 1085850 w 1085850"/>
              <a:gd name="connsiteY2" fmla="*/ 180995 h 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190520">
                <a:moveTo>
                  <a:pt x="0" y="190520"/>
                </a:moveTo>
                <a:cubicBezTo>
                  <a:pt x="176212" y="96064"/>
                  <a:pt x="352425" y="1608"/>
                  <a:pt x="533400" y="20"/>
                </a:cubicBezTo>
                <a:cubicBezTo>
                  <a:pt x="714375" y="-1568"/>
                  <a:pt x="900112" y="89713"/>
                  <a:pt x="1085850" y="1809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5978896" y="2934842"/>
            <a:ext cx="879988" cy="139823"/>
          </a:xfrm>
          <a:custGeom>
            <a:avLst/>
            <a:gdLst>
              <a:gd name="connsiteX0" fmla="*/ 0 w 1085850"/>
              <a:gd name="connsiteY0" fmla="*/ 190520 h 190520"/>
              <a:gd name="connsiteX1" fmla="*/ 533400 w 1085850"/>
              <a:gd name="connsiteY1" fmla="*/ 20 h 190520"/>
              <a:gd name="connsiteX2" fmla="*/ 1085850 w 1085850"/>
              <a:gd name="connsiteY2" fmla="*/ 180995 h 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190520">
                <a:moveTo>
                  <a:pt x="0" y="190520"/>
                </a:moveTo>
                <a:cubicBezTo>
                  <a:pt x="176212" y="96064"/>
                  <a:pt x="352425" y="1608"/>
                  <a:pt x="533400" y="20"/>
                </a:cubicBezTo>
                <a:cubicBezTo>
                  <a:pt x="714375" y="-1568"/>
                  <a:pt x="900112" y="89713"/>
                  <a:pt x="1085850" y="1809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023861" y="3377048"/>
            <a:ext cx="1085850" cy="139823"/>
          </a:xfrm>
          <a:custGeom>
            <a:avLst/>
            <a:gdLst>
              <a:gd name="connsiteX0" fmla="*/ 0 w 1085850"/>
              <a:gd name="connsiteY0" fmla="*/ 190520 h 190520"/>
              <a:gd name="connsiteX1" fmla="*/ 533400 w 1085850"/>
              <a:gd name="connsiteY1" fmla="*/ 20 h 190520"/>
              <a:gd name="connsiteX2" fmla="*/ 1085850 w 1085850"/>
              <a:gd name="connsiteY2" fmla="*/ 180995 h 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190520">
                <a:moveTo>
                  <a:pt x="0" y="190520"/>
                </a:moveTo>
                <a:cubicBezTo>
                  <a:pt x="176212" y="96064"/>
                  <a:pt x="352425" y="1608"/>
                  <a:pt x="533400" y="20"/>
                </a:cubicBezTo>
                <a:cubicBezTo>
                  <a:pt x="714375" y="-1568"/>
                  <a:pt x="900112" y="89713"/>
                  <a:pt x="1085850" y="1809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023861" y="3923849"/>
            <a:ext cx="1085850" cy="139823"/>
          </a:xfrm>
          <a:custGeom>
            <a:avLst/>
            <a:gdLst>
              <a:gd name="connsiteX0" fmla="*/ 0 w 1085850"/>
              <a:gd name="connsiteY0" fmla="*/ 190520 h 190520"/>
              <a:gd name="connsiteX1" fmla="*/ 533400 w 1085850"/>
              <a:gd name="connsiteY1" fmla="*/ 20 h 190520"/>
              <a:gd name="connsiteX2" fmla="*/ 1085850 w 1085850"/>
              <a:gd name="connsiteY2" fmla="*/ 180995 h 1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190520">
                <a:moveTo>
                  <a:pt x="0" y="190520"/>
                </a:moveTo>
                <a:cubicBezTo>
                  <a:pt x="176212" y="96064"/>
                  <a:pt x="352425" y="1608"/>
                  <a:pt x="533400" y="20"/>
                </a:cubicBezTo>
                <a:cubicBezTo>
                  <a:pt x="714375" y="-1568"/>
                  <a:pt x="900112" y="89713"/>
                  <a:pt x="1085850" y="1809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0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9"/>
    </mc:Choice>
    <mc:Fallback xmlns="">
      <p:transition spd="slow" advTm="59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 uiExpand="1" build="p"/>
      <p:bldP spid="8" grpId="0"/>
      <p:bldP spid="9" grpId="0"/>
      <p:bldP spid="11" grpId="0" animBg="1"/>
      <p:bldP spid="1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2352" y="692696"/>
            <a:ext cx="5174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способы проверки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44979" y="263691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подобрать</a:t>
            </a:r>
          </a:p>
          <a:p>
            <a:pPr algn="ctr"/>
            <a:r>
              <a:rPr lang="ru-RU" sz="3600" dirty="0" smtClean="0"/>
              <a:t>однокоренное </a:t>
            </a:r>
            <a:endParaRPr lang="ru-RU" sz="3600" dirty="0"/>
          </a:p>
          <a:p>
            <a:pPr algn="ctr"/>
            <a:r>
              <a:rPr lang="ru-RU" sz="3600" dirty="0"/>
              <a:t>слово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232" y="2636912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изменить </a:t>
            </a:r>
          </a:p>
          <a:p>
            <a:pPr algn="ctr"/>
            <a:r>
              <a:rPr lang="ru-RU" sz="3600" dirty="0"/>
              <a:t>форму </a:t>
            </a:r>
          </a:p>
          <a:p>
            <a:pPr algn="ctr"/>
            <a:r>
              <a:rPr lang="ru-RU" sz="3600" dirty="0"/>
              <a:t>слова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700808"/>
            <a:ext cx="2621284" cy="30742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232" y="5013176"/>
            <a:ext cx="31166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Д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е</a:t>
            </a:r>
            <a:r>
              <a:rPr lang="ru-RU" sz="2800" i="1" dirty="0" smtClean="0">
                <a:solidFill>
                  <a:srgbClr val="0070C0"/>
                </a:solidFill>
              </a:rPr>
              <a:t>ревья </a:t>
            </a:r>
            <a:r>
              <a:rPr lang="ru-RU" sz="2800" i="1" dirty="0">
                <a:solidFill>
                  <a:srgbClr val="0070C0"/>
                </a:solidFill>
              </a:rPr>
              <a:t>– </a:t>
            </a:r>
            <a:r>
              <a:rPr lang="ru-RU" sz="2800" i="1" dirty="0" smtClean="0">
                <a:solidFill>
                  <a:srgbClr val="0070C0"/>
                </a:solidFill>
              </a:rPr>
              <a:t>д</a:t>
            </a:r>
            <a:r>
              <a:rPr lang="ru-RU" sz="2800" b="1" i="1" dirty="0" smtClean="0">
                <a:solidFill>
                  <a:srgbClr val="FF0000"/>
                </a:solidFill>
              </a:rPr>
              <a:t>е</a:t>
            </a:r>
            <a:r>
              <a:rPr lang="ru-RU" sz="2800" i="1" dirty="0" smtClean="0">
                <a:solidFill>
                  <a:srgbClr val="0070C0"/>
                </a:solidFill>
              </a:rPr>
              <a:t>рево, 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i="1" dirty="0" smtClean="0">
                <a:solidFill>
                  <a:srgbClr val="0070C0"/>
                </a:solidFill>
              </a:rPr>
              <a:t>па </a:t>
            </a:r>
            <a:r>
              <a:rPr lang="ru-RU" sz="2800" i="1" dirty="0" smtClean="0">
                <a:solidFill>
                  <a:srgbClr val="0070C0"/>
                </a:solidFill>
              </a:rPr>
              <a:t>– </a:t>
            </a:r>
            <a:r>
              <a:rPr lang="ru-RU" sz="2800" i="1" dirty="0" smtClean="0">
                <a:solidFill>
                  <a:srgbClr val="0070C0"/>
                </a:solidFill>
              </a:rPr>
              <a:t>тр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i="1" dirty="0" smtClean="0">
                <a:solidFill>
                  <a:srgbClr val="0070C0"/>
                </a:solidFill>
              </a:rPr>
              <a:t>пы.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3856" y="5038716"/>
            <a:ext cx="26466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Л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е</a:t>
            </a:r>
            <a:r>
              <a:rPr lang="ru-RU" sz="2800" i="1" dirty="0" smtClean="0">
                <a:solidFill>
                  <a:srgbClr val="0070C0"/>
                </a:solidFill>
              </a:rPr>
              <a:t>сник </a:t>
            </a:r>
            <a:r>
              <a:rPr lang="ru-RU" sz="2800" i="1" dirty="0">
                <a:solidFill>
                  <a:srgbClr val="0070C0"/>
                </a:solidFill>
              </a:rPr>
              <a:t>– </a:t>
            </a:r>
            <a:r>
              <a:rPr lang="ru-RU" sz="2800" i="1" dirty="0" smtClean="0">
                <a:solidFill>
                  <a:srgbClr val="0070C0"/>
                </a:solidFill>
              </a:rPr>
              <a:t>л</a:t>
            </a:r>
            <a:r>
              <a:rPr lang="ru-RU" sz="2800" b="1" i="1" dirty="0" smtClean="0">
                <a:solidFill>
                  <a:srgbClr val="FF0000"/>
                </a:solidFill>
              </a:rPr>
              <a:t>е</a:t>
            </a:r>
            <a:r>
              <a:rPr lang="ru-RU" sz="2800" i="1" dirty="0" smtClean="0">
                <a:solidFill>
                  <a:srgbClr val="0070C0"/>
                </a:solidFill>
              </a:rPr>
              <a:t>с,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тр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а</a:t>
            </a:r>
            <a:r>
              <a:rPr lang="ru-RU" sz="2800" i="1" dirty="0" smtClean="0">
                <a:solidFill>
                  <a:srgbClr val="0070C0"/>
                </a:solidFill>
              </a:rPr>
              <a:t>ва- тр</a:t>
            </a: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i="1" dirty="0" smtClean="0">
                <a:solidFill>
                  <a:srgbClr val="0070C0"/>
                </a:solidFill>
              </a:rPr>
              <a:t>вка.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187624" y="5060234"/>
            <a:ext cx="72008" cy="9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411760" y="5060234"/>
            <a:ext cx="72008" cy="9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5515769"/>
            <a:ext cx="72008" cy="9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480953" y="5490229"/>
            <a:ext cx="72008" cy="9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740352" y="5545655"/>
            <a:ext cx="72008" cy="9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804248" y="5107275"/>
            <a:ext cx="72008" cy="94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96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7"/>
    </mc:Choice>
    <mc:Fallback xmlns="">
      <p:transition spd="slow" advTm="4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877050" y="2349500"/>
            <a:ext cx="57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8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́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195513" y="23495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́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68313" y="2349500"/>
            <a:ext cx="576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044575" y="2349500"/>
            <a:ext cx="5762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1620838" y="23495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2195513" y="2349500"/>
            <a:ext cx="5746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2771775" y="2349500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348038" y="23495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8029575" y="2349500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4572000" y="2349500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5148263" y="2349500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724525" y="2349500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6300788" y="2349500"/>
            <a:ext cx="5762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6877050" y="2349500"/>
            <a:ext cx="5762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7451725" y="2349500"/>
            <a:ext cx="5762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900113" y="3141663"/>
            <a:ext cx="23034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</a:t>
            </a: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900113" y="3789363"/>
            <a:ext cx="23034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бегун</a:t>
            </a: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900113" y="4437063"/>
            <a:ext cx="23034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бегунок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900113" y="5084763"/>
            <a:ext cx="23034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бегать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900113" y="5805488"/>
            <a:ext cx="23034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беговая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5508625" y="5734050"/>
            <a:ext cx="23050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пляшущий</a:t>
            </a: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5435600" y="3141663"/>
            <a:ext cx="23764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пляшет</a:t>
            </a:r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>
            <a:off x="5435600" y="3789363"/>
            <a:ext cx="23764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плясун</a:t>
            </a: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5508625" y="4437063"/>
            <a:ext cx="23050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пляска</a:t>
            </a: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>
            <a:off x="5508625" y="5084763"/>
            <a:ext cx="23050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плясовая</a:t>
            </a:r>
          </a:p>
        </p:txBody>
      </p:sp>
      <p:sp>
        <p:nvSpPr>
          <p:cNvPr id="62" name="WordArt 37"/>
          <p:cNvSpPr>
            <a:spLocks noChangeArrowheads="1" noChangeShapeType="1" noTextEdit="1"/>
          </p:cNvSpPr>
          <p:nvPr/>
        </p:nvSpPr>
        <p:spPr bwMode="auto">
          <a:xfrm rot="181874">
            <a:off x="4175127" y="4076701"/>
            <a:ext cx="28733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3" name="Group 47"/>
          <p:cNvGrpSpPr>
            <a:grpSpLocks/>
          </p:cNvGrpSpPr>
          <p:nvPr/>
        </p:nvGrpSpPr>
        <p:grpSpPr bwMode="auto">
          <a:xfrm>
            <a:off x="3592514" y="3203579"/>
            <a:ext cx="1477963" cy="887413"/>
            <a:chOff x="2263" y="2018"/>
            <a:chExt cx="931" cy="559"/>
          </a:xfrm>
        </p:grpSpPr>
        <p:sp>
          <p:nvSpPr>
            <p:cNvPr id="64" name="WordArt 41"/>
            <p:cNvSpPr>
              <a:spLocks noChangeArrowheads="1" noChangeShapeType="1" noTextEdit="1"/>
            </p:cNvSpPr>
            <p:nvPr/>
          </p:nvSpPr>
          <p:spPr bwMode="auto">
            <a:xfrm rot="181874">
              <a:off x="2630" y="2018"/>
              <a:ext cx="181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5" name="WordArt 43"/>
            <p:cNvSpPr>
              <a:spLocks noChangeArrowheads="1" noChangeShapeType="1" noTextEdit="1"/>
            </p:cNvSpPr>
            <p:nvPr/>
          </p:nvSpPr>
          <p:spPr bwMode="auto">
            <a:xfrm rot="181874">
              <a:off x="2263" y="2304"/>
              <a:ext cx="181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6" name="WordArt 46"/>
            <p:cNvSpPr>
              <a:spLocks noChangeArrowheads="1" noChangeShapeType="1" noTextEdit="1"/>
            </p:cNvSpPr>
            <p:nvPr/>
          </p:nvSpPr>
          <p:spPr bwMode="auto">
            <a:xfrm rot="181874">
              <a:off x="3013" y="2302"/>
              <a:ext cx="181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53" y="96235"/>
            <a:ext cx="986632" cy="214485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53" y="72833"/>
            <a:ext cx="1223218" cy="2190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2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14"/>
    </mc:Choice>
    <mc:Fallback xmlns="">
      <p:transition spd="slow" advTm="32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e814f9797af588bbcba59d8ca3a76649b552b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7|0.8|2.5|1.6|1.2|0.8|8.3|0.4|5.9|0.8|7.3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2|3.7|4.9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4.9|4.5|5.2|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.2|1.5|1.5|1.3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8|4.3|3.5|5.1|1.1|3.6|1.1|1|1.2|1|0.9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2.6|2.4|6.1|2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7|2.8|1.4|2.1|1.2|0.9|17.6|27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7|0.8|0.8|19.1|2.1|12.2|1|2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4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|0.6|6|5.8|0.5|8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5|1.8|2.2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6|21|0.5|1.5|2.2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7|0.9|0.8|0.6|0.5|0.6|0.9|0.6|0.5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10.1|3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4|0.6|0.7|0.6|0.5|0.5|2|1.6|0.5|5.2|5.8|5.4|6.1|9.2|2|0.9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7.2|5.1|5.4|4.4|5.6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7506</TotalTime>
  <Words>554</Words>
  <Application>Microsoft Office PowerPoint</Application>
  <PresentationFormat>Экран (4:3)</PresentationFormat>
  <Paragraphs>415</Paragraphs>
  <Slides>27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Admin</cp:lastModifiedBy>
  <cp:revision>559</cp:revision>
  <dcterms:created xsi:type="dcterms:W3CDTF">2011-12-08T07:08:27Z</dcterms:created>
  <dcterms:modified xsi:type="dcterms:W3CDTF">2013-04-25T07:36:36Z</dcterms:modified>
</cp:coreProperties>
</file>