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70" r:id="rId3"/>
    <p:sldId id="259" r:id="rId4"/>
    <p:sldId id="279" r:id="rId5"/>
    <p:sldId id="271" r:id="rId6"/>
    <p:sldId id="267" r:id="rId7"/>
    <p:sldId id="281" r:id="rId8"/>
    <p:sldId id="285" r:id="rId9"/>
    <p:sldId id="286" r:id="rId10"/>
    <p:sldId id="287" r:id="rId11"/>
    <p:sldId id="288" r:id="rId12"/>
    <p:sldId id="268" r:id="rId13"/>
    <p:sldId id="276" r:id="rId14"/>
    <p:sldId id="284" r:id="rId15"/>
    <p:sldId id="282" r:id="rId16"/>
    <p:sldId id="283" r:id="rId17"/>
    <p:sldId id="289" r:id="rId18"/>
    <p:sldId id="269" r:id="rId19"/>
    <p:sldId id="275" r:id="rId20"/>
    <p:sldId id="297" r:id="rId21"/>
    <p:sldId id="323" r:id="rId22"/>
    <p:sldId id="298" r:id="rId23"/>
    <p:sldId id="304" r:id="rId24"/>
    <p:sldId id="303" r:id="rId25"/>
    <p:sldId id="310" r:id="rId26"/>
    <p:sldId id="299" r:id="rId27"/>
    <p:sldId id="300" r:id="rId28"/>
    <p:sldId id="302" r:id="rId29"/>
    <p:sldId id="305" r:id="rId30"/>
    <p:sldId id="306" r:id="rId31"/>
    <p:sldId id="307" r:id="rId32"/>
    <p:sldId id="309" r:id="rId33"/>
    <p:sldId id="311" r:id="rId34"/>
    <p:sldId id="312" r:id="rId35"/>
    <p:sldId id="313" r:id="rId36"/>
    <p:sldId id="314" r:id="rId37"/>
    <p:sldId id="315" r:id="rId38"/>
    <p:sldId id="317" r:id="rId39"/>
    <p:sldId id="316" r:id="rId40"/>
    <p:sldId id="318" r:id="rId41"/>
    <p:sldId id="319" r:id="rId42"/>
    <p:sldId id="320" r:id="rId43"/>
    <p:sldId id="322" r:id="rId44"/>
    <p:sldId id="321" r:id="rId45"/>
    <p:sldId id="290" r:id="rId46"/>
    <p:sldId id="277" r:id="rId47"/>
    <p:sldId id="291" r:id="rId48"/>
    <p:sldId id="292" r:id="rId49"/>
    <p:sldId id="295" r:id="rId50"/>
    <p:sldId id="301" r:id="rId51"/>
    <p:sldId id="293" r:id="rId52"/>
    <p:sldId id="280" r:id="rId53"/>
    <p:sldId id="296" r:id="rId54"/>
    <p:sldId id="3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notesViewPr>
    <p:cSldViewPr snapToGrid="0">
      <p:cViewPr varScale="1">
        <p:scale>
          <a:sx n="101" d="100"/>
          <a:sy n="101" d="100"/>
        </p:scale>
        <p:origin x="280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ru-RU" smtClean="0"/>
              <a:t>07.04.2017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ru-RU" smtClean="0"/>
              <a:t>‹#›</a:t>
            </a:fld>
            <a:endParaRPr lang="ru-RU" dirty="0"/>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ru-RU" noProof="0" smtClean="0"/>
              <a:t>07.04.2017</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ru-RU" noProof="0" smtClean="0"/>
              <a:t>‹#›</a:t>
            </a:fld>
            <a:endParaRPr lang="ru-RU" noProof="0" dirty="0"/>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ru-RU" smtClean="0"/>
              <a:t>Образец заголовка</a:t>
            </a:r>
            <a:endParaRPr lang="en-US" dirty="0"/>
          </a:p>
        </p:txBody>
      </p:sp>
      <p:sp>
        <p:nvSpPr>
          <p:cNvPr id="3" name="Подзаголовок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noProof="0" smtClean="0"/>
              <a:t>Образец подзаголовка</a:t>
            </a:r>
            <a:endParaRPr lang="ru-RU" noProof="0"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1067" y="1143000"/>
            <a:ext cx="3471334" cy="2285999"/>
          </a:xfrm>
        </p:spPr>
        <p:txBody>
          <a:bodyPr anchor="b"/>
          <a:lstStyle>
            <a:lvl1pPr>
              <a:defRPr sz="3200"/>
            </a:lvl1pPr>
          </a:lstStyle>
          <a:p>
            <a:r>
              <a:rPr lang="ru-RU" noProof="0" smtClean="0"/>
              <a:t>Образец заголовка</a:t>
            </a:r>
            <a:endParaRPr lang="ru-RU" noProof="0" dirty="0"/>
          </a:p>
        </p:txBody>
      </p:sp>
      <p:sp>
        <p:nvSpPr>
          <p:cNvPr id="3" name="Объект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0" smtClean="0"/>
              <a:t>Образец текста</a:t>
            </a:r>
          </a:p>
        </p:txBody>
      </p:sp>
      <p:sp>
        <p:nvSpPr>
          <p:cNvPr id="5" name="Дата 4"/>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1067" y="1143000"/>
            <a:ext cx="3471334" cy="2285999"/>
          </a:xfrm>
        </p:spPr>
        <p:txBody>
          <a:bodyPr anchor="b"/>
          <a:lstStyle>
            <a:lvl1pPr>
              <a:defRPr sz="3200"/>
            </a:lvl1pPr>
          </a:lstStyle>
          <a:p>
            <a:r>
              <a:rPr lang="ru-RU" noProof="0" smtClean="0"/>
              <a:t>Образец заголовка</a:t>
            </a:r>
            <a:endParaRPr lang="ru-RU" noProof="0" dirty="0"/>
          </a:p>
        </p:txBody>
      </p:sp>
      <p:sp>
        <p:nvSpPr>
          <p:cNvPr id="4" name="Текст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0" smtClean="0"/>
              <a:t>Образец текста</a:t>
            </a:r>
          </a:p>
        </p:txBody>
      </p:sp>
      <p:sp>
        <p:nvSpPr>
          <p:cNvPr id="8" name="Прямоугольник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Рисунок 2"/>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9" name="Дата 8"/>
          <p:cNvSpPr>
            <a:spLocks noGrp="1"/>
          </p:cNvSpPr>
          <p:nvPr>
            <p:ph type="dt" sz="half" idx="10"/>
          </p:nvPr>
        </p:nvSpPr>
        <p:spPr/>
        <p:txBody>
          <a:bodyPr/>
          <a:lstStyle/>
          <a:p>
            <a:fld id="{B1BD3024-A370-4736-A073-CFE51D74BDB4}" type="datetimeFigureOut">
              <a:rPr lang="ru-RU" noProof="0" smtClean="0"/>
              <a:pPr/>
              <a:t>07.04.2017</a:t>
            </a:fld>
            <a:endParaRPr lang="ru-RU" noProof="0" dirty="0"/>
          </a:p>
        </p:txBody>
      </p:sp>
      <p:sp>
        <p:nvSpPr>
          <p:cNvPr id="10" name="Нижний колонтитул 9"/>
          <p:cNvSpPr>
            <a:spLocks noGrp="1"/>
          </p:cNvSpPr>
          <p:nvPr>
            <p:ph type="ftr" sz="quarter" idx="11"/>
          </p:nvPr>
        </p:nvSpPr>
        <p:spPr/>
        <p:txBody>
          <a:bodyPr/>
          <a:lstStyle/>
          <a:p>
            <a:endParaRPr lang="ru-RU" noProof="0" dirty="0"/>
          </a:p>
        </p:txBody>
      </p:sp>
      <p:sp>
        <p:nvSpPr>
          <p:cNvPr id="11" name="Номер слайда 10"/>
          <p:cNvSpPr>
            <a:spLocks noGrp="1"/>
          </p:cNvSpPr>
          <p:nvPr>
            <p:ph type="sldNum" sz="quarter" idx="12"/>
          </p:nvPr>
        </p:nvSpPr>
        <p:spPr/>
        <p:txBody>
          <a:bodyPr/>
          <a:lstStyle/>
          <a:p>
            <a:fld id="{5E3DCFCC-8C7B-4574-91B2-C3342261C6C2}" type="slidenum">
              <a:rPr lang="ru-RU" noProof="0" smtClean="0"/>
              <a:pPr/>
              <a:t>‹#›</a:t>
            </a:fld>
            <a:endParaRPr lang="ru-RU" noProof="0" dirty="0"/>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Прямоугольник 6"/>
          <p:cNvSpPr/>
          <p:nvPr/>
        </p:nvSpPr>
        <p:spPr bwMode="ltGray">
          <a:xfrm>
            <a:off x="3174"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846666"/>
            <a:ext cx="1828800" cy="5554133"/>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066798" y="846666"/>
            <a:ext cx="7863840" cy="5554133"/>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Раздел «Лет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Раздел «Осень»: заголовок">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Раздел «Зима»: заголовок">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ru-RU" smtClean="0"/>
              <a:t>Образец заголовка</a:t>
            </a:r>
            <a:endParaRPr lang="en-US" dirty="0"/>
          </a:p>
        </p:txBody>
      </p:sp>
      <p:sp>
        <p:nvSpPr>
          <p:cNvPr id="3" name="Текст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0" smtClean="0"/>
              <a:t>Образец текста</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Прямоугольник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Прямоугольник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066800" y="2057399"/>
            <a:ext cx="4846320" cy="4343401"/>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78880" y="2057399"/>
            <a:ext cx="4846320" cy="4343401"/>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Прямоугольник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угольник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Текст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066800" y="2926080"/>
            <a:ext cx="4846320" cy="3474720"/>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78880" y="2926080"/>
            <a:ext cx="4846320" cy="3474720"/>
          </a:xfrm>
        </p:spPr>
        <p:txBody>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Прямоугольник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Прямоугольник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B1BD3024-A370-4736-A073-CFE51D74BDB4}" type="datetimeFigureOut">
              <a:rPr lang="ru-RU" noProof="0" smtClean="0"/>
              <a:t>07.04.2017</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5E3DCFCC-8C7B-4574-91B2-C3342261C6C2}" type="slidenum">
              <a:rPr lang="ru-RU" noProof="0" smtClean="0"/>
              <a:t>‹#›</a:t>
            </a:fld>
            <a:endParaRPr lang="ru-RU" noProof="0" dirty="0"/>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Прямоугольник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p>
        </p:txBody>
      </p:sp>
      <p:sp>
        <p:nvSpPr>
          <p:cNvPr id="4" name="Дата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fld id="{B1BD3024-A370-4736-A073-CFE51D74BDB4}" type="datetimeFigureOut">
              <a:rPr lang="ru-RU" noProof="0" smtClean="0"/>
              <a:pPr/>
              <a:t>07.04.2017</a:t>
            </a:fld>
            <a:endParaRPr lang="ru-RU" noProof="0" dirty="0"/>
          </a:p>
        </p:txBody>
      </p:sp>
      <p:sp>
        <p:nvSpPr>
          <p:cNvPr id="5" name="Нижний колонтитул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ru-RU" noProof="0" dirty="0"/>
          </a:p>
        </p:txBody>
      </p:sp>
      <p:sp>
        <p:nvSpPr>
          <p:cNvPr id="6" name="Номер слайда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ru-RU" noProof="0" smtClean="0"/>
              <a:pPr/>
              <a:t>‹#›</a:t>
            </a:fld>
            <a:endParaRPr lang="ru-RU" noProof="0" dirty="0"/>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5.xml"/><Relationship Id="rId5" Type="http://schemas.openxmlformats.org/officeDocument/2006/relationships/slide" Target="slide17.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ovarozhegova.ru/word.php?wordid=27065" TargetMode="External"/><Relationship Id="rId2" Type="http://schemas.openxmlformats.org/officeDocument/2006/relationships/hyperlink" Target="https://ru.wikipedia.org/wiki/%D0%A0%D0%B5%D1%84%D0%BB%D0%B5%D0%BA%D1%81%D0%B8%D1%8F" TargetMode="External"/><Relationship Id="rId1" Type="http://schemas.openxmlformats.org/officeDocument/2006/relationships/slideLayout" Target="../slideLayouts/slideLayout2.xml"/><Relationship Id="rId4" Type="http://schemas.openxmlformats.org/officeDocument/2006/relationships/hyperlink" Target="http://festival.1september.ru/articles/527951/"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A4%D0%B5%D0%B4%D0%B5%D1%80%D0%B0%D0%BB%D1%8C%D0%BD%D1%8B%D0%B9_%D0%B3%D0%BE%D1%81%D1%83%D0%B4%D0%B0%D1%80%D1%81%D1%82%D0%B2%D0%B5%D0%BD%D0%BD%D1%8B%D0%B9_%D0%BE%D0%B1%D1%80%D0%B0%D0%B7%D0%BE%D0%B2%D0%B0%D1%82%D0%B5%D0%BB%D1%8C%D0%BD%D1%8B%D0%B9_%D1%81%D1%82%D0%B0%D0%BD%D0%B4%D0%B0%D1%80%D1%82"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hyperlink" Target="http://pedsovet.su/" TargetMode="External"/><Relationship Id="rId13" Type="http://schemas.openxmlformats.org/officeDocument/2006/relationships/hyperlink" Target="https://1.bp.blogspot.com/-pubRA504dRE/V7q5gI3DCKI/AAAAAAAAGz8/ySeO2hJVr6kOgjDVlMLDt0eUPOB5S84cQCLcB/s1600/%D0%9F%D0%BB%D0%B0%D0%BD.jpg" TargetMode="External"/><Relationship Id="rId3" Type="http://schemas.openxmlformats.org/officeDocument/2006/relationships/hyperlink" Target="http://slovarozhegova.ru/word.php?wordid=27065" TargetMode="External"/><Relationship Id="rId7" Type="http://schemas.openxmlformats.org/officeDocument/2006/relationships/hyperlink" Target="http://pedsovet.su/metodika/refleksiya/5665_refleksiya_kak_etap_uroka_fgos" TargetMode="External"/><Relationship Id="rId12" Type="http://schemas.openxmlformats.org/officeDocument/2006/relationships/hyperlink" Target="http://paidagogos.com/wp-content/uploads/2014/11/20130427123829.jpg" TargetMode="External"/><Relationship Id="rId17" Type="http://schemas.openxmlformats.org/officeDocument/2006/relationships/hyperlink" Target="http://files.logoped-i-ya.webnode.ru/200000824-2a67b2b611/%D1%81%D0%B8%D0%B3%D0%BD%D0%B0%D0%BB%D0%B8%D0%B7%D0%B0%D1%82%D0%BE%D1%80%D1%8B.jpg" TargetMode="External"/><Relationship Id="rId2" Type="http://schemas.openxmlformats.org/officeDocument/2006/relationships/hyperlink" Target="https://ru.wikipedia.org/wiki/%D0%A0%D0%B5%D1%84%D0%BB%D0%B5%D0%BA%D1%81%D0%B8%D1%8F" TargetMode="External"/><Relationship Id="rId16" Type="http://schemas.openxmlformats.org/officeDocument/2006/relationships/hyperlink" Target="https://thumbs.dreamstime.com/t/%D1%83%D1%87%D0%B0%D1%89%D0%B8%D0%B9%D1%81%D1%8F-%D0%BC%D0%BE-%D0%BE%D0%B6%D0%B0%D0%B2%D0%BE%D0%B5-56185159.jpg" TargetMode="External"/><Relationship Id="rId1" Type="http://schemas.openxmlformats.org/officeDocument/2006/relationships/slideLayout" Target="../slideLayouts/slideLayout2.xml"/><Relationship Id="rId6" Type="http://schemas.openxmlformats.org/officeDocument/2006/relationships/hyperlink" Target="http://festival.1september.ru/articles/553626/" TargetMode="External"/><Relationship Id="rId11" Type="http://schemas.openxmlformats.org/officeDocument/2006/relationships/hyperlink" Target="http://vr-vyksa.ru/media/images/malchik-kompiuter.max-1200x800.jpg" TargetMode="External"/><Relationship Id="rId5" Type="http://schemas.openxmlformats.org/officeDocument/2006/relationships/hyperlink" Target="http://festival.1september.ru/articles/654950/" TargetMode="External"/><Relationship Id="rId15" Type="http://schemas.openxmlformats.org/officeDocument/2006/relationships/hyperlink" Target="http://www.clipartkid.com/images/474/smiles-and-thumbs-up-and-down-stock-vector-illustration-85992292-CZQmH0-clipart.jpg" TargetMode="External"/><Relationship Id="rId10" Type="http://schemas.openxmlformats.org/officeDocument/2006/relationships/hyperlink" Target="https://ru.wikipedia.org/wiki/%D0%A4%D0%B5%D0%B4%D0%B5%D1%80%D0%B0%D0%BB%D1%8C%D0%BD%D1%8B%D0%B9_%D0%B3%D0%BE%D1%81%D1%83%D0%B4%D0%B0%D1%80%D1%81%D1%82%D0%B2%D0%B5%D0%BD%D0%BD%D1%8B%D0%B9_%D0%BE%D0%B1%D1%80%D0%B0%D0%B7%D0%BE%D0%B2%D0%B0%D1%82%D0%B5%D0%BB%D1%8C%D0%BD%D1%8B%D0%B9_%D1%81%D1%82%D0%B0%D0%BD%D0%B4%D0%B0%D1%80%D1%82" TargetMode="External"/><Relationship Id="rId4" Type="http://schemas.openxmlformats.org/officeDocument/2006/relationships/hyperlink" Target="http://festival.1september.ru/articles/527951/" TargetMode="External"/><Relationship Id="rId9" Type="http://schemas.openxmlformats.org/officeDocument/2006/relationships/hyperlink" Target="http://kpoxa.okt.edusite.ru/p82aa1.html" TargetMode="External"/><Relationship Id="rId14" Type="http://schemas.openxmlformats.org/officeDocument/2006/relationships/hyperlink" Target="http://rylik.ru/uploads/posts/2014-04/1396890458_gouktjybcwe6r2n.jp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pedsovet.su/metodika/priemy/6001_kubik_bluma_na_uroke" TargetMode="External"/><Relationship Id="rId13" Type="http://schemas.openxmlformats.org/officeDocument/2006/relationships/hyperlink" Target="https://encrypted-tbn0.gstatic.com/images?q=tbn:ANd9GcQGLh82WznABgSzt6APAGfkltjz8Nu994Ah7HlaXz38gjYDsybl" TargetMode="External"/><Relationship Id="rId3" Type="http://schemas.openxmlformats.org/officeDocument/2006/relationships/hyperlink" Target="http://www.asienda.ru/data/cache/2015jan/25/07/153286_52101.jpg" TargetMode="External"/><Relationship Id="rId7" Type="http://schemas.openxmlformats.org/officeDocument/2006/relationships/hyperlink" Target="http://images.myshared.ru/7/822810/slide_38.jpg" TargetMode="External"/><Relationship Id="rId12" Type="http://schemas.openxmlformats.org/officeDocument/2006/relationships/hyperlink" Target="https://i05.fotocdn.net/s18/249/public_pin_m/81/2517913848.jpg" TargetMode="External"/><Relationship Id="rId2" Type="http://schemas.openxmlformats.org/officeDocument/2006/relationships/hyperlink" Target="http://nothere.my1.ru/news/refleksija_s_lentochkami_dlja_pedagogov_psikhologija/2014-06-06-51" TargetMode="External"/><Relationship Id="rId1" Type="http://schemas.openxmlformats.org/officeDocument/2006/relationships/slideLayout" Target="../slideLayouts/slideLayout2.xml"/><Relationship Id="rId6" Type="http://schemas.openxmlformats.org/officeDocument/2006/relationships/hyperlink" Target="https://img-fotki.yandex.ru/get/6513/36014149.fd/0_76b83_c768892_XL" TargetMode="External"/><Relationship Id="rId11" Type="http://schemas.openxmlformats.org/officeDocument/2006/relationships/hyperlink" Target="https://s.pfst.net/2012.06/136530781861e2e099bb4dd497a5316e531636d66c7_b.jpg" TargetMode="External"/><Relationship Id="rId5" Type="http://schemas.openxmlformats.org/officeDocument/2006/relationships/hyperlink" Target="http://ahdetki.ru/uploads/images/00/00/01/2012/07/16/99d7ca3783.jpg" TargetMode="External"/><Relationship Id="rId15" Type="http://schemas.openxmlformats.org/officeDocument/2006/relationships/hyperlink" Target="http://pedsovet.su/metodika/priemy/6276_6_shlyap_myshlenia_na_uroke" TargetMode="External"/><Relationship Id="rId10" Type="http://schemas.openxmlformats.org/officeDocument/2006/relationships/hyperlink" Target="http://7remesel.ru/images/oformlenie-svadeb/derevo-pojelaniy/sfsdferwer.jpg" TargetMode="External"/><Relationship Id="rId4" Type="http://schemas.openxmlformats.org/officeDocument/2006/relationships/hyperlink" Target="http://poznaemmir.com/wp-content/uploads/2017/01/c94adea018c382ac9dd2bbd7051f51cf.jpg" TargetMode="External"/><Relationship Id="rId9" Type="http://schemas.openxmlformats.org/officeDocument/2006/relationships/hyperlink" Target="http://paidagogos.com/wp-content/uploads/2016/04/kubik-s-voprositelnymi-znakami.jpg" TargetMode="External"/><Relationship Id="rId14" Type="http://schemas.openxmlformats.org/officeDocument/2006/relationships/hyperlink" Target="http://schoolsclass.com.ua/wp-content/uploads/2014/08/1397620781_4.jp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b17.ru/foto/uploaded/7ba04ece31626954db54f01196fdf89d.jpg" TargetMode="External"/><Relationship Id="rId13" Type="http://schemas.openxmlformats.org/officeDocument/2006/relationships/hyperlink" Target="http://pedsovet.su/metodika/priemy/6007_priem_trkm_insert_na_uroke" TargetMode="External"/><Relationship Id="rId3" Type="http://schemas.openxmlformats.org/officeDocument/2006/relationships/hyperlink" Target="https://ru.wikipedia.org/wiki/%D0%A2%D0%B0%D0%BA%D1%81%D0%BE%D0%BD%D0%BE%D0%BC%D0%B8%D1%8F_%D0%91%D0%BB%D1%83%D0%BC%D0%B0" TargetMode="External"/><Relationship Id="rId7" Type="http://schemas.openxmlformats.org/officeDocument/2006/relationships/hyperlink" Target="https://image.jimcdn.com/app/cms/image/transf/none/path/s7004e7e6c8e2acdc/image/i110da23b863e3610/version/1420368766/image.jpg" TargetMode="External"/><Relationship Id="rId12" Type="http://schemas.openxmlformats.org/officeDocument/2006/relationships/hyperlink" Target="http://ds216.centerstart.ru/sites/ds216.centerstart.ru/files/amlekula_logo.png" TargetMode="External"/><Relationship Id="rId2" Type="http://schemas.openxmlformats.org/officeDocument/2006/relationships/hyperlink" Target="http://edu-reforma.ru/ss7.jpg" TargetMode="External"/><Relationship Id="rId1" Type="http://schemas.openxmlformats.org/officeDocument/2006/relationships/slideLayout" Target="../slideLayouts/slideLayout2.xml"/><Relationship Id="rId6" Type="http://schemas.openxmlformats.org/officeDocument/2006/relationships/hyperlink" Target="http://katti.ucoz.ru/_pu/56/56564554.jpg" TargetMode="External"/><Relationship Id="rId11" Type="http://schemas.openxmlformats.org/officeDocument/2006/relationships/hyperlink" Target="http://kopilka13.blogspot.fr/2014/03/blog-post_9125.html" TargetMode="External"/><Relationship Id="rId5" Type="http://schemas.openxmlformats.org/officeDocument/2006/relationships/hyperlink" Target="http://www.doktorpapa.ru/blog/wp-content/uploads/2010/05/par01.jpg" TargetMode="External"/><Relationship Id="rId15" Type="http://schemas.openxmlformats.org/officeDocument/2006/relationships/hyperlink" Target="http://uchportfolio.ru/mc/show/27594-sostavlenie-diamanty" TargetMode="External"/><Relationship Id="rId10" Type="http://schemas.openxmlformats.org/officeDocument/2006/relationships/hyperlink" Target="https://avatanplus.com/files/resources/mid/587f4ecbbd1ab159b14bcbff.png" TargetMode="External"/><Relationship Id="rId4" Type="http://schemas.openxmlformats.org/officeDocument/2006/relationships/hyperlink" Target="http://globuss24.ru/web/userfiles/image/doc/hello_html_m2b58bdb4.jpg" TargetMode="External"/><Relationship Id="rId9" Type="http://schemas.openxmlformats.org/officeDocument/2006/relationships/hyperlink" Target="http://kartinkinaden.ru/uploads/posts/2016-01/1453983525_14.jpg" TargetMode="External"/><Relationship Id="rId14" Type="http://schemas.openxmlformats.org/officeDocument/2006/relationships/hyperlink" Target="http://voznesenskayahotel.ru/images/sampledata/pc.jp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A4%D0%B5%D0%B4%D0%B5%D1%80%D0%B0%D0%BB%D1%8C%D0%BD%D1%8B%D0%B9_%D0%B3%D0%BE%D1%81%D1%83%D0%B4%D0%B0%D1%80%D1%81%D1%82%D0%B2%D0%B5%D0%BD%D0%BD%D1%8B%D0%B9_%D0%BE%D0%B1%D1%80%D0%B0%D0%B7%D0%BE%D0%B2%D0%B0%D1%82%D0%B5%D0%BB%D1%8C%D0%BD%D1%8B%D0%B9_%D1%81%D1%82%D0%B0%D0%BD%D0%B4%D0%B0%D1%80%D1%8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4160" y="1557867"/>
            <a:ext cx="6583680" cy="1970641"/>
          </a:xfrm>
        </p:spPr>
        <p:txBody>
          <a:bodyPr/>
          <a:lstStyle/>
          <a:p>
            <a:pPr algn="ctr" defTabSz="914400">
              <a:lnSpc>
                <a:spcPct val="80000"/>
              </a:lnSpc>
              <a:spcBef>
                <a:spcPts val="1"/>
              </a:spcBef>
              <a:buNone/>
            </a:pPr>
            <a:r>
              <a:rPr lang="ru-RU" sz="6600" b="0" i="0" baseline="0" dirty="0" smtClean="0">
                <a:solidFill>
                  <a:schemeClr val="tx1"/>
                </a:solidFill>
                <a:latin typeface="Constantia"/>
                <a:ea typeface="+mj-ea"/>
                <a:cs typeface="+mj-cs"/>
              </a:rPr>
              <a:t>Рефлексия.</a:t>
            </a:r>
            <a:endParaRPr lang="ru-RU" sz="6600" b="0" i="0" baseline="0" dirty="0">
              <a:solidFill>
                <a:schemeClr val="tx1"/>
              </a:solidFill>
              <a:latin typeface="Constantia"/>
              <a:ea typeface="+mj-ea"/>
              <a:cs typeface="+mj-cs"/>
            </a:endParaRPr>
          </a:p>
        </p:txBody>
      </p:sp>
      <p:sp>
        <p:nvSpPr>
          <p:cNvPr id="3" name="Подзаголовок 2"/>
          <p:cNvSpPr>
            <a:spLocks noGrp="1"/>
          </p:cNvSpPr>
          <p:nvPr>
            <p:ph type="subTitle" idx="1"/>
          </p:nvPr>
        </p:nvSpPr>
        <p:spPr>
          <a:xfrm>
            <a:off x="2804160" y="3582894"/>
            <a:ext cx="6583680" cy="1097278"/>
          </a:xfrm>
        </p:spPr>
        <p:txBody>
          <a:bodyPr/>
          <a:lstStyle/>
          <a:p>
            <a:pPr marL="0" indent="0" algn="ctr">
              <a:spcBef>
                <a:spcPts val="12"/>
              </a:spcBef>
              <a:buNone/>
            </a:pPr>
            <a:r>
              <a:rPr lang="ru-RU" sz="2000" b="0" i="0" dirty="0" smtClean="0"/>
              <a:t>Виды. Приёмы. Формы.</a:t>
            </a:r>
            <a:endParaRPr lang="ru-RU" sz="2000" b="0" i="0" dirty="0"/>
          </a:p>
        </p:txBody>
      </p:sp>
      <p:sp>
        <p:nvSpPr>
          <p:cNvPr id="4" name="Подзаголовок 2"/>
          <p:cNvSpPr txBox="1">
            <a:spLocks/>
          </p:cNvSpPr>
          <p:nvPr/>
        </p:nvSpPr>
        <p:spPr>
          <a:xfrm>
            <a:off x="2804160" y="4734558"/>
            <a:ext cx="6583680" cy="1097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bg2"/>
              </a:buClr>
              <a:buSzPct val="9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9pPr>
          </a:lstStyle>
          <a:p>
            <a:pPr>
              <a:spcBef>
                <a:spcPts val="12"/>
              </a:spcBef>
            </a:pPr>
            <a:r>
              <a:rPr lang="ru-RU" dirty="0" smtClean="0"/>
              <a:t>Выступление подготовила Макошина Н.В.</a:t>
            </a:r>
          </a:p>
          <a:p>
            <a:pPr>
              <a:spcBef>
                <a:spcPts val="12"/>
              </a:spcBef>
            </a:pPr>
            <a:r>
              <a:rPr lang="ru-RU" dirty="0" smtClean="0"/>
              <a:t>Учитель информатики и ИКТ МОУ «Шумиловская СОШ»</a:t>
            </a:r>
            <a:endParaRPr lang="ru-RU" dirty="0"/>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Перспективная</a:t>
            </a:r>
            <a:endParaRPr lang="ru-RU" dirty="0"/>
          </a:p>
        </p:txBody>
      </p:sp>
      <p:sp>
        <p:nvSpPr>
          <p:cNvPr id="3" name="Текст 2"/>
          <p:cNvSpPr>
            <a:spLocks noGrp="1"/>
          </p:cNvSpPr>
          <p:nvPr>
            <p:ph type="body" idx="1"/>
          </p:nvPr>
        </p:nvSpPr>
        <p:spPr>
          <a:xfrm>
            <a:off x="797858" y="1659582"/>
            <a:ext cx="10960250" cy="2428540"/>
          </a:xfrm>
        </p:spPr>
        <p:txBody>
          <a:bodyPr>
            <a:normAutofit/>
          </a:bodyPr>
          <a:lstStyle/>
          <a:p>
            <a:pPr algn="just"/>
            <a:r>
              <a:rPr lang="ru-RU" sz="4000" dirty="0" smtClean="0"/>
              <a:t>Размышления о предстоящей деятельности, эффективное планирование своей работы.</a:t>
            </a:r>
            <a:endParaRPr lang="ru-RU" sz="4000" dirty="0"/>
          </a:p>
        </p:txBody>
      </p:sp>
      <p:sp>
        <p:nvSpPr>
          <p:cNvPr id="11" name="Управляющая кнопка: далее 10">
            <a:hlinkClick r:id="rId2" action="ppaction://hlinksldjump" highlightClick="1"/>
          </p:cNvPr>
          <p:cNvSpPr/>
          <p:nvPr/>
        </p:nvSpPr>
        <p:spPr>
          <a:xfrm rot="10800000">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pic>
        <p:nvPicPr>
          <p:cNvPr id="3074" name="Picture 2" descr="Картинки по запросу планируем деятельность"/>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0933" y="2357867"/>
            <a:ext cx="6004373" cy="45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9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defTabSz="914400">
              <a:lnSpc>
                <a:spcPct val="80000"/>
              </a:lnSpc>
              <a:spcBef>
                <a:spcPts val="1"/>
              </a:spcBef>
              <a:buNone/>
            </a:pPr>
            <a:r>
              <a:rPr lang="ru-RU" sz="5400" b="0" i="0" baseline="0" dirty="0" smtClean="0">
                <a:solidFill>
                  <a:schemeClr val="tx1"/>
                </a:solidFill>
                <a:latin typeface="Constantia"/>
                <a:ea typeface="+mj-ea"/>
                <a:cs typeface="+mj-cs"/>
              </a:rPr>
              <a:t>Виды рефлексии</a:t>
            </a:r>
            <a:endParaRPr lang="ru-RU" sz="5400" b="0" i="0" baseline="0" dirty="0">
              <a:solidFill>
                <a:schemeClr val="tx1"/>
              </a:solidFill>
              <a:latin typeface="Constantia"/>
              <a:ea typeface="+mj-ea"/>
              <a:cs typeface="+mj-cs"/>
            </a:endParaRPr>
          </a:p>
        </p:txBody>
      </p:sp>
      <p:sp>
        <p:nvSpPr>
          <p:cNvPr id="3" name="Текст 2"/>
          <p:cNvSpPr>
            <a:spLocks noGrp="1"/>
          </p:cNvSpPr>
          <p:nvPr>
            <p:ph type="body" idx="1"/>
          </p:nvPr>
        </p:nvSpPr>
        <p:spPr/>
        <p:txBody>
          <a:bodyPr/>
          <a:lstStyle/>
          <a:p>
            <a:pPr marL="0" indent="0" algn="ctr" defTabSz="914400">
              <a:spcBef>
                <a:spcPts val="1800"/>
              </a:spcBef>
              <a:buNone/>
            </a:pPr>
            <a:r>
              <a:rPr lang="ru-RU" sz="2000" b="0" i="0" dirty="0" smtClean="0">
                <a:solidFill>
                  <a:schemeClr val="tx1"/>
                </a:solidFill>
                <a:latin typeface="Calibri"/>
                <a:ea typeface="+mn-ea"/>
                <a:cs typeface="+mn-cs"/>
              </a:rPr>
              <a:t>Как этапа урока.</a:t>
            </a:r>
            <a:endParaRPr lang="ru-RU" sz="2000" b="0" i="0" dirty="0">
              <a:solidFill>
                <a:schemeClr val="tx1"/>
              </a:solidFill>
              <a:latin typeface="Calibri"/>
              <a:ea typeface="+mn-ea"/>
              <a:cs typeface="+mn-cs"/>
            </a:endParaRPr>
          </a:p>
        </p:txBody>
      </p:sp>
      <p:sp>
        <p:nvSpPr>
          <p:cNvPr id="4" name="TextBox 3">
            <a:hlinkClick r:id="rId2" action="ppaction://hlinksldjump"/>
          </p:cNvPr>
          <p:cNvSpPr txBox="1"/>
          <p:nvPr/>
        </p:nvSpPr>
        <p:spPr>
          <a:xfrm>
            <a:off x="279700" y="222241"/>
            <a:ext cx="3861994" cy="17081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ru-RU" sz="3500" dirty="0" smtClean="0"/>
          </a:p>
          <a:p>
            <a:pPr algn="ctr"/>
            <a:r>
              <a:rPr lang="ru-RU" sz="3500" dirty="0" smtClean="0"/>
              <a:t>По содержанию</a:t>
            </a:r>
          </a:p>
          <a:p>
            <a:pPr algn="ctr"/>
            <a:endParaRPr lang="ru-RU" sz="3500" dirty="0"/>
          </a:p>
        </p:txBody>
      </p:sp>
      <p:sp>
        <p:nvSpPr>
          <p:cNvPr id="6" name="TextBox 5">
            <a:hlinkClick r:id="rId3" action="ppaction://hlinksldjump"/>
          </p:cNvPr>
          <p:cNvSpPr txBox="1"/>
          <p:nvPr/>
        </p:nvSpPr>
        <p:spPr>
          <a:xfrm>
            <a:off x="1692537" y="2657537"/>
            <a:ext cx="3550023" cy="23083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ru-RU" sz="3600" dirty="0" smtClean="0"/>
          </a:p>
          <a:p>
            <a:pPr algn="ctr"/>
            <a:r>
              <a:rPr lang="ru-RU" sz="3600" dirty="0" smtClean="0"/>
              <a:t>По форме деятельности</a:t>
            </a:r>
          </a:p>
          <a:p>
            <a:pPr algn="ctr"/>
            <a:endParaRPr lang="ru-RU" sz="3600" dirty="0"/>
          </a:p>
        </p:txBody>
      </p:sp>
      <p:sp>
        <p:nvSpPr>
          <p:cNvPr id="7" name="TextBox 6">
            <a:hlinkClick r:id="rId4" action="ppaction://hlinksldjump"/>
          </p:cNvPr>
          <p:cNvSpPr txBox="1"/>
          <p:nvPr/>
        </p:nvSpPr>
        <p:spPr>
          <a:xfrm>
            <a:off x="5565289" y="4646494"/>
            <a:ext cx="3550023" cy="175432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ru-RU" sz="3600" dirty="0" smtClean="0"/>
          </a:p>
          <a:p>
            <a:pPr algn="ctr"/>
            <a:r>
              <a:rPr lang="ru-RU" sz="3600" dirty="0" smtClean="0"/>
              <a:t>По цели</a:t>
            </a:r>
          </a:p>
          <a:p>
            <a:pPr algn="ctr"/>
            <a:endParaRPr lang="ru-RU" sz="3600" dirty="0"/>
          </a:p>
        </p:txBody>
      </p:sp>
      <p:sp>
        <p:nvSpPr>
          <p:cNvPr id="10" name="Управляющая кнопка: далее 9">
            <a:hlinkClick r:id="rId5" action="ppaction://hlinksldjump" highlightClick="1"/>
          </p:cNvPr>
          <p:cNvSpPr/>
          <p:nvPr/>
        </p:nvSpPr>
        <p:spPr>
          <a:xfrm>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563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по содержанию</a:t>
            </a:r>
            <a:endParaRPr lang="ru-RU" dirty="0"/>
          </a:p>
        </p:txBody>
      </p:sp>
      <p:sp>
        <p:nvSpPr>
          <p:cNvPr id="3" name="Текст 2"/>
          <p:cNvSpPr>
            <a:spLocks noGrp="1"/>
          </p:cNvSpPr>
          <p:nvPr>
            <p:ph type="body" idx="1"/>
          </p:nvPr>
        </p:nvSpPr>
        <p:spPr/>
        <p:txBody>
          <a:bodyPr>
            <a:normAutofit/>
          </a:bodyPr>
          <a:lstStyle/>
          <a:p>
            <a:r>
              <a:rPr lang="ru-RU" sz="4000" dirty="0" smtClean="0"/>
              <a:t>Символическая</a:t>
            </a:r>
            <a:endParaRPr lang="ru-RU" sz="4000" dirty="0"/>
          </a:p>
        </p:txBody>
      </p:sp>
      <p:sp>
        <p:nvSpPr>
          <p:cNvPr id="5" name="Текст 4"/>
          <p:cNvSpPr>
            <a:spLocks noGrp="1"/>
          </p:cNvSpPr>
          <p:nvPr>
            <p:ph type="body" sz="quarter" idx="3"/>
          </p:nvPr>
        </p:nvSpPr>
        <p:spPr/>
        <p:txBody>
          <a:bodyPr>
            <a:normAutofit/>
          </a:bodyPr>
          <a:lstStyle/>
          <a:p>
            <a:r>
              <a:rPr lang="ru-RU" sz="4400" dirty="0" smtClean="0"/>
              <a:t>Устная</a:t>
            </a:r>
            <a:endParaRPr lang="ru-RU" sz="4400" dirty="0"/>
          </a:p>
        </p:txBody>
      </p:sp>
      <p:sp>
        <p:nvSpPr>
          <p:cNvPr id="6" name="Объект 5"/>
          <p:cNvSpPr>
            <a:spLocks noGrp="1"/>
          </p:cNvSpPr>
          <p:nvPr>
            <p:ph sz="quarter" idx="4"/>
          </p:nvPr>
        </p:nvSpPr>
        <p:spPr>
          <a:xfrm>
            <a:off x="6988885" y="2958353"/>
            <a:ext cx="4381949" cy="3474720"/>
          </a:xfrm>
        </p:spPr>
        <p:txBody>
          <a:bodyPr>
            <a:normAutofit/>
          </a:bodyPr>
          <a:lstStyle/>
          <a:p>
            <a:pPr algn="just"/>
            <a:r>
              <a:rPr lang="ru-RU" sz="3600" dirty="0" smtClean="0"/>
              <a:t>Умение связно высказывать свои мысли, описывать свои эмоции и состояние.</a:t>
            </a:r>
            <a:endParaRPr lang="ru-RU" sz="3600" dirty="0"/>
          </a:p>
        </p:txBody>
      </p:sp>
      <p:sp>
        <p:nvSpPr>
          <p:cNvPr id="8" name="Управляющая кнопка: далее 7">
            <a:hlinkClick r:id="rId2" action="ppaction://hlinksldjump" highlightClick="1"/>
          </p:cNvPr>
          <p:cNvSpPr/>
          <p:nvPr/>
        </p:nvSpPr>
        <p:spPr>
          <a:xfrm>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9" name="Улыбающееся лицо 8"/>
          <p:cNvSpPr/>
          <p:nvPr/>
        </p:nvSpPr>
        <p:spPr>
          <a:xfrm>
            <a:off x="21068" y="2689723"/>
            <a:ext cx="1098178" cy="109951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10" name="Улыбающееся лицо 9"/>
          <p:cNvSpPr/>
          <p:nvPr/>
        </p:nvSpPr>
        <p:spPr>
          <a:xfrm>
            <a:off x="86583" y="4219161"/>
            <a:ext cx="1096760" cy="1098095"/>
          </a:xfrm>
          <a:prstGeom prst="smileyFace">
            <a:avLst>
              <a:gd name="adj" fmla="val -4653"/>
            </a:avLst>
          </a:prstGeom>
          <a:solidFill>
            <a:schemeClr val="accent3"/>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a:off x="1183342" y="2809854"/>
            <a:ext cx="2104863" cy="3590946"/>
          </a:xfrm>
          <a:prstGeom prst="rect">
            <a:avLst/>
          </a:prstGeom>
        </p:spPr>
      </p:pic>
      <p:pic>
        <p:nvPicPr>
          <p:cNvPr id="4098" name="Picture 2" descr="Похожее изображение"/>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041594" y="3239481"/>
            <a:ext cx="3703451" cy="263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по содержанию</a:t>
            </a:r>
            <a:endParaRPr lang="ru-RU" dirty="0"/>
          </a:p>
        </p:txBody>
      </p:sp>
      <p:sp>
        <p:nvSpPr>
          <p:cNvPr id="3" name="Текст 2"/>
          <p:cNvSpPr>
            <a:spLocks noGrp="1"/>
          </p:cNvSpPr>
          <p:nvPr>
            <p:ph type="body" idx="1"/>
          </p:nvPr>
        </p:nvSpPr>
        <p:spPr>
          <a:xfrm>
            <a:off x="3056965" y="2057399"/>
            <a:ext cx="4846320" cy="868681"/>
          </a:xfrm>
        </p:spPr>
        <p:txBody>
          <a:bodyPr>
            <a:normAutofit/>
          </a:bodyPr>
          <a:lstStyle/>
          <a:p>
            <a:r>
              <a:rPr lang="ru-RU" sz="4400" dirty="0" smtClean="0"/>
              <a:t>Письменная</a:t>
            </a:r>
            <a:endParaRPr lang="ru-RU" sz="4400" dirty="0"/>
          </a:p>
        </p:txBody>
      </p:sp>
      <p:sp>
        <p:nvSpPr>
          <p:cNvPr id="4" name="Объект 3"/>
          <p:cNvSpPr>
            <a:spLocks noGrp="1"/>
          </p:cNvSpPr>
          <p:nvPr>
            <p:ph sz="half" idx="2"/>
          </p:nvPr>
        </p:nvSpPr>
        <p:spPr>
          <a:xfrm>
            <a:off x="3056965" y="2926080"/>
            <a:ext cx="4846320" cy="3474720"/>
          </a:xfrm>
        </p:spPr>
        <p:txBody>
          <a:bodyPr>
            <a:normAutofit/>
          </a:bodyPr>
          <a:lstStyle/>
          <a:p>
            <a:r>
              <a:rPr lang="ru-RU" sz="3200" dirty="0" smtClean="0"/>
              <a:t>Этот вид рефлексии уместен </a:t>
            </a:r>
            <a:r>
              <a:rPr lang="ru-RU" sz="3200" dirty="0"/>
              <a:t>на завершающем этапе изучения целого раздела учебного </a:t>
            </a:r>
            <a:r>
              <a:rPr lang="ru-RU" sz="3200" dirty="0" smtClean="0"/>
              <a:t>материала </a:t>
            </a:r>
            <a:r>
              <a:rPr lang="ru-RU" sz="3200" dirty="0"/>
              <a:t>или большой темы.</a:t>
            </a:r>
          </a:p>
        </p:txBody>
      </p:sp>
      <p:sp>
        <p:nvSpPr>
          <p:cNvPr id="7" name="Управляющая кнопка: назад 6">
            <a:hlinkClick r:id="rId2" action="ppaction://hlinksldjump" highlightClick="1"/>
          </p:cNvPr>
          <p:cNvSpPr/>
          <p:nvPr/>
        </p:nvSpPr>
        <p:spPr>
          <a:xfrm>
            <a:off x="11381591" y="6303981"/>
            <a:ext cx="613185" cy="441064"/>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35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по форме деятельности</a:t>
            </a:r>
            <a:endParaRPr lang="ru-RU" dirty="0"/>
          </a:p>
        </p:txBody>
      </p:sp>
      <p:sp>
        <p:nvSpPr>
          <p:cNvPr id="3" name="Текст 2"/>
          <p:cNvSpPr>
            <a:spLocks noGrp="1"/>
          </p:cNvSpPr>
          <p:nvPr>
            <p:ph type="body"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lstStyle/>
          <a:p>
            <a:pPr algn="just"/>
            <a:r>
              <a:rPr lang="ru-RU" dirty="0"/>
              <a:t>Именно в таком порядке удобнее приучать детей к данному виду работы. Сначала — всем классом, потом — в отдельных группах, затем — выборочно опрашивать учащихся. Это подготовит учащихся к самостоятельной работе над собой.</a:t>
            </a:r>
          </a:p>
        </p:txBody>
      </p:sp>
      <p:sp>
        <p:nvSpPr>
          <p:cNvPr id="8" name="Управляющая кнопка: назад 7">
            <a:hlinkClick r:id="rId2" action="ppaction://hlinksldjump" highlightClick="1"/>
          </p:cNvPr>
          <p:cNvSpPr/>
          <p:nvPr/>
        </p:nvSpPr>
        <p:spPr>
          <a:xfrm>
            <a:off x="11381591" y="6303981"/>
            <a:ext cx="613185" cy="441064"/>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3" name="TextBox 12"/>
          <p:cNvSpPr txBox="1"/>
          <p:nvPr/>
        </p:nvSpPr>
        <p:spPr>
          <a:xfrm>
            <a:off x="333487" y="1971973"/>
            <a:ext cx="3593054"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ru-RU" sz="2800" dirty="0" smtClean="0"/>
              <a:t>Коллективная</a:t>
            </a:r>
          </a:p>
          <a:p>
            <a:pPr algn="ctr"/>
            <a:endParaRPr lang="ru-RU" sz="2800" dirty="0"/>
          </a:p>
        </p:txBody>
      </p:sp>
      <p:sp>
        <p:nvSpPr>
          <p:cNvPr id="14" name="TextBox 13"/>
          <p:cNvSpPr txBox="1"/>
          <p:nvPr/>
        </p:nvSpPr>
        <p:spPr>
          <a:xfrm>
            <a:off x="333487" y="3015465"/>
            <a:ext cx="359305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800" dirty="0" smtClean="0">
                <a:solidFill>
                  <a:srgbClr val="0070C0"/>
                </a:solidFill>
              </a:rPr>
              <a:t>Групповая</a:t>
            </a:r>
          </a:p>
          <a:p>
            <a:pPr algn="ctr"/>
            <a:endParaRPr lang="ru-RU" sz="2800" dirty="0">
              <a:solidFill>
                <a:srgbClr val="0070C0"/>
              </a:solidFill>
            </a:endParaRPr>
          </a:p>
        </p:txBody>
      </p:sp>
      <p:sp>
        <p:nvSpPr>
          <p:cNvPr id="15" name="TextBox 14"/>
          <p:cNvSpPr txBox="1"/>
          <p:nvPr/>
        </p:nvSpPr>
        <p:spPr>
          <a:xfrm>
            <a:off x="333487" y="4058957"/>
            <a:ext cx="3593054" cy="95410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2800" dirty="0" smtClean="0">
                <a:solidFill>
                  <a:srgbClr val="0070C0"/>
                </a:solidFill>
              </a:rPr>
              <a:t>Фронтальная</a:t>
            </a:r>
          </a:p>
          <a:p>
            <a:pPr algn="ctr"/>
            <a:endParaRPr lang="ru-RU" sz="2800" dirty="0">
              <a:solidFill>
                <a:srgbClr val="0070C0"/>
              </a:solidFill>
            </a:endParaRPr>
          </a:p>
        </p:txBody>
      </p:sp>
      <p:sp>
        <p:nvSpPr>
          <p:cNvPr id="16" name="TextBox 15"/>
          <p:cNvSpPr txBox="1"/>
          <p:nvPr/>
        </p:nvSpPr>
        <p:spPr>
          <a:xfrm>
            <a:off x="333487" y="5080935"/>
            <a:ext cx="3593054"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2800" dirty="0" smtClean="0"/>
              <a:t>Индивидуальная</a:t>
            </a:r>
          </a:p>
          <a:p>
            <a:pPr algn="ctr"/>
            <a:endParaRPr lang="ru-RU" sz="2800" dirty="0"/>
          </a:p>
        </p:txBody>
      </p:sp>
    </p:spTree>
    <p:extLst>
      <p:ext uri="{BB962C8B-B14F-4D97-AF65-F5344CB8AC3E}">
        <p14:creationId xmlns:p14="http://schemas.microsoft.com/office/powerpoint/2010/main" val="25192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по цели</a:t>
            </a:r>
            <a:endParaRPr lang="ru-RU" dirty="0"/>
          </a:p>
        </p:txBody>
      </p:sp>
      <p:sp>
        <p:nvSpPr>
          <p:cNvPr id="3" name="Текст 2"/>
          <p:cNvSpPr>
            <a:spLocks noGrp="1"/>
          </p:cNvSpPr>
          <p:nvPr>
            <p:ph type="body" idx="1"/>
          </p:nvPr>
        </p:nvSpPr>
        <p:spPr/>
        <p:txBody>
          <a:bodyPr/>
          <a:lstStyle/>
          <a:p>
            <a:r>
              <a:rPr lang="ru-RU" dirty="0" smtClean="0"/>
              <a:t>Эмоциональная</a:t>
            </a:r>
            <a:endParaRPr lang="ru-RU" dirty="0"/>
          </a:p>
        </p:txBody>
      </p:sp>
      <p:sp>
        <p:nvSpPr>
          <p:cNvPr id="4" name="Объект 3"/>
          <p:cNvSpPr>
            <a:spLocks noGrp="1"/>
          </p:cNvSpPr>
          <p:nvPr>
            <p:ph sz="half" idx="2"/>
          </p:nvPr>
        </p:nvSpPr>
        <p:spPr/>
        <p:txBody>
          <a:bodyPr/>
          <a:lstStyle/>
          <a:p>
            <a:r>
              <a:rPr lang="ru-RU" dirty="0" smtClean="0"/>
              <a:t>Другое название – сенсорная. Сюда можно включить символьную классификацию.</a:t>
            </a:r>
          </a:p>
          <a:p>
            <a:endParaRPr lang="ru-RU" dirty="0"/>
          </a:p>
          <a:p>
            <a:r>
              <a:rPr lang="ru-RU" i="1" dirty="0" smtClean="0"/>
              <a:t>Основной вопрос – «Какое у тебя настроение?»</a:t>
            </a:r>
            <a:endParaRPr lang="ru-RU" i="1" dirty="0"/>
          </a:p>
        </p:txBody>
      </p:sp>
      <p:sp>
        <p:nvSpPr>
          <p:cNvPr id="5" name="Текст 4"/>
          <p:cNvSpPr>
            <a:spLocks noGrp="1"/>
          </p:cNvSpPr>
          <p:nvPr>
            <p:ph type="body" sz="quarter" idx="3"/>
          </p:nvPr>
        </p:nvSpPr>
        <p:spPr/>
        <p:txBody>
          <a:bodyPr/>
          <a:lstStyle/>
          <a:p>
            <a:r>
              <a:rPr lang="ru-RU" dirty="0" smtClean="0"/>
              <a:t>Рефлексия деятельности</a:t>
            </a:r>
            <a:endParaRPr lang="ru-RU" dirty="0"/>
          </a:p>
        </p:txBody>
      </p:sp>
      <p:sp>
        <p:nvSpPr>
          <p:cNvPr id="6" name="Объект 5"/>
          <p:cNvSpPr>
            <a:spLocks noGrp="1"/>
          </p:cNvSpPr>
          <p:nvPr>
            <p:ph sz="quarter" idx="4"/>
          </p:nvPr>
        </p:nvSpPr>
        <p:spPr/>
        <p:txBody>
          <a:bodyPr/>
          <a:lstStyle/>
          <a:p>
            <a:r>
              <a:rPr lang="ru-RU" dirty="0" smtClean="0"/>
              <a:t>При проверке д/з, на этапе закрепления материала, при защите проекта.</a:t>
            </a:r>
          </a:p>
          <a:p>
            <a:endParaRPr lang="ru-RU" dirty="0"/>
          </a:p>
          <a:p>
            <a:r>
              <a:rPr lang="ru-RU" i="1" dirty="0" smtClean="0"/>
              <a:t>Основные вопросы – «Что у меня получилось в результате?» и «Что мне нужно сделать, чтобы добиться успеха?»</a:t>
            </a:r>
            <a:endParaRPr lang="ru-RU" i="1" dirty="0"/>
          </a:p>
        </p:txBody>
      </p:sp>
      <p:sp>
        <p:nvSpPr>
          <p:cNvPr id="7" name="Управляющая кнопка: назад 6">
            <a:hlinkClick r:id="rId2" action="ppaction://hlinksldjump" highlightClick="1"/>
          </p:cNvPr>
          <p:cNvSpPr/>
          <p:nvPr/>
        </p:nvSpPr>
        <p:spPr>
          <a:xfrm rot="10800000">
            <a:off x="11381591" y="6303981"/>
            <a:ext cx="613185" cy="441064"/>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70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 по цели</a:t>
            </a:r>
            <a:endParaRPr lang="ru-RU" dirty="0"/>
          </a:p>
        </p:txBody>
      </p:sp>
      <p:sp>
        <p:nvSpPr>
          <p:cNvPr id="3" name="Текст 2"/>
          <p:cNvSpPr>
            <a:spLocks noGrp="1"/>
          </p:cNvSpPr>
          <p:nvPr>
            <p:ph type="body" idx="1"/>
          </p:nvPr>
        </p:nvSpPr>
        <p:spPr>
          <a:xfrm>
            <a:off x="1066800" y="2057399"/>
            <a:ext cx="5212080" cy="868681"/>
          </a:xfrm>
        </p:spPr>
        <p:txBody>
          <a:bodyPr/>
          <a:lstStyle/>
          <a:p>
            <a:r>
              <a:rPr lang="ru-RU" dirty="0" smtClean="0"/>
              <a:t>Рефлексия содержания материала</a:t>
            </a:r>
            <a:endParaRPr lang="ru-RU" dirty="0"/>
          </a:p>
        </p:txBody>
      </p:sp>
      <p:sp>
        <p:nvSpPr>
          <p:cNvPr id="4" name="Объект 3"/>
          <p:cNvSpPr>
            <a:spLocks noGrp="1"/>
          </p:cNvSpPr>
          <p:nvPr>
            <p:ph sz="half" idx="2"/>
          </p:nvPr>
        </p:nvSpPr>
        <p:spPr/>
        <p:txBody>
          <a:bodyPr/>
          <a:lstStyle/>
          <a:p>
            <a:r>
              <a:rPr lang="ru-RU" dirty="0" smtClean="0"/>
              <a:t>При подведении итогов урока или темы.</a:t>
            </a:r>
          </a:p>
          <a:p>
            <a:endParaRPr lang="ru-RU" dirty="0"/>
          </a:p>
          <a:p>
            <a:r>
              <a:rPr lang="ru-RU" i="1" dirty="0" smtClean="0"/>
              <a:t>Основной вопрос – «Что я узнал и чему научился?»</a:t>
            </a:r>
            <a:endParaRPr lang="ru-RU" i="1" dirty="0"/>
          </a:p>
        </p:txBody>
      </p:sp>
      <p:sp>
        <p:nvSpPr>
          <p:cNvPr id="6" name="Объект 5"/>
          <p:cNvSpPr>
            <a:spLocks noGrp="1"/>
          </p:cNvSpPr>
          <p:nvPr>
            <p:ph sz="quarter" idx="4"/>
          </p:nvPr>
        </p:nvSpPr>
        <p:spPr/>
        <p:txBody>
          <a:bodyPr/>
          <a:lstStyle/>
          <a:p>
            <a:endParaRPr lang="ru-RU" dirty="0"/>
          </a:p>
        </p:txBody>
      </p:sp>
      <p:sp>
        <p:nvSpPr>
          <p:cNvPr id="7" name="Управляющая кнопка: назад 6">
            <a:hlinkClick r:id="rId2" action="ppaction://hlinksldjump" highlightClick="1"/>
          </p:cNvPr>
          <p:cNvSpPr/>
          <p:nvPr/>
        </p:nvSpPr>
        <p:spPr>
          <a:xfrm>
            <a:off x="11381591" y="6303981"/>
            <a:ext cx="613185" cy="441064"/>
          </a:xfrm>
          <a:prstGeom prst="actionButtonBackPrevio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Текст 7"/>
          <p:cNvSpPr>
            <a:spLocks noGrp="1"/>
          </p:cNvSpPr>
          <p:nvPr>
            <p:ph type="body" sz="quarter" idx="3"/>
          </p:nvPr>
        </p:nvSpPr>
        <p:spPr/>
        <p:txBody>
          <a:bodyPr/>
          <a:lstStyle/>
          <a:p>
            <a:endParaRPr lang="ru-RU"/>
          </a:p>
        </p:txBody>
      </p:sp>
    </p:spTree>
    <p:extLst>
      <p:ext uri="{BB962C8B-B14F-4D97-AF65-F5344CB8AC3E}">
        <p14:creationId xmlns:p14="http://schemas.microsoft.com/office/powerpoint/2010/main" val="249171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defTabSz="914400">
              <a:lnSpc>
                <a:spcPct val="80000"/>
              </a:lnSpc>
              <a:spcBef>
                <a:spcPts val="1"/>
              </a:spcBef>
              <a:buNone/>
            </a:pPr>
            <a:r>
              <a:rPr lang="ru-RU" sz="5400" b="0" i="0" baseline="0" dirty="0" smtClean="0">
                <a:solidFill>
                  <a:schemeClr val="tx1"/>
                </a:solidFill>
                <a:latin typeface="Constantia"/>
                <a:ea typeface="+mj-ea"/>
                <a:cs typeface="+mj-cs"/>
              </a:rPr>
              <a:t>Формы и приёмы</a:t>
            </a:r>
            <a:endParaRPr lang="ru-RU" sz="5400" b="0" i="0" baseline="0" dirty="0">
              <a:solidFill>
                <a:schemeClr val="tx1"/>
              </a:solidFill>
              <a:latin typeface="Constantia"/>
              <a:ea typeface="+mj-ea"/>
              <a:cs typeface="+mj-cs"/>
            </a:endParaRPr>
          </a:p>
        </p:txBody>
      </p:sp>
      <p:sp>
        <p:nvSpPr>
          <p:cNvPr id="3" name="Текст 2"/>
          <p:cNvSpPr>
            <a:spLocks noGrp="1"/>
          </p:cNvSpPr>
          <p:nvPr>
            <p:ph type="body" idx="1"/>
          </p:nvPr>
        </p:nvSpPr>
        <p:spPr/>
        <p:txBody>
          <a:bodyPr/>
          <a:lstStyle/>
          <a:p>
            <a:pPr marL="0" indent="0" algn="ctr" defTabSz="914400">
              <a:spcBef>
                <a:spcPts val="1800"/>
              </a:spcBef>
              <a:buNone/>
            </a:pPr>
            <a:r>
              <a:rPr lang="ru-RU" sz="2000" b="0" i="0" dirty="0" smtClean="0">
                <a:solidFill>
                  <a:schemeClr val="tx1"/>
                </a:solidFill>
                <a:latin typeface="Calibri"/>
                <a:ea typeface="+mn-ea"/>
                <a:cs typeface="+mn-cs"/>
              </a:rPr>
              <a:t>рефлексии на уроке.</a:t>
            </a:r>
            <a:endParaRPr lang="ru-RU" sz="2000" b="0" i="0" dirty="0">
              <a:solidFill>
                <a:schemeClr val="tx1"/>
              </a:solidFill>
              <a:latin typeface="Calibri"/>
              <a:ea typeface="+mn-ea"/>
              <a:cs typeface="+mn-cs"/>
            </a:endParaRPr>
          </a:p>
        </p:txBody>
      </p:sp>
    </p:spTree>
    <p:extLst>
      <p:ext uri="{BB962C8B-B14F-4D97-AF65-F5344CB8AC3E}">
        <p14:creationId xmlns:p14="http://schemas.microsoft.com/office/powerpoint/2010/main" val="9176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1411" y="848458"/>
            <a:ext cx="3670989" cy="2665207"/>
          </a:xfrm>
        </p:spPr>
        <p:txBody>
          <a:bodyPr/>
          <a:lstStyle/>
          <a:p>
            <a:pPr algn="l" defTabSz="914400">
              <a:spcBef>
                <a:spcPts val="1"/>
              </a:spcBef>
              <a:buNone/>
            </a:pPr>
            <a:r>
              <a:rPr lang="ru-RU" sz="3200" b="0" i="0" baseline="0" dirty="0" smtClean="0">
                <a:solidFill>
                  <a:schemeClr val="tx1"/>
                </a:solidFill>
                <a:latin typeface="Constantia"/>
                <a:ea typeface="+mj-ea"/>
                <a:cs typeface="+mj-cs"/>
              </a:rPr>
              <a:t>Рефлексия настроения и эмоционального состояния</a:t>
            </a:r>
            <a:endParaRPr lang="ru-RU" sz="3200" b="0" i="0" baseline="0" dirty="0">
              <a:solidFill>
                <a:schemeClr val="tx1"/>
              </a:solidFill>
              <a:latin typeface="Constantia"/>
              <a:ea typeface="+mj-ea"/>
              <a:cs typeface="+mj-cs"/>
            </a:endParaRPr>
          </a:p>
        </p:txBody>
      </p:sp>
      <p:sp>
        <p:nvSpPr>
          <p:cNvPr id="3" name="Текст 2"/>
          <p:cNvSpPr>
            <a:spLocks noGrp="1"/>
          </p:cNvSpPr>
          <p:nvPr>
            <p:ph type="body" sz="half" idx="2"/>
          </p:nvPr>
        </p:nvSpPr>
        <p:spPr/>
        <p:txBody>
          <a:bodyPr/>
          <a:lstStyle/>
          <a:p>
            <a:pPr marL="0" indent="0" algn="l" defTabSz="914400">
              <a:spcBef>
                <a:spcPts val="1800"/>
              </a:spcBef>
              <a:buNone/>
            </a:pPr>
            <a:endParaRPr lang="ru-RU" sz="1600" b="0" i="0" dirty="0">
              <a:solidFill>
                <a:schemeClr val="tx1"/>
              </a:solidFill>
              <a:latin typeface="Calibri"/>
              <a:ea typeface="+mn-ea"/>
              <a:cs typeface="+mn-cs"/>
            </a:endParaRPr>
          </a:p>
        </p:txBody>
      </p:sp>
      <p:sp>
        <p:nvSpPr>
          <p:cNvPr id="4" name="Рисунок 3"/>
          <p:cNvSpPr>
            <a:spLocks noGrp="1"/>
          </p:cNvSpPr>
          <p:nvPr>
            <p:ph type="pic" idx="1"/>
          </p:nvPr>
        </p:nvSpPr>
        <p:spPr/>
      </p:sp>
      <p:pic>
        <p:nvPicPr>
          <p:cNvPr id="6148" name="Picture 4" descr="Картинки по запросу рефлексия настро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14" y="745222"/>
            <a:ext cx="7265427" cy="544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9186" y="143183"/>
            <a:ext cx="4991548" cy="5965115"/>
          </a:xfrm>
        </p:spPr>
        <p:txBody>
          <a:bodyPr>
            <a:noAutofit/>
          </a:bodyPr>
          <a:lstStyle/>
          <a:p>
            <a:pPr algn="just"/>
            <a:r>
              <a:rPr lang="ru-RU" sz="2400" dirty="0"/>
              <a:t>В Древней Японии был такой обычай: когда корабль отправлялся в плавание, путешественников и экипаж провожали все родственники. От провожающих до самого корабля тянулись ленты. Корабль отчаливал от берега, ленты разрывались. Одна часть ленты оставалась на корабле, другая – в руках у провожающих. Кусочки ленты хранились до возвращения корабля на родину. </a:t>
            </a:r>
          </a:p>
        </p:txBody>
      </p:sp>
      <p:pic>
        <p:nvPicPr>
          <p:cNvPr id="9218" name="Picture 2" descr="Картинки по запросу разные ленточ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51" y="701936"/>
            <a:ext cx="6436660" cy="4827495"/>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80082" y="5596664"/>
            <a:ext cx="6151198" cy="11684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small" baseline="0">
                <a:solidFill>
                  <a:schemeClr val="tx1"/>
                </a:solidFill>
                <a:latin typeface="+mj-lt"/>
                <a:ea typeface="+mj-ea"/>
                <a:cs typeface="+mj-cs"/>
              </a:defRPr>
            </a:lvl1pPr>
          </a:lstStyle>
          <a:p>
            <a:pPr>
              <a:spcBef>
                <a:spcPts val="1"/>
              </a:spcBef>
            </a:pPr>
            <a:r>
              <a:rPr lang="ru-RU" dirty="0" smtClean="0">
                <a:latin typeface="Constantia"/>
              </a:rPr>
              <a:t>Рефлексия настроения и эмоционального состояния</a:t>
            </a:r>
            <a:endParaRPr lang="ru-RU" dirty="0">
              <a:latin typeface="Constantia"/>
            </a:endParaRPr>
          </a:p>
        </p:txBody>
      </p:sp>
    </p:spTree>
    <p:extLst>
      <p:ext uri="{BB962C8B-B14F-4D97-AF65-F5344CB8AC3E}">
        <p14:creationId xmlns:p14="http://schemas.microsoft.com/office/powerpoint/2010/main" val="7734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defTabSz="914400">
              <a:lnSpc>
                <a:spcPct val="80000"/>
              </a:lnSpc>
              <a:spcBef>
                <a:spcPts val="1"/>
              </a:spcBef>
              <a:buNone/>
            </a:pPr>
            <a:r>
              <a:rPr lang="ru-RU" dirty="0" smtClean="0">
                <a:latin typeface="Constantia"/>
              </a:rPr>
              <a:t>Что такое рефлексия?</a:t>
            </a:r>
            <a:endParaRPr lang="ru-RU" sz="5400" b="0" i="0" baseline="0" dirty="0">
              <a:solidFill>
                <a:schemeClr val="tx1"/>
              </a:solidFill>
              <a:latin typeface="Constantia"/>
              <a:ea typeface="+mj-ea"/>
              <a:cs typeface="+mj-cs"/>
            </a:endParaRPr>
          </a:p>
        </p:txBody>
      </p:sp>
      <p:sp>
        <p:nvSpPr>
          <p:cNvPr id="4" name="Текст 3"/>
          <p:cNvSpPr>
            <a:spLocks noGrp="1"/>
          </p:cNvSpPr>
          <p:nvPr>
            <p:ph type="body" idx="1"/>
          </p:nvPr>
        </p:nvSpPr>
        <p:spPr/>
        <p:txBody>
          <a:bodyPr/>
          <a:lstStyle/>
          <a:p>
            <a:endParaRPr lang="ru-RU"/>
          </a:p>
        </p:txBody>
      </p:sp>
    </p:spTree>
    <p:extLst>
      <p:ext uri="{BB962C8B-B14F-4D97-AF65-F5344CB8AC3E}">
        <p14:creationId xmlns:p14="http://schemas.microsoft.com/office/powerpoint/2010/main" val="1932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7671" y="133125"/>
            <a:ext cx="4991548" cy="5965115"/>
          </a:xfrm>
        </p:spPr>
        <p:txBody>
          <a:bodyPr>
            <a:noAutofit/>
          </a:bodyPr>
          <a:lstStyle/>
          <a:p>
            <a:pPr algn="just"/>
            <a:r>
              <a:rPr lang="ru-RU" sz="2000" dirty="0"/>
              <a:t>Сегодня мы завершаем свое занятие-путешествие, но мне бы хотелось с вами ещё встретиться. Возьмитесь за ленточку. От тех, кто держит </a:t>
            </a:r>
            <a:r>
              <a:rPr lang="ru-RU" sz="2000" b="1" dirty="0">
                <a:solidFill>
                  <a:srgbClr val="FF0000"/>
                </a:solidFill>
              </a:rPr>
              <a:t>красную</a:t>
            </a:r>
            <a:r>
              <a:rPr lang="ru-RU" sz="2000" dirty="0"/>
              <a:t> ленточку, мне бы хотелось услышать, что понравилось им сегодня? От тех, кто держит </a:t>
            </a:r>
            <a:r>
              <a:rPr lang="ru-RU" sz="2000" b="1" dirty="0">
                <a:solidFill>
                  <a:srgbClr val="0070C0"/>
                </a:solidFill>
              </a:rPr>
              <a:t>синюю</a:t>
            </a:r>
            <a:r>
              <a:rPr lang="ru-RU" sz="2000" dirty="0"/>
              <a:t> ленточку, мне бы хотелось услышать, что нового интересного они сегодня узнали? От тех, кто держит </a:t>
            </a:r>
            <a:r>
              <a:rPr lang="ru-RU" sz="2000" b="1" dirty="0">
                <a:solidFill>
                  <a:srgbClr val="FFC000"/>
                </a:solidFill>
              </a:rPr>
              <a:t>жёлтую</a:t>
            </a:r>
            <a:r>
              <a:rPr lang="ru-RU" sz="2000" dirty="0"/>
              <a:t> ленточку, мне бы хотелось услышать, будут ли они применять правила, с которыми сегодня познакомились? От тех, кто держит </a:t>
            </a:r>
            <a:r>
              <a:rPr lang="ru-RU" sz="2000" b="1" dirty="0">
                <a:solidFill>
                  <a:srgbClr val="00B050"/>
                </a:solidFill>
              </a:rPr>
              <a:t>зелёную</a:t>
            </a:r>
            <a:r>
              <a:rPr lang="ru-RU" sz="2000" dirty="0"/>
              <a:t> ленточку, мне бы хотелось услышать, какое у вас настроение после нашего занятия?</a:t>
            </a:r>
            <a:endParaRPr lang="ru-RU" sz="2000" dirty="0"/>
          </a:p>
        </p:txBody>
      </p:sp>
      <p:pic>
        <p:nvPicPr>
          <p:cNvPr id="9218" name="Picture 2" descr="Картинки по запросу разные ленточ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51" y="701936"/>
            <a:ext cx="6436660" cy="4827495"/>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80082" y="5596664"/>
            <a:ext cx="6151198" cy="11684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small" baseline="0">
                <a:solidFill>
                  <a:schemeClr val="tx1"/>
                </a:solidFill>
                <a:latin typeface="+mj-lt"/>
                <a:ea typeface="+mj-ea"/>
                <a:cs typeface="+mj-cs"/>
              </a:defRPr>
            </a:lvl1pPr>
          </a:lstStyle>
          <a:p>
            <a:pPr>
              <a:spcBef>
                <a:spcPts val="1"/>
              </a:spcBef>
            </a:pPr>
            <a:r>
              <a:rPr lang="ru-RU" dirty="0" smtClean="0">
                <a:latin typeface="Constantia"/>
              </a:rPr>
              <a:t>Рефлексия настроения и эмоционального состояния</a:t>
            </a:r>
            <a:endParaRPr lang="ru-RU" dirty="0">
              <a:latin typeface="Constantia"/>
            </a:endParaRPr>
          </a:p>
        </p:txBody>
      </p:sp>
    </p:spTree>
    <p:extLst>
      <p:ext uri="{BB962C8B-B14F-4D97-AF65-F5344CB8AC3E}">
        <p14:creationId xmlns:p14="http://schemas.microsoft.com/office/powerpoint/2010/main" val="81864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Солнце и тучка</a:t>
            </a:r>
            <a:endParaRPr lang="ru-RU" dirty="0"/>
          </a:p>
        </p:txBody>
      </p:sp>
      <p:sp>
        <p:nvSpPr>
          <p:cNvPr id="4" name="Объект 3"/>
          <p:cNvSpPr>
            <a:spLocks noGrp="1"/>
          </p:cNvSpPr>
          <p:nvPr>
            <p:ph sz="half" idx="2"/>
          </p:nvPr>
        </p:nvSpPr>
        <p:spPr>
          <a:xfrm>
            <a:off x="3019326" y="2068157"/>
            <a:ext cx="3402989" cy="857923"/>
          </a:xfrm>
        </p:spPr>
        <p:txBody>
          <a:bodyPr/>
          <a:lstStyle/>
          <a:p>
            <a:r>
              <a:rPr lang="ru-RU" dirty="0" smtClean="0"/>
              <a:t>Мне всё удалось</a:t>
            </a:r>
            <a:endParaRPr lang="ru-RU" dirty="0"/>
          </a:p>
        </p:txBody>
      </p:sp>
      <p:pic>
        <p:nvPicPr>
          <p:cNvPr id="10244" name="Picture 4" descr="Картинки по запросу солнышко"/>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777916"/>
            <a:ext cx="3019326" cy="26972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Картинки по запросу солнышко с тучко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097" y="4106688"/>
            <a:ext cx="4048013" cy="2691929"/>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3"/>
          <p:cNvSpPr txBox="1">
            <a:spLocks/>
          </p:cNvSpPr>
          <p:nvPr/>
        </p:nvSpPr>
        <p:spPr>
          <a:xfrm>
            <a:off x="6096000" y="4736054"/>
            <a:ext cx="3402989" cy="857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a:lstStyle>
          <a:p>
            <a:r>
              <a:rPr lang="ru-RU" dirty="0" smtClean="0"/>
              <a:t>Мне не всё удалось</a:t>
            </a:r>
            <a:endParaRPr lang="ru-RU" dirty="0"/>
          </a:p>
        </p:txBody>
      </p:sp>
      <p:sp>
        <p:nvSpPr>
          <p:cNvPr id="10" name="Объект 3"/>
          <p:cNvSpPr txBox="1">
            <a:spLocks/>
          </p:cNvSpPr>
          <p:nvPr/>
        </p:nvSpPr>
        <p:spPr>
          <a:xfrm>
            <a:off x="8989807" y="2762239"/>
            <a:ext cx="3402989" cy="857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a:lstStyle>
          <a:p>
            <a:r>
              <a:rPr lang="ru-RU" dirty="0" smtClean="0"/>
              <a:t>У меня ничего не получилось</a:t>
            </a:r>
            <a:endParaRPr lang="ru-RU" dirty="0"/>
          </a:p>
        </p:txBody>
      </p:sp>
      <p:pic>
        <p:nvPicPr>
          <p:cNvPr id="10248" name="Picture 8" descr="Картинки по запросу солнышко с тучк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545" y="1463179"/>
            <a:ext cx="4744265" cy="355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Лучи солнца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dirty="0"/>
          </a:p>
        </p:txBody>
      </p:sp>
      <p:pic>
        <p:nvPicPr>
          <p:cNvPr id="15362" name="Picture 2" descr="Картинки по запросу солнышко без луч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20" y="2057399"/>
            <a:ext cx="4703782" cy="47037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1645920" y="2775473"/>
            <a:ext cx="1597100" cy="634701"/>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1506071" y="4346760"/>
            <a:ext cx="1736949" cy="62530"/>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1645920" y="5345876"/>
            <a:ext cx="1899211" cy="735557"/>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595525" y="1582827"/>
            <a:ext cx="959504" cy="993738"/>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098664" y="763793"/>
            <a:ext cx="481012" cy="1315903"/>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7771593" y="3042395"/>
            <a:ext cx="1772309" cy="525782"/>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771593" y="4688984"/>
            <a:ext cx="1912158" cy="334837"/>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7510220" y="5713655"/>
            <a:ext cx="1865939" cy="1032627"/>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7380367" y="1825870"/>
            <a:ext cx="1321673" cy="911683"/>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6387292" y="562302"/>
            <a:ext cx="496902" cy="1517394"/>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480159" y="320968"/>
            <a:ext cx="47919" cy="1517394"/>
          </a:xfrm>
          <a:prstGeom prst="line">
            <a:avLst/>
          </a:prstGeom>
          <a:ln w="190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4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par>
                                <p:cTn id="35" presetID="22" presetClass="entr" presetSubtype="4"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Букет настроения</a:t>
            </a:r>
            <a:endParaRPr lang="ru-RU" dirty="0"/>
          </a:p>
        </p:txBody>
      </p:sp>
      <p:sp>
        <p:nvSpPr>
          <p:cNvPr id="3" name="Объект 2"/>
          <p:cNvSpPr>
            <a:spLocks noGrp="1"/>
          </p:cNvSpPr>
          <p:nvPr>
            <p:ph sz="half" idx="1"/>
          </p:nvPr>
        </p:nvSpPr>
        <p:spPr>
          <a:xfrm>
            <a:off x="1172584" y="5432611"/>
            <a:ext cx="4740536" cy="968189"/>
          </a:xfrm>
        </p:spPr>
        <p:txBody>
          <a:bodyPr/>
          <a:lstStyle/>
          <a:p>
            <a:r>
              <a:rPr lang="ru-RU" dirty="0" smtClean="0"/>
              <a:t>«Я доволен», «У меня всё получилось»</a:t>
            </a:r>
            <a:endParaRPr lang="ru-RU" dirty="0"/>
          </a:p>
        </p:txBody>
      </p:sp>
      <p:sp>
        <p:nvSpPr>
          <p:cNvPr id="4" name="Объект 3"/>
          <p:cNvSpPr>
            <a:spLocks noGrp="1"/>
          </p:cNvSpPr>
          <p:nvPr>
            <p:ph sz="half" idx="2"/>
          </p:nvPr>
        </p:nvSpPr>
        <p:spPr>
          <a:xfrm>
            <a:off x="6551406" y="5572461"/>
            <a:ext cx="4573793" cy="828339"/>
          </a:xfrm>
        </p:spPr>
        <p:txBody>
          <a:bodyPr/>
          <a:lstStyle/>
          <a:p>
            <a:r>
              <a:rPr lang="ru-RU" dirty="0" smtClean="0"/>
              <a:t>«Я не доволен», «у меня не получилось что-либо»</a:t>
            </a:r>
            <a:endParaRPr lang="ru-RU" dirty="0"/>
          </a:p>
        </p:txBody>
      </p:sp>
      <p:pic>
        <p:nvPicPr>
          <p:cNvPr id="6" name="Picture 2" descr="Картинки по запросу ваза с цветами рисунок детский"/>
          <p:cNvPicPr>
            <a:picLocks noChangeAspect="1" noChangeArrowheads="1"/>
          </p:cNvPicPr>
          <p:nvPr/>
        </p:nvPicPr>
        <p:blipFill rotWithShape="1">
          <a:blip r:embed="rId2">
            <a:extLst>
              <a:ext uri="{28A0092B-C50C-407E-A947-70E740481C1C}">
                <a14:useLocalDpi xmlns:a14="http://schemas.microsoft.com/office/drawing/2010/main" val="0"/>
              </a:ext>
            </a:extLst>
          </a:blip>
          <a:srcRect t="58524"/>
          <a:stretch/>
        </p:blipFill>
        <p:spPr bwMode="auto">
          <a:xfrm>
            <a:off x="5445388" y="3969572"/>
            <a:ext cx="6029436" cy="146303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898402" y="1960513"/>
            <a:ext cx="1752600" cy="2085975"/>
          </a:xfrm>
          <a:prstGeom prst="rect">
            <a:avLst/>
          </a:prstGeom>
        </p:spPr>
      </p:pic>
      <p:pic>
        <p:nvPicPr>
          <p:cNvPr id="8" name="Picture 2" descr="Картинки по запросу ваза с цветами рисунок детский"/>
          <p:cNvPicPr>
            <a:picLocks noChangeAspect="1" noChangeArrowheads="1"/>
          </p:cNvPicPr>
          <p:nvPr/>
        </p:nvPicPr>
        <p:blipFill rotWithShape="1">
          <a:blip r:embed="rId2">
            <a:extLst>
              <a:ext uri="{28A0092B-C50C-407E-A947-70E740481C1C}">
                <a14:useLocalDpi xmlns:a14="http://schemas.microsoft.com/office/drawing/2010/main" val="0"/>
              </a:ext>
            </a:extLst>
          </a:blip>
          <a:srcRect t="58524"/>
          <a:stretch/>
        </p:blipFill>
        <p:spPr bwMode="auto">
          <a:xfrm>
            <a:off x="-116316" y="3969571"/>
            <a:ext cx="6029436" cy="146303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clrChange>
              <a:clrFrom>
                <a:srgbClr val="FFFFFF"/>
              </a:clrFrom>
              <a:clrTo>
                <a:srgbClr val="FFFFFF">
                  <a:alpha val="0"/>
                </a:srgbClr>
              </a:clrTo>
            </a:clrChange>
          </a:blip>
          <a:stretch>
            <a:fillRect/>
          </a:stretch>
        </p:blipFill>
        <p:spPr>
          <a:xfrm>
            <a:off x="1275341" y="2012900"/>
            <a:ext cx="1657350" cy="1981200"/>
          </a:xfrm>
          <a:prstGeom prst="rect">
            <a:avLst/>
          </a:prstGeom>
        </p:spPr>
      </p:pic>
    </p:spTree>
    <p:extLst>
      <p:ext uri="{BB962C8B-B14F-4D97-AF65-F5344CB8AC3E}">
        <p14:creationId xmlns:p14="http://schemas.microsoft.com/office/powerpoint/2010/main" val="20261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Паровозик</a:t>
            </a:r>
            <a:endParaRPr lang="ru-RU" dirty="0"/>
          </a:p>
        </p:txBody>
      </p:sp>
      <p:sp>
        <p:nvSpPr>
          <p:cNvPr id="3" name="Объект 2"/>
          <p:cNvSpPr>
            <a:spLocks noGrp="1"/>
          </p:cNvSpPr>
          <p:nvPr>
            <p:ph sz="half" idx="1"/>
          </p:nvPr>
        </p:nvSpPr>
        <p:spPr>
          <a:xfrm>
            <a:off x="1066799" y="2057399"/>
            <a:ext cx="9561755" cy="4343401"/>
          </a:xfrm>
        </p:spPr>
        <p:txBody>
          <a:bodyPr>
            <a:normAutofit/>
          </a:bodyPr>
          <a:lstStyle/>
          <a:p>
            <a:pPr algn="just"/>
            <a:r>
              <a:rPr lang="ru-RU" sz="2800" dirty="0"/>
              <a:t>Каждый вагончик соответствует определенному заданию. Например, вы планируете провести этап закрепления, состоящий из </a:t>
            </a:r>
            <a:r>
              <a:rPr lang="ru-RU" sz="2800" dirty="0" smtClean="0"/>
              <a:t>двух мини-игр </a:t>
            </a:r>
            <a:r>
              <a:rPr lang="ru-RU" sz="2800" dirty="0"/>
              <a:t>и одного творческого задания. У вас — </a:t>
            </a:r>
            <a:r>
              <a:rPr lang="ru-RU" sz="2800" dirty="0" smtClean="0"/>
              <a:t>3 </a:t>
            </a:r>
            <a:r>
              <a:rPr lang="ru-RU" sz="2800" dirty="0"/>
              <a:t>вагончика. Предложите своим ученикам посадить человечков (животных, оставить жетончик) в тот вагончик, задание которого выполнилось легко, быстро и правильно.</a:t>
            </a:r>
          </a:p>
        </p:txBody>
      </p:sp>
      <p:pic>
        <p:nvPicPr>
          <p:cNvPr id="21506" name="Picture 2" descr="Картинки по запросу паровозик из ромашково вагонч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86" y="4798366"/>
            <a:ext cx="84010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652712" y="5522908"/>
            <a:ext cx="1392164" cy="782017"/>
          </a:xfrm>
          <a:prstGeom prst="rect">
            <a:avLst/>
          </a:prstGeom>
        </p:spPr>
      </p:pic>
      <p:pic>
        <p:nvPicPr>
          <p:cNvPr id="6" name="Рисунок 5"/>
          <p:cNvPicPr>
            <a:picLocks noChangeAspect="1"/>
          </p:cNvPicPr>
          <p:nvPr/>
        </p:nvPicPr>
        <p:blipFill>
          <a:blip r:embed="rId4"/>
          <a:stretch>
            <a:fillRect/>
          </a:stretch>
        </p:blipFill>
        <p:spPr>
          <a:xfrm rot="281350">
            <a:off x="4759630" y="5547807"/>
            <a:ext cx="1508175" cy="782017"/>
          </a:xfrm>
          <a:prstGeom prst="rect">
            <a:avLst/>
          </a:prstGeom>
        </p:spPr>
      </p:pic>
      <p:pic>
        <p:nvPicPr>
          <p:cNvPr id="7" name="Рисунок 6"/>
          <p:cNvPicPr>
            <a:picLocks noChangeAspect="1"/>
          </p:cNvPicPr>
          <p:nvPr/>
        </p:nvPicPr>
        <p:blipFill>
          <a:blip r:embed="rId5"/>
          <a:stretch>
            <a:fillRect/>
          </a:stretch>
        </p:blipFill>
        <p:spPr>
          <a:xfrm>
            <a:off x="7032425" y="5522908"/>
            <a:ext cx="675841" cy="892966"/>
          </a:xfrm>
          <a:prstGeom prst="rect">
            <a:avLst/>
          </a:prstGeom>
        </p:spPr>
      </p:pic>
    </p:spTree>
    <p:extLst>
      <p:ext uri="{BB962C8B-B14F-4D97-AF65-F5344CB8AC3E}">
        <p14:creationId xmlns:p14="http://schemas.microsoft.com/office/powerpoint/2010/main" val="42029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Кубик </a:t>
            </a:r>
            <a:r>
              <a:rPr lang="ru-RU" dirty="0" err="1" smtClean="0"/>
              <a:t>Блума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59484" y="1872870"/>
            <a:ext cx="6260951" cy="4712455"/>
          </a:xfrm>
          <a:prstGeom prst="rect">
            <a:avLst/>
          </a:prstGeom>
        </p:spPr>
      </p:pic>
      <p:pic>
        <p:nvPicPr>
          <p:cNvPr id="16386" name="Picture 2" descr="Картинки по запросу кубик для школьник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1323" y="2549898"/>
            <a:ext cx="4679613" cy="335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8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11266" name="Picture 2" descr="Картинки по запросу кубик блу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770" y="766698"/>
            <a:ext cx="7696686" cy="577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Дерево успеха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r>
              <a:rPr lang="ru-RU" dirty="0" smtClean="0">
                <a:solidFill>
                  <a:srgbClr val="FF0000"/>
                </a:solidFill>
              </a:rPr>
              <a:t>Урок интересный.</a:t>
            </a:r>
          </a:p>
          <a:p>
            <a:r>
              <a:rPr lang="ru-RU" dirty="0" smtClean="0">
                <a:solidFill>
                  <a:srgbClr val="FF0000"/>
                </a:solidFill>
              </a:rPr>
              <a:t>Мне всё понравилось</a:t>
            </a:r>
          </a:p>
          <a:p>
            <a:r>
              <a:rPr lang="ru-RU" dirty="0" smtClean="0">
                <a:solidFill>
                  <a:srgbClr val="FF0000"/>
                </a:solidFill>
              </a:rPr>
              <a:t>Все задания я выполнил сам.</a:t>
            </a:r>
          </a:p>
          <a:p>
            <a:r>
              <a:rPr lang="ru-RU" dirty="0" smtClean="0">
                <a:solidFill>
                  <a:srgbClr val="FFC000"/>
                </a:solidFill>
              </a:rPr>
              <a:t>Урок мне понравился, но я не всё понял.</a:t>
            </a:r>
          </a:p>
          <a:p>
            <a:r>
              <a:rPr lang="ru-RU" dirty="0" smtClean="0">
                <a:solidFill>
                  <a:srgbClr val="FFC000"/>
                </a:solidFill>
              </a:rPr>
              <a:t>Мне помогали учитель и ученики.</a:t>
            </a:r>
          </a:p>
          <a:p>
            <a:r>
              <a:rPr lang="ru-RU" dirty="0" smtClean="0">
                <a:solidFill>
                  <a:srgbClr val="00B050"/>
                </a:solidFill>
              </a:rPr>
              <a:t>Мне было скучно. </a:t>
            </a:r>
          </a:p>
          <a:p>
            <a:r>
              <a:rPr lang="ru-RU" dirty="0" smtClean="0">
                <a:solidFill>
                  <a:srgbClr val="00B050"/>
                </a:solidFill>
              </a:rPr>
              <a:t>Я ничего не выполнил.</a:t>
            </a:r>
            <a:endParaRPr lang="ru-RU" dirty="0">
              <a:solidFill>
                <a:srgbClr val="00B050"/>
              </a:solidFill>
            </a:endParaRPr>
          </a:p>
        </p:txBody>
      </p:sp>
      <p:pic>
        <p:nvPicPr>
          <p:cNvPr id="1331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67" y="1742737"/>
            <a:ext cx="4419040" cy="624816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Картинки по запросу красный лист"/>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rot="18447153">
            <a:off x="4577370" y="2262833"/>
            <a:ext cx="2107548" cy="1405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Картинки по запросу красный лист"/>
          <p:cNvPicPr>
            <a:picLocks noChangeAspect="1" noChangeArrowheads="1"/>
          </p:cNvPicPr>
          <p:nvPr/>
        </p:nvPicPr>
        <p:blipFill>
          <a:blip r:embed="rId3" cstate="print">
            <a:clrChange>
              <a:clrFrom>
                <a:srgbClr val="FBFBFB"/>
              </a:clrFrom>
              <a:clrTo>
                <a:srgbClr val="FBFBFB">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447153">
            <a:off x="4394490" y="3965838"/>
            <a:ext cx="2107548" cy="1405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Картинки по запросу красный лист"/>
          <p:cNvPicPr>
            <a:picLocks noChangeAspect="1" noChangeArrowheads="1"/>
          </p:cNvPicPr>
          <p:nvPr/>
        </p:nvPicPr>
        <p:blipFill>
          <a:blip r:embed="rId3" cstate="print">
            <a:clrChange>
              <a:clrFrom>
                <a:srgbClr val="FBFBFB"/>
              </a:clrFrom>
              <a:clrTo>
                <a:srgbClr val="FBFBFB">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447153">
            <a:off x="4394491" y="5555942"/>
            <a:ext cx="2107548" cy="140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Шесть шляп</a:t>
            </a:r>
            <a:endParaRPr lang="ru-RU" dirty="0"/>
          </a:p>
        </p:txBody>
      </p:sp>
      <p:sp>
        <p:nvSpPr>
          <p:cNvPr id="4" name="Объект 3"/>
          <p:cNvSpPr>
            <a:spLocks noGrp="1"/>
          </p:cNvSpPr>
          <p:nvPr>
            <p:ph sz="half" idx="2"/>
          </p:nvPr>
        </p:nvSpPr>
        <p:spPr>
          <a:xfrm>
            <a:off x="3173506" y="1904103"/>
            <a:ext cx="8702936" cy="4399878"/>
          </a:xfrm>
        </p:spPr>
        <p:txBody>
          <a:bodyPr>
            <a:noAutofit/>
          </a:bodyPr>
          <a:lstStyle/>
          <a:p>
            <a:r>
              <a:rPr lang="ru-RU" sz="3200" dirty="0" smtClean="0"/>
              <a:t>Белая шляпа. Искать в обсуждаемой проблеме только факты. Никаких эмоций и чувств, только факты. </a:t>
            </a:r>
            <a:r>
              <a:rPr lang="ru-RU" sz="3200" b="1" dirty="0" smtClean="0"/>
              <a:t>Нейтральная.</a:t>
            </a:r>
          </a:p>
          <a:p>
            <a:r>
              <a:rPr lang="ru-RU" sz="3200" dirty="0" smtClean="0"/>
              <a:t>Красная шляпа. Анализировать проблему с позиции чувств, нужно рассказать нам, что почувствовали, какие испытали чувства при решении проблемы. </a:t>
            </a:r>
            <a:r>
              <a:rPr lang="ru-RU" sz="3200" b="1" dirty="0" smtClean="0"/>
              <a:t>Эмоции.</a:t>
            </a:r>
          </a:p>
          <a:p>
            <a:r>
              <a:rPr lang="ru-RU" sz="3200" dirty="0" smtClean="0"/>
              <a:t>Черная </a:t>
            </a:r>
            <a:r>
              <a:rPr lang="ru-RU" sz="3200" dirty="0"/>
              <a:t>шляпа Нужно попытаться предостеречь нас, найти возможные риски и опасности при решении проблемы. </a:t>
            </a:r>
            <a:r>
              <a:rPr lang="ru-RU" sz="3200" b="1" dirty="0" smtClean="0"/>
              <a:t>Негатив.</a:t>
            </a:r>
            <a:endParaRPr lang="ru-RU" sz="3200" b="1" dirty="0"/>
          </a:p>
        </p:txBody>
      </p:sp>
      <p:pic>
        <p:nvPicPr>
          <p:cNvPr id="17410" name="Picture 2" descr="Картинки по запросу шляпа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71" y="3678898"/>
            <a:ext cx="2105613" cy="1438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артинки по запросу шляпа 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9171" y="5306208"/>
            <a:ext cx="2105613" cy="143883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07729" y="1775431"/>
            <a:ext cx="2448495" cy="1787618"/>
          </a:xfrm>
          <a:prstGeom prst="rect">
            <a:avLst/>
          </a:prstGeom>
        </p:spPr>
      </p:pic>
    </p:spTree>
    <p:extLst>
      <p:ext uri="{BB962C8B-B14F-4D97-AF65-F5344CB8AC3E}">
        <p14:creationId xmlns:p14="http://schemas.microsoft.com/office/powerpoint/2010/main" val="245654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Шесть шляп</a:t>
            </a:r>
            <a:endParaRPr lang="ru-RU" dirty="0"/>
          </a:p>
        </p:txBody>
      </p:sp>
      <p:pic>
        <p:nvPicPr>
          <p:cNvPr id="17410" name="Picture 2" descr="Картинки по запросу шляп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9172" y="1885277"/>
            <a:ext cx="2105613" cy="14388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артинки по запросу шляпа 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172" y="3660288"/>
            <a:ext cx="2105613" cy="1438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артинки по запросу шляпа 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171" y="5306208"/>
            <a:ext cx="2105613" cy="1438836"/>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3"/>
          <p:cNvSpPr>
            <a:spLocks noGrp="1"/>
          </p:cNvSpPr>
          <p:nvPr>
            <p:ph sz="half" idx="2"/>
          </p:nvPr>
        </p:nvSpPr>
        <p:spPr>
          <a:xfrm>
            <a:off x="3173506" y="1904103"/>
            <a:ext cx="8832028" cy="4367605"/>
          </a:xfrm>
        </p:spPr>
        <p:txBody>
          <a:bodyPr>
            <a:noAutofit/>
          </a:bodyPr>
          <a:lstStyle/>
          <a:p>
            <a:r>
              <a:rPr lang="ru-RU" sz="3200" dirty="0"/>
              <a:t>Желтая </a:t>
            </a:r>
            <a:r>
              <a:rPr lang="ru-RU" sz="3200" dirty="0" smtClean="0"/>
              <a:t>шляпа. </a:t>
            </a:r>
            <a:r>
              <a:rPr lang="ru-RU" sz="3200" dirty="0"/>
              <a:t>Искать только всё самое хорошее, смотреть на содержание проблемы только с </a:t>
            </a:r>
            <a:r>
              <a:rPr lang="ru-RU" sz="3200" dirty="0" smtClean="0"/>
              <a:t>положительной позиции.</a:t>
            </a:r>
            <a:r>
              <a:rPr lang="ru-RU" sz="3200" dirty="0"/>
              <a:t> </a:t>
            </a:r>
            <a:r>
              <a:rPr lang="ru-RU" sz="3200" b="1" dirty="0" smtClean="0"/>
              <a:t>Оптимист</a:t>
            </a:r>
            <a:r>
              <a:rPr lang="ru-RU" sz="3200" dirty="0" smtClean="0"/>
              <a:t>.</a:t>
            </a:r>
          </a:p>
          <a:p>
            <a:r>
              <a:rPr lang="ru-RU" sz="3200" dirty="0" smtClean="0"/>
              <a:t>Зелёная шляпа. </a:t>
            </a:r>
            <a:r>
              <a:rPr lang="ru-RU" sz="3200" dirty="0"/>
              <a:t>Попытайтесь уйти от стереотипов и стандартного мышления и предложить нам </a:t>
            </a:r>
            <a:r>
              <a:rPr lang="ru-RU" sz="3200" dirty="0" smtClean="0"/>
              <a:t>творческие идеи </a:t>
            </a:r>
            <a:r>
              <a:rPr lang="ru-RU" sz="3200" dirty="0"/>
              <a:t>при решении проблемы. </a:t>
            </a:r>
            <a:r>
              <a:rPr lang="ru-RU" sz="3200" b="1" dirty="0" smtClean="0"/>
              <a:t>Креатив</a:t>
            </a:r>
            <a:r>
              <a:rPr lang="ru-RU" sz="3200" dirty="0" smtClean="0"/>
              <a:t>.</a:t>
            </a:r>
          </a:p>
          <a:p>
            <a:r>
              <a:rPr lang="ru-RU" sz="3200" dirty="0"/>
              <a:t>Синяя </a:t>
            </a:r>
            <a:r>
              <a:rPr lang="ru-RU" sz="3200" dirty="0" smtClean="0"/>
              <a:t>шляпа. </a:t>
            </a:r>
            <a:r>
              <a:rPr lang="ru-RU" sz="3200" dirty="0"/>
              <a:t>Контроль над процессом мышления, осмысленность и рефлексия в процессе решения проблемы. </a:t>
            </a:r>
            <a:r>
              <a:rPr lang="ru-RU" sz="3200" b="1" dirty="0" smtClean="0"/>
              <a:t>Анализ.</a:t>
            </a:r>
            <a:endParaRPr lang="ru-RU" sz="3200" b="1" dirty="0"/>
          </a:p>
        </p:txBody>
      </p:sp>
    </p:spTree>
    <p:extLst>
      <p:ext uri="{BB962C8B-B14F-4D97-AF65-F5344CB8AC3E}">
        <p14:creationId xmlns:p14="http://schemas.microsoft.com/office/powerpoint/2010/main" val="196711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defTabSz="914400">
              <a:lnSpc>
                <a:spcPct val="80000"/>
              </a:lnSpc>
              <a:spcBef>
                <a:spcPts val="1"/>
              </a:spcBef>
              <a:buNone/>
            </a:pPr>
            <a:endParaRPr lang="ru-RU" sz="6600" b="0" i="0" baseline="0" dirty="0">
              <a:solidFill>
                <a:schemeClr val="tx1"/>
              </a:solidFill>
              <a:latin typeface="Constantia"/>
              <a:ea typeface="+mj-ea"/>
              <a:cs typeface="+mj-cs"/>
            </a:endParaRPr>
          </a:p>
        </p:txBody>
      </p:sp>
      <p:sp>
        <p:nvSpPr>
          <p:cNvPr id="3" name="Подзаголовок 2"/>
          <p:cNvSpPr>
            <a:spLocks noGrp="1"/>
          </p:cNvSpPr>
          <p:nvPr>
            <p:ph type="subTitle" idx="1"/>
          </p:nvPr>
        </p:nvSpPr>
        <p:spPr/>
        <p:txBody>
          <a:bodyPr/>
          <a:lstStyle/>
          <a:p>
            <a:pPr marL="0" indent="0" algn="ctr">
              <a:spcBef>
                <a:spcPts val="12"/>
              </a:spcBef>
              <a:buNone/>
            </a:pPr>
            <a:endParaRPr lang="ru-RU" sz="2000" b="0" i="0" dirty="0"/>
          </a:p>
        </p:txBody>
      </p:sp>
      <p:sp>
        <p:nvSpPr>
          <p:cNvPr id="4" name="Подзаголовок 2"/>
          <p:cNvSpPr txBox="1">
            <a:spLocks/>
          </p:cNvSpPr>
          <p:nvPr/>
        </p:nvSpPr>
        <p:spPr>
          <a:xfrm>
            <a:off x="2804160" y="4734558"/>
            <a:ext cx="6583680" cy="1097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bg2"/>
              </a:buClr>
              <a:buSzPct val="9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9pPr>
          </a:lstStyle>
          <a:p>
            <a:pPr>
              <a:spcBef>
                <a:spcPts val="12"/>
              </a:spcBef>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73" y="385337"/>
            <a:ext cx="8268854" cy="6087325"/>
          </a:xfrm>
          <a:prstGeom prst="rect">
            <a:avLst/>
          </a:prstGeom>
        </p:spPr>
      </p:pic>
    </p:spTree>
    <p:extLst>
      <p:ext uri="{BB962C8B-B14F-4D97-AF65-F5344CB8AC3E}">
        <p14:creationId xmlns:p14="http://schemas.microsoft.com/office/powerpoint/2010/main" val="10078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Лестница успеха. Таксономия </a:t>
            </a:r>
            <a:r>
              <a:rPr lang="ru-RU" dirty="0" err="1" smtClean="0"/>
              <a:t>Блума</a:t>
            </a:r>
            <a:r>
              <a:rPr lang="ru-RU" dirty="0"/>
              <a:t>.</a:t>
            </a:r>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dirty="0"/>
          </a:p>
        </p:txBody>
      </p:sp>
      <p:pic>
        <p:nvPicPr>
          <p:cNvPr id="18434" name="Picture 2" descr="Похожее изображение"/>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88" y="974601"/>
            <a:ext cx="4989755" cy="56673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flipV="1">
            <a:off x="402515" y="3161235"/>
            <a:ext cx="3087445" cy="3270324"/>
          </a:xfrm>
          <a:prstGeom prst="straightConnector1">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6604132" y="4675229"/>
            <a:ext cx="1827743"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Знание</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6572070" y="4076246"/>
            <a:ext cx="2772234"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Понимание</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6557811" y="3485125"/>
            <a:ext cx="3034805"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Применение</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2" name="Прямоугольник 11"/>
          <p:cNvSpPr/>
          <p:nvPr/>
        </p:nvSpPr>
        <p:spPr>
          <a:xfrm>
            <a:off x="6572070" y="3032098"/>
            <a:ext cx="1859805"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Анализ</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3" name="Прямоугольник 12"/>
          <p:cNvSpPr/>
          <p:nvPr/>
        </p:nvSpPr>
        <p:spPr>
          <a:xfrm>
            <a:off x="6572070" y="2594272"/>
            <a:ext cx="1792478"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Синтез</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18" name="Прямоугольник 17"/>
          <p:cNvSpPr/>
          <p:nvPr/>
        </p:nvSpPr>
        <p:spPr>
          <a:xfrm>
            <a:off x="6557811" y="2141245"/>
            <a:ext cx="1850186" cy="646331"/>
          </a:xfrm>
          <a:prstGeom prst="rect">
            <a:avLst/>
          </a:prstGeom>
          <a:noFill/>
        </p:spPr>
        <p:txBody>
          <a:bodyPr wrap="none" lIns="91440" tIns="45720" rIns="91440" bIns="45720">
            <a:spAutoFit/>
          </a:bodyPr>
          <a:lstStyle/>
          <a:p>
            <a:pPr algn="ctr"/>
            <a:r>
              <a:rPr lang="ru-RU"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Оценка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cxnSp>
        <p:nvCxnSpPr>
          <p:cNvPr id="19" name="Прямая со стрелкой 18"/>
          <p:cNvCxnSpPr/>
          <p:nvPr/>
        </p:nvCxnSpPr>
        <p:spPr>
          <a:xfrm flipH="1" flipV="1">
            <a:off x="6400800" y="2141245"/>
            <a:ext cx="13664" cy="3089906"/>
          </a:xfrm>
          <a:prstGeom prst="straightConnector1">
            <a:avLst/>
          </a:prstGeom>
          <a:ln w="7620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33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Облако тегов (или радуга)</a:t>
            </a:r>
            <a:endParaRPr lang="ru-RU" dirty="0"/>
          </a:p>
        </p:txBody>
      </p:sp>
      <p:sp>
        <p:nvSpPr>
          <p:cNvPr id="3" name="Объект 2"/>
          <p:cNvSpPr>
            <a:spLocks noGrp="1"/>
          </p:cNvSpPr>
          <p:nvPr>
            <p:ph sz="half" idx="1"/>
          </p:nvPr>
        </p:nvSpPr>
        <p:spPr/>
        <p:txBody>
          <a:bodyPr/>
          <a:lstStyle/>
          <a:p>
            <a:r>
              <a:rPr lang="ru-RU" dirty="0"/>
              <a:t>сегодня я узнал...</a:t>
            </a:r>
          </a:p>
          <a:p>
            <a:r>
              <a:rPr lang="ru-RU" dirty="0"/>
              <a:t>было трудно…</a:t>
            </a:r>
          </a:p>
          <a:p>
            <a:r>
              <a:rPr lang="ru-RU" dirty="0"/>
              <a:t>я понял, что…</a:t>
            </a:r>
          </a:p>
          <a:p>
            <a:r>
              <a:rPr lang="ru-RU" dirty="0"/>
              <a:t>я научился…</a:t>
            </a:r>
          </a:p>
          <a:p>
            <a:r>
              <a:rPr lang="ru-RU" dirty="0"/>
              <a:t>я смог…</a:t>
            </a:r>
          </a:p>
          <a:p>
            <a:r>
              <a:rPr lang="ru-RU" dirty="0"/>
              <a:t>было интересно узнать, что…</a:t>
            </a:r>
          </a:p>
          <a:p>
            <a:r>
              <a:rPr lang="ru-RU" dirty="0"/>
              <a:t>меня удивило…</a:t>
            </a:r>
          </a:p>
          <a:p>
            <a:r>
              <a:rPr lang="ru-RU" dirty="0"/>
              <a:t>мне захотелось… </a:t>
            </a:r>
          </a:p>
          <a:p>
            <a:endParaRPr lang="ru-RU" dirty="0"/>
          </a:p>
        </p:txBody>
      </p:sp>
      <p:sp>
        <p:nvSpPr>
          <p:cNvPr id="4" name="Объект 3"/>
          <p:cNvSpPr>
            <a:spLocks noGrp="1"/>
          </p:cNvSpPr>
          <p:nvPr>
            <p:ph sz="half" idx="2"/>
          </p:nvPr>
        </p:nvSpPr>
        <p:spPr/>
        <p:txBody>
          <a:bodyPr/>
          <a:lstStyle/>
          <a:p>
            <a:endParaRPr lang="ru-RU"/>
          </a:p>
        </p:txBody>
      </p:sp>
      <p:pic>
        <p:nvPicPr>
          <p:cNvPr id="20482" name="Picture 2" descr="http://globuss24.ru/web/userfiles/image/doc/hello_html_m2b58bd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374" y="2456440"/>
            <a:ext cx="5886226" cy="314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Анкета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22530" name="Picture 2" descr="http://katti.ucoz.ru/_pu/56/56564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797" y="1900292"/>
            <a:ext cx="8426599" cy="465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Акрослово</a:t>
            </a:r>
            <a:endParaRPr lang="ru-RU" dirty="0"/>
          </a:p>
        </p:txBody>
      </p:sp>
      <p:sp>
        <p:nvSpPr>
          <p:cNvPr id="3" name="Объект 2"/>
          <p:cNvSpPr>
            <a:spLocks noGrp="1"/>
          </p:cNvSpPr>
          <p:nvPr>
            <p:ph sz="half" idx="1"/>
          </p:nvPr>
        </p:nvSpPr>
        <p:spPr/>
        <p:txBody>
          <a:bodyPr>
            <a:noAutofit/>
          </a:bodyPr>
          <a:lstStyle/>
          <a:p>
            <a:r>
              <a:rPr lang="ru-RU" sz="4000" dirty="0" smtClean="0"/>
              <a:t>Р - радушная</a:t>
            </a:r>
          </a:p>
          <a:p>
            <a:r>
              <a:rPr lang="ru-RU" sz="4000" dirty="0" smtClean="0"/>
              <a:t>О - огромная</a:t>
            </a:r>
          </a:p>
          <a:p>
            <a:r>
              <a:rPr lang="ru-RU" sz="4000" dirty="0" smtClean="0"/>
              <a:t>С - сильная</a:t>
            </a:r>
          </a:p>
          <a:p>
            <a:r>
              <a:rPr lang="ru-RU" sz="4000" dirty="0" smtClean="0"/>
              <a:t>С - суровая</a:t>
            </a:r>
          </a:p>
          <a:p>
            <a:r>
              <a:rPr lang="ru-RU" sz="4000" dirty="0" smtClean="0"/>
              <a:t>И - исключительная</a:t>
            </a:r>
          </a:p>
          <a:p>
            <a:r>
              <a:rPr lang="ru-RU" sz="4000" dirty="0" smtClean="0"/>
              <a:t>Я - яркая</a:t>
            </a:r>
            <a:endParaRPr lang="ru-RU" sz="4000" dirty="0"/>
          </a:p>
        </p:txBody>
      </p:sp>
      <p:sp>
        <p:nvSpPr>
          <p:cNvPr id="4" name="Объект 3"/>
          <p:cNvSpPr>
            <a:spLocks noGrp="1"/>
          </p:cNvSpPr>
          <p:nvPr>
            <p:ph sz="half" idx="2"/>
          </p:nvPr>
        </p:nvSpPr>
        <p:spPr/>
        <p:txBody>
          <a:bodyPr>
            <a:normAutofit/>
          </a:bodyPr>
          <a:lstStyle/>
          <a:p>
            <a:r>
              <a:rPr lang="ru-RU" sz="4000" dirty="0" smtClean="0"/>
              <a:t>У - убедительный</a:t>
            </a:r>
          </a:p>
          <a:p>
            <a:r>
              <a:rPr lang="ru-RU" sz="4000" dirty="0" smtClean="0"/>
              <a:t>Р - радостный</a:t>
            </a:r>
          </a:p>
          <a:p>
            <a:r>
              <a:rPr lang="ru-RU" sz="4000" dirty="0" smtClean="0"/>
              <a:t>О - открытый</a:t>
            </a:r>
          </a:p>
          <a:p>
            <a:r>
              <a:rPr lang="ru-RU" sz="4000" dirty="0" smtClean="0"/>
              <a:t>К – крутой </a:t>
            </a:r>
            <a:r>
              <a:rPr lang="ru-RU" sz="4000" dirty="0" smtClean="0">
                <a:sym typeface="Wingdings" panose="05000000000000000000" pitchFamily="2" charset="2"/>
              </a:rPr>
              <a:t></a:t>
            </a:r>
            <a:endParaRPr lang="ru-RU" sz="4000" dirty="0"/>
          </a:p>
        </p:txBody>
      </p:sp>
    </p:spTree>
    <p:extLst>
      <p:ext uri="{BB962C8B-B14F-4D97-AF65-F5344CB8AC3E}">
        <p14:creationId xmlns:p14="http://schemas.microsoft.com/office/powerpoint/2010/main" val="13052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Книга отзывов</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23554" name="Picture 2" descr="Картинки по запросу светофор рефлекс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741" y="1659582"/>
            <a:ext cx="7362824" cy="55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Пять пальцев</a:t>
            </a:r>
            <a:endParaRPr lang="ru-RU" dirty="0"/>
          </a:p>
        </p:txBody>
      </p:sp>
      <p:sp>
        <p:nvSpPr>
          <p:cNvPr id="3" name="Объект 2"/>
          <p:cNvSpPr>
            <a:spLocks noGrp="1"/>
          </p:cNvSpPr>
          <p:nvPr>
            <p:ph sz="half" idx="1"/>
          </p:nvPr>
        </p:nvSpPr>
        <p:spPr>
          <a:xfrm>
            <a:off x="184672" y="1863761"/>
            <a:ext cx="6216127" cy="4343401"/>
          </a:xfrm>
        </p:spPr>
        <p:txBody>
          <a:bodyPr>
            <a:normAutofit fontScale="85000" lnSpcReduction="20000"/>
          </a:bodyPr>
          <a:lstStyle/>
          <a:p>
            <a:r>
              <a:rPr lang="ru-RU" dirty="0"/>
              <a:t>Для этого упражнения достаточно раздать детям чистые белые листы бумаги. Им необходимо обвести свою ладошку и на каждом пальце написать короткие ответы на соответствующие вопросы:</a:t>
            </a:r>
          </a:p>
          <a:p>
            <a:r>
              <a:rPr lang="ru-RU" dirty="0"/>
              <a:t>мизинец (мыслительная деятельность) — Какие получил опыт и новые знания?</a:t>
            </a:r>
          </a:p>
          <a:p>
            <a:r>
              <a:rPr lang="ru-RU" dirty="0"/>
              <a:t>безымянный (близость цели) — Достиг ли поставленной цели?</a:t>
            </a:r>
          </a:p>
          <a:p>
            <a:r>
              <a:rPr lang="ru-RU" dirty="0"/>
              <a:t>средний (состояние духа) — Какое преобладало настроение?</a:t>
            </a:r>
          </a:p>
          <a:p>
            <a:r>
              <a:rPr lang="ru-RU" dirty="0"/>
              <a:t>указательный (услуга, помощь) — В какой помощи нуждаешься?</a:t>
            </a:r>
          </a:p>
          <a:p>
            <a:r>
              <a:rPr lang="ru-RU" dirty="0"/>
              <a:t>большой (бодрость, физическое состояние) — Каким было физическое состояние?</a:t>
            </a:r>
          </a:p>
          <a:p>
            <a:endParaRPr lang="ru-RU" dirty="0"/>
          </a:p>
        </p:txBody>
      </p:sp>
      <p:sp>
        <p:nvSpPr>
          <p:cNvPr id="4" name="Объект 3"/>
          <p:cNvSpPr>
            <a:spLocks noGrp="1"/>
          </p:cNvSpPr>
          <p:nvPr>
            <p:ph sz="half" idx="2"/>
          </p:nvPr>
        </p:nvSpPr>
        <p:spPr/>
        <p:txBody>
          <a:bodyPr>
            <a:normAutofit fontScale="85000" lnSpcReduction="20000"/>
          </a:bodyPr>
          <a:lstStyle/>
          <a:p>
            <a:endParaRPr lang="ru-RU" dirty="0"/>
          </a:p>
        </p:txBody>
      </p:sp>
      <p:pic>
        <p:nvPicPr>
          <p:cNvPr id="24578" name="Picture 2" descr="Картинки по запросу пять пальцев"/>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7743" y="2428670"/>
            <a:ext cx="7944257" cy="397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Острова</a:t>
            </a:r>
            <a:endParaRPr lang="ru-RU" dirty="0"/>
          </a:p>
        </p:txBody>
      </p:sp>
      <p:sp>
        <p:nvSpPr>
          <p:cNvPr id="3" name="Объект 2"/>
          <p:cNvSpPr>
            <a:spLocks noGrp="1"/>
          </p:cNvSpPr>
          <p:nvPr>
            <p:ph sz="half" idx="1"/>
          </p:nvPr>
        </p:nvSpPr>
        <p:spPr>
          <a:xfrm>
            <a:off x="1066799" y="2057399"/>
            <a:ext cx="10185699" cy="4343401"/>
          </a:xfrm>
        </p:spPr>
        <p:txBody>
          <a:bodyPr>
            <a:normAutofit/>
          </a:bodyPr>
          <a:lstStyle/>
          <a:p>
            <a:pPr algn="just"/>
            <a:r>
              <a:rPr lang="ru-RU" dirty="0"/>
              <a:t>На большом листе бумаги рисуется карта с изображением островов со следующими названиями: остров Неуверенности, остров Вдохновения, остров Удовлетворения, остров Накопления знаний, остров Размышления, остров Пустоты, Бермудский треугольник и т.д.</a:t>
            </a:r>
            <a:br>
              <a:rPr lang="ru-RU" dirty="0"/>
            </a:br>
            <a:r>
              <a:rPr lang="ru-RU" dirty="0"/>
              <a:t>Карта вывешивается на доске. Ученики рисуют или уже готовые кораблики прикрепляют в соответствующем районе, который отражает его душевное эмоционально-чувственное состояние после состоявшегося мероприятия.</a:t>
            </a:r>
            <a:br>
              <a:rPr lang="ru-RU" dirty="0"/>
            </a:br>
            <a:r>
              <a:rPr lang="ru-RU" dirty="0"/>
              <a:t>После помещения своего «настроения» на бумаге можно его проанализировать. (Каждый из участников имеет право нарисовать на карте остров со своим названием).</a:t>
            </a:r>
          </a:p>
        </p:txBody>
      </p:sp>
    </p:spTree>
    <p:extLst>
      <p:ext uri="{BB962C8B-B14F-4D97-AF65-F5344CB8AC3E}">
        <p14:creationId xmlns:p14="http://schemas.microsoft.com/office/powerpoint/2010/main" val="21566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Острова</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dirty="0"/>
          </a:p>
        </p:txBody>
      </p:sp>
      <p:pic>
        <p:nvPicPr>
          <p:cNvPr id="26626" name="Picture 2" descr="Картинки по запросу остров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4" y="1659582"/>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остров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229" y="3759442"/>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артинки по запросу остров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524" y="685798"/>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Картинки по запросу остров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642" y="3788455"/>
            <a:ext cx="27432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Картинки по запросу остров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516581"/>
            <a:ext cx="2743200"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8529" y="4431268"/>
            <a:ext cx="2686954" cy="400110"/>
          </a:xfrm>
          <a:prstGeom prst="rect">
            <a:avLst/>
          </a:prstGeom>
          <a:noFill/>
        </p:spPr>
        <p:txBody>
          <a:bodyPr wrap="none" rtlCol="0">
            <a:spAutoFit/>
          </a:bodyPr>
          <a:lstStyle/>
          <a:p>
            <a:r>
              <a:rPr lang="ru-RU" sz="2000" dirty="0" smtClean="0"/>
              <a:t>Остров Неуверенности</a:t>
            </a:r>
            <a:endParaRPr lang="ru-RU" sz="2000" dirty="0"/>
          </a:p>
        </p:txBody>
      </p:sp>
      <p:sp>
        <p:nvSpPr>
          <p:cNvPr id="11" name="TextBox 10"/>
          <p:cNvSpPr txBox="1"/>
          <p:nvPr/>
        </p:nvSpPr>
        <p:spPr>
          <a:xfrm>
            <a:off x="3699848" y="3415240"/>
            <a:ext cx="2456891" cy="400110"/>
          </a:xfrm>
          <a:prstGeom prst="rect">
            <a:avLst/>
          </a:prstGeom>
          <a:noFill/>
        </p:spPr>
        <p:txBody>
          <a:bodyPr wrap="none" rtlCol="0">
            <a:spAutoFit/>
          </a:bodyPr>
          <a:lstStyle/>
          <a:p>
            <a:r>
              <a:rPr lang="ru-RU" sz="2000" dirty="0" smtClean="0"/>
              <a:t>Остров Вдохновения</a:t>
            </a:r>
            <a:endParaRPr lang="ru-RU" sz="2000" dirty="0"/>
          </a:p>
        </p:txBody>
      </p:sp>
      <p:sp>
        <p:nvSpPr>
          <p:cNvPr id="12" name="TextBox 11"/>
          <p:cNvSpPr txBox="1"/>
          <p:nvPr/>
        </p:nvSpPr>
        <p:spPr>
          <a:xfrm>
            <a:off x="3288383" y="6502643"/>
            <a:ext cx="2797241" cy="400110"/>
          </a:xfrm>
          <a:prstGeom prst="rect">
            <a:avLst/>
          </a:prstGeom>
          <a:noFill/>
        </p:spPr>
        <p:txBody>
          <a:bodyPr wrap="none" rtlCol="0">
            <a:spAutoFit/>
          </a:bodyPr>
          <a:lstStyle/>
          <a:p>
            <a:r>
              <a:rPr lang="ru-RU" sz="2000" dirty="0" smtClean="0"/>
              <a:t>Остров Удовлетворения</a:t>
            </a:r>
            <a:endParaRPr lang="ru-RU" sz="2000" dirty="0"/>
          </a:p>
        </p:txBody>
      </p:sp>
      <p:sp>
        <p:nvSpPr>
          <p:cNvPr id="13" name="TextBox 12"/>
          <p:cNvSpPr txBox="1"/>
          <p:nvPr/>
        </p:nvSpPr>
        <p:spPr>
          <a:xfrm>
            <a:off x="7592386" y="6484429"/>
            <a:ext cx="2568332" cy="400110"/>
          </a:xfrm>
          <a:prstGeom prst="rect">
            <a:avLst/>
          </a:prstGeom>
          <a:noFill/>
        </p:spPr>
        <p:txBody>
          <a:bodyPr wrap="none" rtlCol="0">
            <a:spAutoFit/>
          </a:bodyPr>
          <a:lstStyle/>
          <a:p>
            <a:r>
              <a:rPr lang="ru-RU" sz="2000" dirty="0" smtClean="0"/>
              <a:t>Остров Размышления</a:t>
            </a:r>
            <a:endParaRPr lang="ru-RU" sz="2000" dirty="0"/>
          </a:p>
        </p:txBody>
      </p:sp>
      <p:sp>
        <p:nvSpPr>
          <p:cNvPr id="14" name="TextBox 13"/>
          <p:cNvSpPr txBox="1"/>
          <p:nvPr/>
        </p:nvSpPr>
        <p:spPr>
          <a:xfrm>
            <a:off x="8930640" y="3215185"/>
            <a:ext cx="1895712" cy="400110"/>
          </a:xfrm>
          <a:prstGeom prst="rect">
            <a:avLst/>
          </a:prstGeom>
          <a:noFill/>
        </p:spPr>
        <p:txBody>
          <a:bodyPr wrap="none" rtlCol="0">
            <a:spAutoFit/>
          </a:bodyPr>
          <a:lstStyle/>
          <a:p>
            <a:r>
              <a:rPr lang="ru-RU" sz="2000" dirty="0" smtClean="0"/>
              <a:t>Остров Пустоты</a:t>
            </a:r>
            <a:endParaRPr lang="ru-RU" sz="2000" dirty="0"/>
          </a:p>
        </p:txBody>
      </p:sp>
      <p:sp>
        <p:nvSpPr>
          <p:cNvPr id="10" name="Прямоугольный треугольник 9"/>
          <p:cNvSpPr/>
          <p:nvPr/>
        </p:nvSpPr>
        <p:spPr>
          <a:xfrm rot="6098717">
            <a:off x="5723076" y="3953206"/>
            <a:ext cx="2212261" cy="192338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rot="19455035">
            <a:off x="5855243" y="4162864"/>
            <a:ext cx="1563826" cy="707886"/>
          </a:xfrm>
          <a:prstGeom prst="rect">
            <a:avLst/>
          </a:prstGeom>
          <a:noFill/>
        </p:spPr>
        <p:txBody>
          <a:bodyPr wrap="none" rtlCol="0">
            <a:spAutoFit/>
          </a:bodyPr>
          <a:lstStyle/>
          <a:p>
            <a:r>
              <a:rPr lang="ru-RU" sz="2000" dirty="0" smtClean="0"/>
              <a:t>Бермудский </a:t>
            </a:r>
          </a:p>
          <a:p>
            <a:r>
              <a:rPr lang="ru-RU" sz="2000" dirty="0" smtClean="0"/>
              <a:t>треугольник</a:t>
            </a:r>
            <a:endParaRPr lang="ru-RU" sz="2000" dirty="0"/>
          </a:p>
        </p:txBody>
      </p:sp>
      <p:pic>
        <p:nvPicPr>
          <p:cNvPr id="27650" name="Picture 2" descr="Картинки по запросу корабл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067" y="6400800"/>
            <a:ext cx="1691975" cy="152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8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7 7.40741E-6 L 2.08333E-7 7.40741E-6 C -0.00273 -0.00069 -0.00534 -0.00092 -0.00794 -0.00161 C -0.00898 -0.00185 -0.00989 -0.00231 -0.01068 -0.00324 C -0.0164 -0.01134 -0.00846 -0.00555 -0.0151 -0.00949 C -0.01719 -0.01249 -0.01966 -0.01643 -0.02213 -0.01898 C -0.02643 -0.02337 -0.02526 -0.0206 -0.02917 -0.02685 C -0.03047 -0.0287 -0.03151 -0.03101 -0.03268 -0.0331 L -0.03542 -0.03773 C -0.03594 -0.04027 -0.03646 -0.04305 -0.03711 -0.0456 C -0.03828 -0.04953 -0.03906 -0.05046 -0.04062 -0.05347 C -0.03945 -0.17777 -0.0414 -0.10648 -0.03893 -0.15694 C -0.0388 -0.15856 -0.0375 -0.18819 -0.03711 -0.19143 C -0.03685 -0.19421 -0.03594 -0.19675 -0.03542 -0.1993 C -0.03268 -0.26157 -0.03385 -0.22569 -0.0362 -0.35161 C -0.03633 -0.3537 -0.03672 -0.35578 -0.03711 -0.35786 C -0.0388 -0.36805 -0.03776 -0.36504 -0.04062 -0.37036 C -0.04088 -0.37337 -0.04114 -0.37661 -0.04154 -0.37986 C -0.04206 -0.38402 -0.04336 -0.39236 -0.04336 -0.39236 C -0.04297 -0.41365 -0.04297 -0.43518 -0.04245 -0.45671 C -0.04232 -0.45879 -0.04154 -0.46064 -0.04154 -0.46296 C -0.04154 -0.49837 -0.0418 -0.53402 -0.04245 -0.56967 C -0.04245 -0.57291 -0.04414 -0.57638 -0.04505 -0.57893 C -0.04531 -0.58055 -0.04557 -0.58217 -0.04596 -0.58379 C -0.04648 -0.58541 -0.04713 -0.5868 -0.04765 -0.58842 C -0.04857 -0.59097 -0.04961 -0.59351 -0.05039 -0.59629 C -0.05078 -0.59768 -0.05078 -0.59953 -0.0513 -0.60092 C -0.05377 -0.60902 -0.05312 -0.60509 -0.0556 -0.61041 C -0.06133 -0.62245 -0.05534 -0.61134 -0.06094 -0.62129 C -0.06263 -0.63055 -0.06055 -0.62199 -0.06445 -0.62916 C -0.06549 -0.63101 -0.06614 -0.63356 -0.06706 -0.63541 C -0.06875 -0.63888 -0.0694 -0.63911 -0.07148 -0.64166 C -0.075 -0.65092 -0.07109 -0.64305 -0.07682 -0.64791 C -0.0776 -0.64861 -0.07799 -0.65023 -0.07864 -0.65115 C -0.08294 -0.65763 -0.08151 -0.65462 -0.08659 -0.66064 C -0.08776 -0.66203 -0.0888 -0.66388 -0.0901 -0.66527 C -0.09114 -0.66643 -0.09245 -0.66712 -0.09362 -0.66851 C -0.09479 -0.6699 -0.09583 -0.67199 -0.09713 -0.67314 C -0.09818 -0.67407 -0.09948 -0.67384 -0.10065 -0.67476 C -0.10273 -0.67615 -0.10482 -0.67754 -0.10677 -0.67939 C -0.12031 -0.69212 -0.10703 -0.68356 -0.12265 -0.69189 C -0.12383 -0.69351 -0.12487 -0.6956 -0.1263 -0.69675 C -0.1276 -0.69768 -0.12917 -0.69745 -0.1306 -0.69814 C -0.13307 -0.69953 -0.13529 -0.70161 -0.13776 -0.703 C -0.14297 -0.70578 -0.15364 -0.71064 -0.15364 -0.71064 L -0.20833 -0.70763 C -0.20963 -0.7074 -0.2168 -0.70324 -0.21706 -0.703 C -0.21797 -0.70185 -0.21875 -0.70046 -0.21979 -0.69976 C -0.22148 -0.69837 -0.225 -0.69675 -0.225 -0.69675 C -0.23411 -0.68449 -0.22122 -0.70046 -0.23568 -0.68888 C -0.23672 -0.68796 -0.23724 -0.68518 -0.23828 -0.68402 C -0.24114 -0.68101 -0.2444 -0.67939 -0.24713 -0.67615 C -0.25052 -0.67222 -0.2487 -0.67361 -0.25247 -0.67152 C -0.25781 -0.65717 -0.24896 -0.67916 -0.25859 -0.66203 C -0.2681 -0.64513 -0.25586 -0.66064 -0.26393 -0.65115 C -0.26471 -0.64791 -0.26601 -0.64305 -0.26745 -0.64027 C -0.2694 -0.63634 -0.27148 -0.63286 -0.27357 -0.62916 C -0.27448 -0.62754 -0.27513 -0.62546 -0.27617 -0.62453 C -0.27747 -0.62337 -0.27864 -0.62268 -0.27982 -0.62129 C -0.28073 -0.62013 -0.28138 -0.61782 -0.28242 -0.61666 C -0.28359 -0.61527 -0.28776 -0.61296 -0.28945 -0.61203 C -0.2901 -0.61087 -0.29049 -0.60949 -0.29127 -0.60879 C -0.29531 -0.60462 -0.29635 -0.60578 -0.30091 -0.60416 C -0.30364 -0.603 -0.30443 -0.60161 -0.30716 -0.5993 C -0.30859 -0.59814 -0.31002 -0.59699 -0.31159 -0.59629 C -0.31328 -0.59536 -0.31497 -0.59467 -0.3168 -0.59467 C -0.33802 -0.59374 -0.35911 -0.59351 -0.38034 -0.59305 C -0.38268 -0.59212 -0.38502 -0.5912 -0.38737 -0.59004 C -0.38828 -0.58958 -0.38919 -0.58865 -0.3901 -0.58842 C -0.39362 -0.58749 -0.39713 -0.58726 -0.40065 -0.5868 C -0.40234 -0.58587 -0.40417 -0.58449 -0.40599 -0.58379 C -0.4082 -0.5824 -0.41302 -0.58055 -0.41302 -0.58055 C -0.41393 -0.57939 -0.41458 -0.578 -0.41562 -0.57731 C -0.41849 -0.57592 -0.42448 -0.5743 -0.42448 -0.5743 C -0.42617 -0.57268 -0.42799 -0.57106 -0.42982 -0.56967 C -0.43125 -0.56851 -0.43281 -0.56782 -0.43411 -0.56643 C -0.44088 -0.55995 -0.43437 -0.56319 -0.44206 -0.55694 C -0.44323 -0.55624 -0.4444 -0.55601 -0.4457 -0.55555 C -0.44622 -0.55393 -0.44661 -0.55185 -0.44739 -0.55069 C -0.44818 -0.54976 -0.44922 -0.54976 -0.45 -0.54907 C -0.4513 -0.54814 -0.45247 -0.54722 -0.45351 -0.54606 C -0.45963 -0.53935 -0.45443 -0.54259 -0.46068 -0.53981 C -0.46706 -0.53217 -0.45898 -0.54143 -0.4668 -0.53356 C -0.46771 -0.53263 -0.46849 -0.53101 -0.4694 -0.53032 C -0.47838 -0.52361 -0.4664 -0.53611 -0.47825 -0.52569 C -0.48008 -0.52407 -0.48177 -0.52222 -0.48359 -0.52083 C -0.48529 -0.51967 -0.48711 -0.51921 -0.48893 -0.51782 C -0.49193 -0.5155 -0.49453 -0.51134 -0.49765 -0.50995 C -0.49883 -0.50949 -0.5 -0.50879 -0.50117 -0.50833 C -0.50924 -0.50555 -0.51002 -0.50555 -0.51706 -0.5037 L -0.6194 -0.50532 C -0.62096 -0.50532 -0.62109 -0.50949 -0.62213 -0.51157 C -0.62409 -0.51527 -0.62643 -0.51851 -0.62825 -0.52245 C -0.62943 -0.52476 -0.62982 -0.528 -0.63099 -0.53032 C -0.63281 -0.53402 -0.63515 -0.53634 -0.63711 -0.53981 C -0.63906 -0.54328 -0.64049 -0.54722 -0.64245 -0.55069 C -0.64531 -0.55648 -0.65325 -0.57013 -0.65651 -0.57268 C -0.65911 -0.57476 -0.66185 -0.57661 -0.66445 -0.57893 C -0.66693 -0.58124 -0.66914 -0.58425 -0.67148 -0.5868 C -0.67409 -0.58958 -0.67682 -0.59189 -0.67943 -0.59467 C -0.68502 -0.60069 -0.69544 -0.61481 -0.70065 -0.61828 L -0.71029 -0.62453 C -0.71094 -0.62615 -0.7112 -0.628 -0.71211 -0.62916 C -0.71901 -0.63796 -0.72083 -0.63888 -0.72708 -0.64328 C -0.72799 -0.64536 -0.72851 -0.64814 -0.72969 -0.64953 C -0.73073 -0.65092 -0.73216 -0.65046 -0.73333 -0.65115 C -0.73685 -0.653 -0.74036 -0.65509 -0.74388 -0.6574 C -0.7543 -0.66435 -0.73581 -0.6581 -0.75885 -0.66203 C -0.76094 -0.66249 -0.76302 -0.66319 -0.7651 -0.66365 L -0.78008 -0.66689 C -0.79948 -0.66527 -0.81901 -0.66574 -0.83828 -0.66203 C -0.84101 -0.66157 -0.84297 -0.65671 -0.84531 -0.65439 C -0.84818 -0.65138 -0.8513 -0.64953 -0.85417 -0.64652 C -0.85573 -0.64467 -0.85703 -0.64212 -0.85859 -0.64027 C -0.86029 -0.63796 -0.86224 -0.63611 -0.8638 -0.63379 C -0.86484 -0.63263 -0.86549 -0.63055 -0.86654 -0.62916 C -0.86823 -0.62685 -0.87018 -0.62523 -0.87174 -0.62291 C -0.88099 -0.61041 -0.87448 -0.61597 -0.88242 -0.61041 C -0.88529 -0.60509 -0.88776 -0.59884 -0.89127 -0.59467 C -0.89297 -0.59259 -0.89492 -0.59097 -0.89648 -0.58842 C -0.90052 -0.58194 -0.90417 -0.57476 -0.90794 -0.56805 C -0.91015 -0.55624 -0.90885 -0.56087 -0.91862 -0.54606 C -0.93581 -0.5199 -0.91445 -0.55277 -0.93008 -0.52731 C -0.93203 -0.52384 -0.93437 -0.52129 -0.9362 -0.51782 C -0.94101 -0.50856 -0.94206 -0.50277 -0.94596 -0.49259 C -0.947 -0.49004 -0.94831 -0.48749 -0.94948 -0.48495 C -0.9513 -0.48032 -0.95299 -0.47546 -0.95469 -0.47083 C -0.95677 -0.45601 -0.9539 -0.4743 -0.96002 -0.45046 C -0.96367 -0.43634 -0.96419 -0.43171 -0.96614 -0.41898 C -0.96445 -0.38657 -0.96354 -0.35393 -0.96094 -0.32175 C -0.96055 -0.31805 -0.95833 -0.31574 -0.95742 -0.31226 C -0.95534 -0.30509 -0.95417 -0.29745 -0.95208 -0.29027 C -0.94831 -0.27754 -0.94388 -0.26527 -0.93971 -0.25277 C -0.93854 -0.24907 -0.93763 -0.24513 -0.9362 -0.24166 C -0.92148 -0.20671 -0.9401 -0.25023 -0.92565 -0.21828 C -0.92383 -0.21411 -0.92226 -0.20972 -0.92031 -0.20555 C -0.9069 -0.17754 -0.93086 -0.2368 -0.90443 -0.1743 C -0.90091 -0.16597 -0.89831 -0.15601 -0.89388 -0.14907 C -0.89154 -0.1456 -0.88906 -0.14189 -0.88685 -0.13819 C -0.88177 -0.12986 -0.8789 -0.12268 -0.87265 -0.1162 C -0.87057 -0.11411 -0.86849 -0.11226 -0.86654 -0.10995 C -0.86523 -0.10856 -0.86419 -0.10648 -0.86302 -0.10532 C -0.86211 -0.10439 -0.8612 -0.10439 -0.86029 -0.1037 C -0.85872 -0.10231 -0.85039 -0.09421 -0.84713 -0.09259 C -0.84414 -0.0912 -0.84127 -0.0905 -0.83828 -0.08958 C -0.81536 -0.09004 -0.79232 -0.08958 -0.7694 -0.0912 C -0.7668 -0.0912 -0.76406 -0.09305 -0.76146 -0.09421 C -0.74284 -0.10347 -0.76302 -0.09444 -0.74739 -0.1037 C -0.74596 -0.10439 -0.7444 -0.10462 -0.74297 -0.10532 C -0.74127 -0.10671 -0.73958 -0.10879 -0.73763 -0.10995 C -0.73476 -0.1118 -0.73177 -0.11296 -0.7289 -0.11458 C -0.72799 -0.11504 -0.72708 -0.1155 -0.72617 -0.1162 C -0.72448 -0.11759 -0.72279 -0.1199 -0.72096 -0.12083 C -0.71667 -0.12314 -0.70117 -0.12638 -0.69805 -0.12708 L -0.6556 -0.12245 C -0.65417 -0.12222 -0.65273 -0.12152 -0.65117 -0.12083 C -0.65026 -0.1206 -0.64857 -0.11944 -0.64857 -0.11944 L -0.64765 -0.11944 " pathEditMode="relative" ptsTypes="AAAAAAAAAAAAAAAAAAAAAAAAAAAAAAAAAAAAAAAAAAAAAAAAAAAAAAAAAAAAAAAAAAAAAAAAAAAAAAAAAAAAAAAAAAAAAAAAAAAAAAAAAAAAAAAAAAAAAAAAAAAAAAAAAAAAAAAAAAAAAAAAAAAAAAAAAAAAAA">
                                      <p:cBhvr>
                                        <p:cTn id="6" dur="5000" fill="hold"/>
                                        <p:tgtEl>
                                          <p:spTgt spid="276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Шпаргалка</a:t>
            </a:r>
            <a:endParaRPr lang="ru-RU" dirty="0"/>
          </a:p>
        </p:txBody>
      </p:sp>
      <p:sp>
        <p:nvSpPr>
          <p:cNvPr id="3" name="Объект 2"/>
          <p:cNvSpPr>
            <a:spLocks noGrp="1"/>
          </p:cNvSpPr>
          <p:nvPr>
            <p:ph sz="half" idx="1"/>
          </p:nvPr>
        </p:nvSpPr>
        <p:spPr>
          <a:xfrm>
            <a:off x="591671" y="1947135"/>
            <a:ext cx="5497157" cy="4453666"/>
          </a:xfrm>
        </p:spPr>
        <p:txBody>
          <a:bodyPr>
            <a:noAutofit/>
          </a:bodyPr>
          <a:lstStyle/>
          <a:p>
            <a:pPr algn="just"/>
            <a:r>
              <a:rPr lang="ru-RU" sz="3200" dirty="0" smtClean="0"/>
              <a:t>Информация</a:t>
            </a:r>
            <a:r>
              <a:rPr lang="ru-RU" sz="3200" dirty="0"/>
              <a:t>, формулировка, правило и т.д. в сжатом виде. Составление памяток, схем или текстов для справочников</a:t>
            </a:r>
            <a:r>
              <a:rPr lang="ru-RU" sz="3200" dirty="0" smtClean="0"/>
              <a:t>.</a:t>
            </a:r>
          </a:p>
          <a:p>
            <a:pPr algn="just"/>
            <a:r>
              <a:rPr lang="ru-RU" sz="3200" dirty="0" smtClean="0"/>
              <a:t>Учащиеся структурируют изучаемую информацию, анализируя и запоминая её.</a:t>
            </a:r>
            <a:endParaRPr lang="ru-RU" sz="3200" dirty="0"/>
          </a:p>
        </p:txBody>
      </p:sp>
      <p:sp>
        <p:nvSpPr>
          <p:cNvPr id="4" name="Объект 3"/>
          <p:cNvSpPr>
            <a:spLocks noGrp="1"/>
          </p:cNvSpPr>
          <p:nvPr>
            <p:ph sz="half" idx="2"/>
          </p:nvPr>
        </p:nvSpPr>
        <p:spPr/>
        <p:txBody>
          <a:bodyPr/>
          <a:lstStyle/>
          <a:p>
            <a:endParaRPr lang="ru-RU"/>
          </a:p>
        </p:txBody>
      </p:sp>
      <p:pic>
        <p:nvPicPr>
          <p:cNvPr id="25602" name="Picture 2" descr="Картинки по запросу ни пуха ни пе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80" y="2057399"/>
            <a:ext cx="4935556" cy="372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Инсерт</a:t>
            </a:r>
            <a:endParaRPr lang="ru-RU" dirty="0"/>
          </a:p>
        </p:txBody>
      </p:sp>
      <p:sp>
        <p:nvSpPr>
          <p:cNvPr id="3" name="Объект 2"/>
          <p:cNvSpPr>
            <a:spLocks noGrp="1"/>
          </p:cNvSpPr>
          <p:nvPr>
            <p:ph sz="half" idx="1"/>
          </p:nvPr>
        </p:nvSpPr>
        <p:spPr/>
        <p:txBody>
          <a:bodyPr/>
          <a:lstStyle/>
          <a:p>
            <a:r>
              <a:rPr lang="en-US" dirty="0"/>
              <a:t>I — interactive (</a:t>
            </a:r>
            <a:r>
              <a:rPr lang="ru-RU" dirty="0"/>
              <a:t>интерактивная).</a:t>
            </a:r>
          </a:p>
          <a:p>
            <a:r>
              <a:rPr lang="en-US" dirty="0"/>
              <a:t>N — noting (</a:t>
            </a:r>
            <a:r>
              <a:rPr lang="ru-RU" dirty="0"/>
              <a:t>познавательная).</a:t>
            </a:r>
          </a:p>
          <a:p>
            <a:r>
              <a:rPr lang="en-US" dirty="0"/>
              <a:t>S — system  for (</a:t>
            </a:r>
            <a:r>
              <a:rPr lang="ru-RU" dirty="0"/>
              <a:t>система).</a:t>
            </a:r>
          </a:p>
          <a:p>
            <a:r>
              <a:rPr lang="en-US" dirty="0"/>
              <a:t>E — effective (</a:t>
            </a:r>
            <a:r>
              <a:rPr lang="ru-RU" dirty="0"/>
              <a:t>для эффективного).</a:t>
            </a:r>
          </a:p>
          <a:p>
            <a:r>
              <a:rPr lang="en-US" dirty="0"/>
              <a:t>R — reading (</a:t>
            </a:r>
            <a:r>
              <a:rPr lang="ru-RU" dirty="0"/>
              <a:t>чтения).</a:t>
            </a:r>
          </a:p>
          <a:p>
            <a:r>
              <a:rPr lang="en-US" dirty="0"/>
              <a:t>T — thinking (</a:t>
            </a:r>
            <a:r>
              <a:rPr lang="ru-RU" dirty="0"/>
              <a:t>и размышления).</a:t>
            </a:r>
          </a:p>
          <a:p>
            <a:endParaRPr lang="ru-RU" dirty="0"/>
          </a:p>
        </p:txBody>
      </p:sp>
      <p:sp>
        <p:nvSpPr>
          <p:cNvPr id="4" name="Объект 3"/>
          <p:cNvSpPr>
            <a:spLocks noGrp="1"/>
          </p:cNvSpPr>
          <p:nvPr>
            <p:ph sz="half" idx="2"/>
          </p:nvPr>
        </p:nvSpPr>
        <p:spPr/>
        <p:txBody>
          <a:bodyPr/>
          <a:lstStyle/>
          <a:p>
            <a:r>
              <a:rPr lang="ru-RU" dirty="0" smtClean="0"/>
              <a:t>1. Учащиеся </a:t>
            </a:r>
            <a:r>
              <a:rPr lang="ru-RU" dirty="0"/>
              <a:t>читают текст, маркируя его специальными значками:</a:t>
            </a:r>
          </a:p>
          <a:p>
            <a:r>
              <a:rPr lang="ru-RU" dirty="0"/>
              <a:t>V — я это знаю;</a:t>
            </a:r>
          </a:p>
          <a:p>
            <a:r>
              <a:rPr lang="ru-RU" dirty="0"/>
              <a:t>+ — это новая информация для меня;</a:t>
            </a:r>
          </a:p>
          <a:p>
            <a:r>
              <a:rPr lang="ru-RU" dirty="0"/>
              <a:t>- — я думал по-другому, это противоречит тому, что я знал;</a:t>
            </a:r>
          </a:p>
          <a:p>
            <a:r>
              <a:rPr lang="ru-RU" dirty="0"/>
              <a:t>? — это мне непонятно, нужны объяснения, уточнения.</a:t>
            </a:r>
          </a:p>
          <a:p>
            <a:endParaRPr lang="ru-RU" dirty="0"/>
          </a:p>
        </p:txBody>
      </p:sp>
    </p:spTree>
    <p:extLst>
      <p:ext uri="{BB962C8B-B14F-4D97-AF65-F5344CB8AC3E}">
        <p14:creationId xmlns:p14="http://schemas.microsoft.com/office/powerpoint/2010/main" val="175174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defTabSz="914400">
              <a:lnSpc>
                <a:spcPct val="90000"/>
              </a:lnSpc>
              <a:spcBef>
                <a:spcPts val="1"/>
              </a:spcBef>
              <a:buNone/>
            </a:pPr>
            <a:r>
              <a:rPr lang="ru-RU" sz="3600" b="0" i="0" baseline="0" dirty="0" smtClean="0">
                <a:solidFill>
                  <a:schemeClr val="tx1"/>
                </a:solidFill>
                <a:latin typeface="Constantia"/>
                <a:ea typeface="+mj-ea"/>
                <a:cs typeface="+mj-cs"/>
              </a:rPr>
              <a:t>Определение рефлексии</a:t>
            </a:r>
            <a:endParaRPr lang="ru-RU" sz="3600" b="0" i="0" baseline="0" dirty="0">
              <a:solidFill>
                <a:schemeClr val="tx1"/>
              </a:solidFill>
              <a:latin typeface="Constantia"/>
              <a:ea typeface="+mj-ea"/>
              <a:cs typeface="+mj-cs"/>
            </a:endParaRPr>
          </a:p>
        </p:txBody>
      </p:sp>
      <p:sp>
        <p:nvSpPr>
          <p:cNvPr id="3" name="Объект 2"/>
          <p:cNvSpPr>
            <a:spLocks noGrp="1"/>
          </p:cNvSpPr>
          <p:nvPr>
            <p:ph idx="1"/>
          </p:nvPr>
        </p:nvSpPr>
        <p:spPr>
          <a:xfrm>
            <a:off x="346038" y="2025127"/>
            <a:ext cx="10058400" cy="4343400"/>
          </a:xfrm>
        </p:spPr>
        <p:txBody>
          <a:bodyPr>
            <a:normAutofit lnSpcReduction="10000"/>
          </a:bodyPr>
          <a:lstStyle/>
          <a:p>
            <a:pPr>
              <a:buClr>
                <a:srgbClr val="B0BCBC"/>
              </a:buClr>
              <a:buFont typeface="Wingdings"/>
              <a:buChar char="§"/>
            </a:pPr>
            <a:r>
              <a:rPr lang="ru-RU" sz="3200" b="1" dirty="0" err="1"/>
              <a:t>Рефле́ксия</a:t>
            </a:r>
            <a:r>
              <a:rPr lang="ru-RU" sz="3200" b="1" dirty="0"/>
              <a:t> </a:t>
            </a:r>
            <a:r>
              <a:rPr lang="ru-RU" sz="3200" dirty="0"/>
              <a:t>(от </a:t>
            </a:r>
            <a:r>
              <a:rPr lang="ru-RU" sz="3200" dirty="0" err="1"/>
              <a:t>позднелат</a:t>
            </a:r>
            <a:r>
              <a:rPr lang="ru-RU" sz="3200" dirty="0"/>
              <a:t>. </a:t>
            </a:r>
            <a:r>
              <a:rPr lang="ru-RU" sz="3200" dirty="0" err="1"/>
              <a:t>reflexio</a:t>
            </a:r>
            <a:r>
              <a:rPr lang="ru-RU" sz="3200" dirty="0"/>
              <a:t> — обращение назад) — это обращение внимания субъекта на самого себя и на своё сознание, в частности, на продукты собственной активности, а также какое-либо их переосмысление</a:t>
            </a:r>
            <a:r>
              <a:rPr lang="ru-RU" sz="3200" dirty="0" smtClean="0"/>
              <a:t>. (</a:t>
            </a:r>
            <a:r>
              <a:rPr lang="ru-RU" sz="3200" dirty="0" smtClean="0">
                <a:hlinkClick r:id="rId2"/>
              </a:rPr>
              <a:t>источник – </a:t>
            </a:r>
            <a:r>
              <a:rPr lang="ru-RU" sz="3200" dirty="0" err="1" smtClean="0">
                <a:hlinkClick r:id="rId2"/>
              </a:rPr>
              <a:t>википедия</a:t>
            </a:r>
            <a:r>
              <a:rPr lang="ru-RU" sz="3200" dirty="0" smtClean="0"/>
              <a:t>) </a:t>
            </a:r>
            <a:endParaRPr lang="ru-RU" sz="3200" b="0" i="0" dirty="0" smtClean="0">
              <a:solidFill>
                <a:schemeClr val="tx1"/>
              </a:solidFill>
              <a:latin typeface="Calibri"/>
            </a:endParaRPr>
          </a:p>
          <a:p>
            <a:pPr marL="228600" indent="-228600" algn="l" defTabSz="914400">
              <a:lnSpc>
                <a:spcPct val="90000"/>
              </a:lnSpc>
              <a:spcBef>
                <a:spcPts val="1800"/>
              </a:spcBef>
              <a:buClr>
                <a:srgbClr val="B0BCBC"/>
              </a:buClr>
              <a:buSzPct val="90000"/>
              <a:buFont typeface="Wingdings"/>
              <a:buChar char="§"/>
            </a:pPr>
            <a:r>
              <a:rPr lang="ru-RU" sz="3200" b="1" i="0" dirty="0" smtClean="0">
                <a:solidFill>
                  <a:schemeClr val="tx1"/>
                </a:solidFill>
                <a:latin typeface="Calibri"/>
                <a:ea typeface="+mn-ea"/>
                <a:cs typeface="+mn-cs"/>
              </a:rPr>
              <a:t>Рефлексия</a:t>
            </a:r>
            <a:r>
              <a:rPr lang="ru-RU" sz="3200" b="0" i="0" dirty="0" smtClean="0">
                <a:solidFill>
                  <a:schemeClr val="tx1"/>
                </a:solidFill>
                <a:latin typeface="Calibri"/>
                <a:ea typeface="+mn-ea"/>
                <a:cs typeface="+mn-cs"/>
              </a:rPr>
              <a:t> – это размышление о своём внутреннем состоянии, самоанализ. (</a:t>
            </a:r>
            <a:r>
              <a:rPr lang="ru-RU" sz="3200" b="0" i="0" dirty="0" smtClean="0">
                <a:solidFill>
                  <a:schemeClr val="tx1"/>
                </a:solidFill>
                <a:latin typeface="Calibri"/>
                <a:ea typeface="+mn-ea"/>
                <a:cs typeface="+mn-cs"/>
                <a:hlinkClick r:id="rId3"/>
              </a:rPr>
              <a:t>толковый словарь Ожегова</a:t>
            </a:r>
            <a:r>
              <a:rPr lang="ru-RU" sz="3200" b="0" i="0" dirty="0" smtClean="0">
                <a:solidFill>
                  <a:schemeClr val="tx1"/>
                </a:solidFill>
                <a:latin typeface="Calibri"/>
                <a:ea typeface="+mn-ea"/>
                <a:cs typeface="+mn-cs"/>
              </a:rPr>
              <a:t>)</a:t>
            </a:r>
          </a:p>
          <a:p>
            <a:pPr marL="228600" indent="-228600" algn="l" defTabSz="914400">
              <a:lnSpc>
                <a:spcPct val="90000"/>
              </a:lnSpc>
              <a:spcBef>
                <a:spcPts val="1800"/>
              </a:spcBef>
              <a:buClr>
                <a:srgbClr val="B0BCBC"/>
              </a:buClr>
              <a:buSzPct val="90000"/>
              <a:buFont typeface="Wingdings"/>
              <a:buChar char="§"/>
            </a:pPr>
            <a:r>
              <a:rPr lang="ru-RU" sz="3200" b="1" i="0" dirty="0" smtClean="0">
                <a:solidFill>
                  <a:schemeClr val="tx1"/>
                </a:solidFill>
                <a:latin typeface="Calibri"/>
                <a:ea typeface="+mn-ea"/>
                <a:cs typeface="+mn-cs"/>
              </a:rPr>
              <a:t>Рефлексия</a:t>
            </a:r>
            <a:r>
              <a:rPr lang="ru-RU" sz="3200" b="0" i="0" dirty="0" smtClean="0">
                <a:solidFill>
                  <a:schemeClr val="tx1"/>
                </a:solidFill>
                <a:latin typeface="Calibri"/>
                <a:ea typeface="+mn-ea"/>
                <a:cs typeface="+mn-cs"/>
              </a:rPr>
              <a:t> в педагогике – самоанализ деятельности и её результатов. (</a:t>
            </a:r>
            <a:r>
              <a:rPr lang="ru-RU" sz="3200" b="0" i="0" dirty="0" smtClean="0">
                <a:solidFill>
                  <a:schemeClr val="tx1"/>
                </a:solidFill>
                <a:latin typeface="Calibri"/>
                <a:ea typeface="+mn-ea"/>
                <a:cs typeface="+mn-cs"/>
                <a:hlinkClick r:id="rId4"/>
              </a:rPr>
              <a:t>статья в газете Первое сентября</a:t>
            </a:r>
            <a:r>
              <a:rPr lang="ru-RU" sz="3200" b="0" i="0" dirty="0" smtClean="0">
                <a:solidFill>
                  <a:schemeClr val="tx1"/>
                </a:solidFill>
                <a:latin typeface="Calibri"/>
                <a:ea typeface="+mn-ea"/>
                <a:cs typeface="+mn-cs"/>
              </a:rPr>
              <a:t>)</a:t>
            </a:r>
            <a:endParaRPr lang="ru-RU" sz="3200" b="0" i="0" dirty="0">
              <a:solidFill>
                <a:schemeClr val="tx1"/>
              </a:solidFill>
              <a:latin typeface="Calibri"/>
              <a:ea typeface="+mn-ea"/>
              <a:cs typeface="+mn-cs"/>
            </a:endParaRPr>
          </a:p>
        </p:txBody>
      </p:sp>
    </p:spTree>
    <p:extLst>
      <p:ext uri="{BB962C8B-B14F-4D97-AF65-F5344CB8AC3E}">
        <p14:creationId xmlns:p14="http://schemas.microsoft.com/office/powerpoint/2010/main" val="152653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Инсерт</a:t>
            </a:r>
            <a:endParaRPr lang="ru-RU" dirty="0"/>
          </a:p>
        </p:txBody>
      </p:sp>
      <p:sp>
        <p:nvSpPr>
          <p:cNvPr id="4" name="Объект 3"/>
          <p:cNvSpPr>
            <a:spLocks noGrp="1"/>
          </p:cNvSpPr>
          <p:nvPr>
            <p:ph sz="half" idx="2"/>
          </p:nvPr>
        </p:nvSpPr>
        <p:spPr/>
        <p:txBody>
          <a:bodyPr/>
          <a:lstStyle/>
          <a:p>
            <a:endParaRPr lang="ru-RU"/>
          </a:p>
        </p:txBody>
      </p:sp>
      <p:sp>
        <p:nvSpPr>
          <p:cNvPr id="7" name="Объект 6"/>
          <p:cNvSpPr>
            <a:spLocks noGrp="1"/>
          </p:cNvSpPr>
          <p:nvPr>
            <p:ph sz="half" idx="1"/>
          </p:nvPr>
        </p:nvSpPr>
        <p:spPr/>
        <p:txBody>
          <a:bodyPr/>
          <a:lstStyle/>
          <a:p>
            <a:endParaRPr lang="ru-RU" dirty="0"/>
          </a:p>
        </p:txBody>
      </p:sp>
      <p:pic>
        <p:nvPicPr>
          <p:cNvPr id="10" name="Рисунок 9"/>
          <p:cNvPicPr>
            <a:picLocks noChangeAspect="1"/>
          </p:cNvPicPr>
          <p:nvPr/>
        </p:nvPicPr>
        <p:blipFill>
          <a:blip r:embed="rId2"/>
          <a:stretch>
            <a:fillRect/>
          </a:stretch>
        </p:blipFill>
        <p:spPr>
          <a:xfrm>
            <a:off x="791134" y="1971674"/>
            <a:ext cx="10732423" cy="3654575"/>
          </a:xfrm>
          <a:prstGeom prst="rect">
            <a:avLst/>
          </a:prstGeom>
        </p:spPr>
      </p:pic>
    </p:spTree>
    <p:extLst>
      <p:ext uri="{BB962C8B-B14F-4D97-AF65-F5344CB8AC3E}">
        <p14:creationId xmlns:p14="http://schemas.microsoft.com/office/powerpoint/2010/main" val="38983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Кластер (граф)</a:t>
            </a:r>
            <a:endParaRPr lang="ru-RU" dirty="0"/>
          </a:p>
        </p:txBody>
      </p:sp>
      <p:sp>
        <p:nvSpPr>
          <p:cNvPr id="4" name="Объект 3"/>
          <p:cNvSpPr>
            <a:spLocks noGrp="1"/>
          </p:cNvSpPr>
          <p:nvPr>
            <p:ph sz="half" idx="2"/>
          </p:nvPr>
        </p:nvSpPr>
        <p:spPr/>
        <p:txBody>
          <a:bodyPr/>
          <a:lstStyle/>
          <a:p>
            <a:endParaRPr lang="ru-RU" dirty="0"/>
          </a:p>
        </p:txBody>
      </p:sp>
      <p:pic>
        <p:nvPicPr>
          <p:cNvPr id="29698" name="Picture 2" descr="Картинки по запросу компьют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1874" y="562302"/>
            <a:ext cx="3949692" cy="2512900"/>
          </a:xfrm>
          <a:prstGeom prst="rect">
            <a:avLst/>
          </a:prstGeom>
          <a:noFill/>
          <a:extLst>
            <a:ext uri="{909E8E84-426E-40DD-AFC4-6F175D3DCCD1}">
              <a14:hiddenFill xmlns:a14="http://schemas.microsoft.com/office/drawing/2010/main">
                <a:solidFill>
                  <a:srgbClr val="FFFFFF"/>
                </a:solidFill>
              </a14:hiddenFill>
            </a:ext>
          </a:extLst>
        </p:spPr>
      </p:pic>
      <p:sp>
        <p:nvSpPr>
          <p:cNvPr id="17" name="Объект 16"/>
          <p:cNvSpPr>
            <a:spLocks noGrp="1"/>
          </p:cNvSpPr>
          <p:nvPr>
            <p:ph sz="half" idx="1"/>
          </p:nvPr>
        </p:nvSpPr>
        <p:spPr/>
        <p:txBody>
          <a:bodyPr/>
          <a:lstStyle/>
          <a:p>
            <a:endParaRPr lang="ru-RU"/>
          </a:p>
        </p:txBody>
      </p:sp>
      <p:sp>
        <p:nvSpPr>
          <p:cNvPr id="20" name="Овал 19"/>
          <p:cNvSpPr/>
          <p:nvPr/>
        </p:nvSpPr>
        <p:spPr>
          <a:xfrm>
            <a:off x="298659" y="2837755"/>
            <a:ext cx="1871830" cy="18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Мышь</a:t>
            </a:r>
            <a:endParaRPr lang="ru-RU" dirty="0"/>
          </a:p>
        </p:txBody>
      </p:sp>
      <p:sp>
        <p:nvSpPr>
          <p:cNvPr id="21" name="Овал 20"/>
          <p:cNvSpPr/>
          <p:nvPr/>
        </p:nvSpPr>
        <p:spPr>
          <a:xfrm>
            <a:off x="2320120" y="3636405"/>
            <a:ext cx="1871830" cy="18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Клавиатура</a:t>
            </a:r>
            <a:endParaRPr lang="ru-RU" dirty="0"/>
          </a:p>
        </p:txBody>
      </p:sp>
      <p:sp>
        <p:nvSpPr>
          <p:cNvPr id="22" name="Овал 21"/>
          <p:cNvSpPr/>
          <p:nvPr/>
        </p:nvSpPr>
        <p:spPr>
          <a:xfrm>
            <a:off x="3898014" y="2414595"/>
            <a:ext cx="1871830" cy="18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Монитор</a:t>
            </a:r>
            <a:endParaRPr lang="ru-RU" dirty="0"/>
          </a:p>
        </p:txBody>
      </p:sp>
      <p:sp>
        <p:nvSpPr>
          <p:cNvPr id="23" name="Овал 22"/>
          <p:cNvSpPr/>
          <p:nvPr/>
        </p:nvSpPr>
        <p:spPr>
          <a:xfrm>
            <a:off x="5873702" y="3075202"/>
            <a:ext cx="1871830" cy="18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Колонки</a:t>
            </a:r>
            <a:endParaRPr lang="ru-RU" dirty="0"/>
          </a:p>
        </p:txBody>
      </p:sp>
      <p:sp>
        <p:nvSpPr>
          <p:cNvPr id="24" name="Овал 23"/>
          <p:cNvSpPr/>
          <p:nvPr/>
        </p:nvSpPr>
        <p:spPr>
          <a:xfrm>
            <a:off x="2105020" y="1786090"/>
            <a:ext cx="1871830" cy="185031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t>Системный</a:t>
            </a:r>
          </a:p>
          <a:p>
            <a:pPr algn="ctr"/>
            <a:r>
              <a:rPr lang="ru-RU" dirty="0" smtClean="0"/>
              <a:t>блок</a:t>
            </a:r>
            <a:endParaRPr lang="ru-RU" dirty="0"/>
          </a:p>
        </p:txBody>
      </p:sp>
      <p:sp>
        <p:nvSpPr>
          <p:cNvPr id="25" name="Овал 24"/>
          <p:cNvSpPr/>
          <p:nvPr/>
        </p:nvSpPr>
        <p:spPr>
          <a:xfrm>
            <a:off x="417764" y="5135632"/>
            <a:ext cx="1398270" cy="138219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Функциональные</a:t>
            </a:r>
            <a:endParaRPr lang="ru-RU" dirty="0"/>
          </a:p>
        </p:txBody>
      </p:sp>
      <p:sp>
        <p:nvSpPr>
          <p:cNvPr id="26" name="Овал 25"/>
          <p:cNvSpPr/>
          <p:nvPr/>
        </p:nvSpPr>
        <p:spPr>
          <a:xfrm>
            <a:off x="1951761" y="5444778"/>
            <a:ext cx="1398270" cy="138219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Символьные</a:t>
            </a:r>
            <a:endParaRPr lang="ru-RU" dirty="0"/>
          </a:p>
        </p:txBody>
      </p:sp>
      <p:sp>
        <p:nvSpPr>
          <p:cNvPr id="27" name="Овал 26"/>
          <p:cNvSpPr/>
          <p:nvPr/>
        </p:nvSpPr>
        <p:spPr>
          <a:xfrm>
            <a:off x="3549865" y="5395448"/>
            <a:ext cx="1398270" cy="138219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Специальные</a:t>
            </a:r>
            <a:endParaRPr lang="ru-RU" dirty="0"/>
          </a:p>
        </p:txBody>
      </p:sp>
      <p:sp>
        <p:nvSpPr>
          <p:cNvPr id="28" name="Овал 27"/>
          <p:cNvSpPr/>
          <p:nvPr/>
        </p:nvSpPr>
        <p:spPr>
          <a:xfrm>
            <a:off x="4880610" y="4795621"/>
            <a:ext cx="1398270" cy="138219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Дополнительные</a:t>
            </a:r>
            <a:endParaRPr lang="ru-RU" dirty="0"/>
          </a:p>
        </p:txBody>
      </p:sp>
      <p:sp>
        <p:nvSpPr>
          <p:cNvPr id="29" name="Овал 28"/>
          <p:cNvSpPr/>
          <p:nvPr/>
        </p:nvSpPr>
        <p:spPr>
          <a:xfrm>
            <a:off x="7960632" y="3285317"/>
            <a:ext cx="1871830" cy="1850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Принтер</a:t>
            </a:r>
            <a:endParaRPr lang="ru-RU" dirty="0"/>
          </a:p>
        </p:txBody>
      </p:sp>
      <p:sp>
        <p:nvSpPr>
          <p:cNvPr id="30" name="Овал 29"/>
          <p:cNvSpPr/>
          <p:nvPr/>
        </p:nvSpPr>
        <p:spPr>
          <a:xfrm>
            <a:off x="6895737" y="5135632"/>
            <a:ext cx="1398270" cy="13821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Лазерные</a:t>
            </a:r>
            <a:endParaRPr lang="ru-RU" dirty="0"/>
          </a:p>
        </p:txBody>
      </p:sp>
      <p:sp>
        <p:nvSpPr>
          <p:cNvPr id="31" name="Овал 30"/>
          <p:cNvSpPr/>
          <p:nvPr/>
        </p:nvSpPr>
        <p:spPr>
          <a:xfrm>
            <a:off x="8311333" y="5228717"/>
            <a:ext cx="1398270" cy="13821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Струйные</a:t>
            </a:r>
            <a:endParaRPr lang="ru-RU" dirty="0"/>
          </a:p>
        </p:txBody>
      </p:sp>
      <p:sp>
        <p:nvSpPr>
          <p:cNvPr id="32" name="Овал 31"/>
          <p:cNvSpPr/>
          <p:nvPr/>
        </p:nvSpPr>
        <p:spPr>
          <a:xfrm>
            <a:off x="9718266" y="4688070"/>
            <a:ext cx="1398270" cy="13821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r>
              <a:rPr lang="en-US" dirty="0" smtClean="0"/>
              <a:t>D</a:t>
            </a:r>
            <a:endParaRPr lang="ru-RU" dirty="0"/>
          </a:p>
        </p:txBody>
      </p:sp>
      <p:sp>
        <p:nvSpPr>
          <p:cNvPr id="33" name="Овал 32"/>
          <p:cNvSpPr/>
          <p:nvPr/>
        </p:nvSpPr>
        <p:spPr>
          <a:xfrm>
            <a:off x="9951865" y="3413423"/>
            <a:ext cx="1398270" cy="13821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Матричные</a:t>
            </a:r>
            <a:endParaRPr lang="ru-RU" dirty="0"/>
          </a:p>
        </p:txBody>
      </p:sp>
      <p:cxnSp>
        <p:nvCxnSpPr>
          <p:cNvPr id="34" name="Прямая соединительная линия 33"/>
          <p:cNvCxnSpPr/>
          <p:nvPr/>
        </p:nvCxnSpPr>
        <p:spPr>
          <a:xfrm flipH="1">
            <a:off x="1951761" y="3021427"/>
            <a:ext cx="308540" cy="181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445800" y="3390042"/>
            <a:ext cx="88320" cy="372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3838195" y="2722325"/>
            <a:ext cx="686982" cy="67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629739" y="2016778"/>
            <a:ext cx="3321601" cy="1095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3404804" y="1922659"/>
            <a:ext cx="5212071" cy="1445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endCxn id="25" idx="7"/>
          </p:cNvCxnSpPr>
          <p:nvPr/>
        </p:nvCxnSpPr>
        <p:spPr>
          <a:xfrm flipH="1">
            <a:off x="1611262" y="4822810"/>
            <a:ext cx="863128" cy="51524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9" name="Прямая соединительная линия 48"/>
          <p:cNvCxnSpPr/>
          <p:nvPr/>
        </p:nvCxnSpPr>
        <p:spPr>
          <a:xfrm flipH="1">
            <a:off x="2778800" y="5003182"/>
            <a:ext cx="155323" cy="57180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2" name="Прямая соединительная линия 51"/>
          <p:cNvCxnSpPr/>
          <p:nvPr/>
        </p:nvCxnSpPr>
        <p:spPr>
          <a:xfrm>
            <a:off x="3795952" y="5103342"/>
            <a:ext cx="385734" cy="55451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Прямая соединительная линия 53"/>
          <p:cNvCxnSpPr/>
          <p:nvPr/>
        </p:nvCxnSpPr>
        <p:spPr>
          <a:xfrm>
            <a:off x="4161712" y="4705276"/>
            <a:ext cx="1002591" cy="39260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6" name="Прямая соединительная линия 55"/>
          <p:cNvCxnSpPr/>
          <p:nvPr/>
        </p:nvCxnSpPr>
        <p:spPr>
          <a:xfrm flipH="1">
            <a:off x="7454710" y="4785241"/>
            <a:ext cx="863128" cy="515240"/>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cxnSp>
        <p:nvCxnSpPr>
          <p:cNvPr id="57" name="Прямая соединительная линия 56"/>
          <p:cNvCxnSpPr/>
          <p:nvPr/>
        </p:nvCxnSpPr>
        <p:spPr>
          <a:xfrm flipH="1">
            <a:off x="8684126" y="4925517"/>
            <a:ext cx="155323" cy="571801"/>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cxnSp>
        <p:nvCxnSpPr>
          <p:cNvPr id="58" name="Прямая соединительная линия 57"/>
          <p:cNvCxnSpPr/>
          <p:nvPr/>
        </p:nvCxnSpPr>
        <p:spPr>
          <a:xfrm>
            <a:off x="9521068" y="4724172"/>
            <a:ext cx="385734" cy="554517"/>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cxnSp>
        <p:nvCxnSpPr>
          <p:cNvPr id="59" name="Прямая соединительная линия 58"/>
          <p:cNvCxnSpPr/>
          <p:nvPr/>
        </p:nvCxnSpPr>
        <p:spPr>
          <a:xfrm>
            <a:off x="9733781" y="4292860"/>
            <a:ext cx="464441" cy="167641"/>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951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Синквейн</a:t>
            </a:r>
            <a:endParaRPr lang="ru-RU" dirty="0"/>
          </a:p>
        </p:txBody>
      </p:sp>
      <p:sp>
        <p:nvSpPr>
          <p:cNvPr id="3" name="Объект 2"/>
          <p:cNvSpPr>
            <a:spLocks noGrp="1"/>
          </p:cNvSpPr>
          <p:nvPr>
            <p:ph sz="half" idx="1"/>
          </p:nvPr>
        </p:nvSpPr>
        <p:spPr>
          <a:xfrm>
            <a:off x="107578" y="1727032"/>
            <a:ext cx="7100046" cy="4343401"/>
          </a:xfrm>
        </p:spPr>
        <p:txBody>
          <a:bodyPr>
            <a:noAutofit/>
          </a:bodyPr>
          <a:lstStyle/>
          <a:p>
            <a:pPr fontAlgn="base"/>
            <a:r>
              <a:rPr lang="ru-RU" sz="2000" dirty="0" smtClean="0"/>
              <a:t>— </a:t>
            </a:r>
            <a:r>
              <a:rPr lang="ru-RU" sz="2000" dirty="0"/>
              <a:t>1-ая строка – одно слово, название темы, явления, чаще всего это имя существительное;</a:t>
            </a:r>
          </a:p>
          <a:p>
            <a:pPr fontAlgn="base"/>
            <a:r>
              <a:rPr lang="ru-RU" sz="2000" dirty="0"/>
              <a:t>— 2-ая строка – два слова, имена прилагательные, характеризующие данное понятие;</a:t>
            </a:r>
          </a:p>
          <a:p>
            <a:pPr fontAlgn="base"/>
            <a:r>
              <a:rPr lang="ru-RU" sz="2000" dirty="0"/>
              <a:t>— 3-я строка – три слова, глаголы – показывающие действие понятия;</a:t>
            </a:r>
          </a:p>
          <a:p>
            <a:pPr fontAlgn="base"/>
            <a:r>
              <a:rPr lang="ru-RU" sz="2000" dirty="0"/>
              <a:t>— 4-ая строка – четыре слова, помогающие логически завершить мысль / короткое предложение, показывающее отношение автора к теме;</a:t>
            </a:r>
          </a:p>
          <a:p>
            <a:pPr fontAlgn="base"/>
            <a:r>
              <a:rPr lang="ru-RU" sz="2000" dirty="0"/>
              <a:t>— 5-ая строка – одно слово, синоним темы, вывод, обычно имя существительное, через которое человек выражает свои чувства, ассоциации, связанные с данным понятием.</a:t>
            </a:r>
          </a:p>
          <a:p>
            <a:endParaRPr lang="ru-RU" sz="2000" dirty="0"/>
          </a:p>
        </p:txBody>
      </p:sp>
      <p:sp>
        <p:nvSpPr>
          <p:cNvPr id="4" name="Объект 3"/>
          <p:cNvSpPr>
            <a:spLocks noGrp="1"/>
          </p:cNvSpPr>
          <p:nvPr>
            <p:ph sz="half" idx="2"/>
          </p:nvPr>
        </p:nvSpPr>
        <p:spPr>
          <a:xfrm>
            <a:off x="7526767" y="1659582"/>
            <a:ext cx="4846320" cy="4343401"/>
          </a:xfrm>
        </p:spPr>
        <p:txBody>
          <a:bodyPr>
            <a:noAutofit/>
          </a:bodyPr>
          <a:lstStyle/>
          <a:p>
            <a:pPr fontAlgn="base"/>
            <a:r>
              <a:rPr lang="ru-RU" sz="3600" dirty="0"/>
              <a:t>Учитель.</a:t>
            </a:r>
          </a:p>
          <a:p>
            <a:pPr fontAlgn="base"/>
            <a:r>
              <a:rPr lang="ru-RU" sz="3600" dirty="0"/>
              <a:t>Добрый, мудрый.</a:t>
            </a:r>
          </a:p>
          <a:p>
            <a:pPr fontAlgn="base"/>
            <a:r>
              <a:rPr lang="ru-RU" sz="3600" dirty="0"/>
              <a:t>Учит, переживает, надеется.</a:t>
            </a:r>
          </a:p>
          <a:p>
            <a:pPr fontAlgn="base"/>
            <a:r>
              <a:rPr lang="ru-RU" sz="3600" dirty="0"/>
              <a:t>Понимает проблемы своих учеников.</a:t>
            </a:r>
          </a:p>
          <a:p>
            <a:pPr fontAlgn="base"/>
            <a:r>
              <a:rPr lang="ru-RU" sz="3600" dirty="0"/>
              <a:t>Наставник.</a:t>
            </a:r>
          </a:p>
          <a:p>
            <a:endParaRPr lang="ru-RU" sz="3600" dirty="0"/>
          </a:p>
        </p:txBody>
      </p:sp>
    </p:spTree>
    <p:extLst>
      <p:ext uri="{BB962C8B-B14F-4D97-AF65-F5344CB8AC3E}">
        <p14:creationId xmlns:p14="http://schemas.microsoft.com/office/powerpoint/2010/main" val="160809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Диаманта</a:t>
            </a:r>
            <a:endParaRPr lang="ru-RU" dirty="0"/>
          </a:p>
        </p:txBody>
      </p:sp>
      <p:sp>
        <p:nvSpPr>
          <p:cNvPr id="3" name="Объект 2"/>
          <p:cNvSpPr>
            <a:spLocks noGrp="1"/>
          </p:cNvSpPr>
          <p:nvPr>
            <p:ph sz="half" idx="1"/>
          </p:nvPr>
        </p:nvSpPr>
        <p:spPr>
          <a:xfrm>
            <a:off x="299421" y="1928307"/>
            <a:ext cx="5979459" cy="4343401"/>
          </a:xfrm>
        </p:spPr>
        <p:txBody>
          <a:bodyPr>
            <a:normAutofit fontScale="92500"/>
          </a:bodyPr>
          <a:lstStyle/>
          <a:p>
            <a:r>
              <a:rPr lang="ru-RU" b="1" dirty="0"/>
              <a:t>Диаманта - это </a:t>
            </a:r>
            <a:r>
              <a:rPr lang="ru-RU" dirty="0"/>
              <a:t>стихотворная форма из 7 строк, первая и последняя  из которых - понятия с противоположным  значением</a:t>
            </a:r>
            <a:r>
              <a:rPr lang="ru-RU" dirty="0" smtClean="0"/>
              <a:t>.</a:t>
            </a:r>
          </a:p>
          <a:p>
            <a:r>
              <a:rPr lang="ru-RU" dirty="0" smtClean="0"/>
              <a:t>Схема построения:</a:t>
            </a:r>
          </a:p>
          <a:p>
            <a:pPr marL="0" indent="0" algn="ctr">
              <a:buNone/>
            </a:pPr>
            <a:r>
              <a:rPr lang="ru-RU" dirty="0"/>
              <a:t/>
            </a:r>
            <a:br>
              <a:rPr lang="ru-RU" dirty="0"/>
            </a:br>
            <a:r>
              <a:rPr lang="ru-RU" dirty="0" smtClean="0"/>
              <a:t>строчка </a:t>
            </a:r>
            <a:r>
              <a:rPr lang="ru-RU" dirty="0"/>
              <a:t>1: тема (существительное)</a:t>
            </a:r>
            <a:br>
              <a:rPr lang="ru-RU" dirty="0"/>
            </a:br>
            <a:r>
              <a:rPr lang="ru-RU" dirty="0"/>
              <a:t>строчка 2: определение (2 прилагательных)</a:t>
            </a:r>
            <a:br>
              <a:rPr lang="ru-RU" dirty="0"/>
            </a:br>
            <a:r>
              <a:rPr lang="ru-RU" dirty="0"/>
              <a:t>строчка 3: действие (3 причастия или глагола )</a:t>
            </a:r>
            <a:br>
              <a:rPr lang="ru-RU" dirty="0"/>
            </a:br>
            <a:r>
              <a:rPr lang="ru-RU" dirty="0"/>
              <a:t>строчка 4: ассоциации (4 существительных)</a:t>
            </a:r>
            <a:br>
              <a:rPr lang="ru-RU" dirty="0"/>
            </a:br>
            <a:r>
              <a:rPr lang="ru-RU" dirty="0"/>
              <a:t>строчка 5: действие (3 причастия или глагола)</a:t>
            </a:r>
            <a:br>
              <a:rPr lang="ru-RU" dirty="0"/>
            </a:br>
            <a:r>
              <a:rPr lang="ru-RU" dirty="0"/>
              <a:t>строчка 6: определение( 2 прилагательных)</a:t>
            </a:r>
            <a:br>
              <a:rPr lang="ru-RU" dirty="0"/>
            </a:br>
            <a:r>
              <a:rPr lang="ru-RU" dirty="0"/>
              <a:t>строчка 7: тема (существительное)</a:t>
            </a:r>
          </a:p>
          <a:p>
            <a:endParaRPr lang="ru-RU" dirty="0"/>
          </a:p>
        </p:txBody>
      </p:sp>
      <p:sp>
        <p:nvSpPr>
          <p:cNvPr id="4" name="Объект 3"/>
          <p:cNvSpPr>
            <a:spLocks noGrp="1"/>
          </p:cNvSpPr>
          <p:nvPr>
            <p:ph sz="half" idx="2"/>
          </p:nvPr>
        </p:nvSpPr>
        <p:spPr/>
        <p:txBody>
          <a:bodyPr>
            <a:normAutofit fontScale="92500"/>
          </a:bodyPr>
          <a:lstStyle/>
          <a:p>
            <a:pPr algn="ctr"/>
            <a:r>
              <a:rPr lang="ru-RU" b="1" dirty="0" smtClean="0"/>
              <a:t>Онегин</a:t>
            </a:r>
          </a:p>
          <a:p>
            <a:pPr algn="ctr"/>
            <a:r>
              <a:rPr lang="ru-RU" b="1" dirty="0" smtClean="0"/>
              <a:t>равнодушный</a:t>
            </a:r>
            <a:r>
              <a:rPr lang="ru-RU" b="1" dirty="0"/>
              <a:t>, надменный</a:t>
            </a:r>
            <a:r>
              <a:rPr lang="ru-RU" b="1" dirty="0" smtClean="0"/>
              <a:t>,</a:t>
            </a:r>
          </a:p>
          <a:p>
            <a:pPr algn="ctr"/>
            <a:r>
              <a:rPr lang="ru-RU" b="1" dirty="0" smtClean="0"/>
              <a:t>скучающий</a:t>
            </a:r>
            <a:r>
              <a:rPr lang="ru-RU" b="1" dirty="0"/>
              <a:t>, иронизирующий, непонятый</a:t>
            </a:r>
            <a:r>
              <a:rPr lang="ru-RU" b="1" dirty="0" smtClean="0"/>
              <a:t>,</a:t>
            </a:r>
          </a:p>
          <a:p>
            <a:pPr algn="ctr"/>
            <a:r>
              <a:rPr lang="ru-RU" b="1" dirty="0" smtClean="0"/>
              <a:t>свет</a:t>
            </a:r>
            <a:r>
              <a:rPr lang="ru-RU" b="1" dirty="0"/>
              <a:t>, Петербург, сплин, дуэль</a:t>
            </a:r>
            <a:r>
              <a:rPr lang="ru-RU" b="1" dirty="0" smtClean="0"/>
              <a:t>.</a:t>
            </a:r>
          </a:p>
          <a:p>
            <a:pPr algn="ctr"/>
            <a:r>
              <a:rPr lang="ru-RU" b="1" dirty="0" smtClean="0"/>
              <a:t>Восторгающийся</a:t>
            </a:r>
            <a:r>
              <a:rPr lang="ru-RU" b="1" dirty="0"/>
              <a:t>, мечтающий, ревнующий</a:t>
            </a:r>
            <a:r>
              <a:rPr lang="ru-RU" b="1" dirty="0" smtClean="0"/>
              <a:t>,</a:t>
            </a:r>
          </a:p>
          <a:p>
            <a:pPr algn="ctr"/>
            <a:r>
              <a:rPr lang="ru-RU" b="1" dirty="0" smtClean="0"/>
              <a:t>томный</a:t>
            </a:r>
            <a:r>
              <a:rPr lang="ru-RU" b="1" dirty="0"/>
              <a:t>, </a:t>
            </a:r>
            <a:r>
              <a:rPr lang="ru-RU" b="1" dirty="0" smtClean="0"/>
              <a:t>романтичный</a:t>
            </a:r>
          </a:p>
          <a:p>
            <a:pPr algn="ctr"/>
            <a:r>
              <a:rPr lang="ru-RU" b="1" dirty="0" smtClean="0"/>
              <a:t>Ленский</a:t>
            </a:r>
            <a:r>
              <a:rPr lang="ru-RU" b="1" dirty="0"/>
              <a:t>.</a:t>
            </a:r>
            <a:endParaRPr lang="ru-RU" dirty="0"/>
          </a:p>
        </p:txBody>
      </p:sp>
    </p:spTree>
    <p:extLst>
      <p:ext uri="{BB962C8B-B14F-4D97-AF65-F5344CB8AC3E}">
        <p14:creationId xmlns:p14="http://schemas.microsoft.com/office/powerpoint/2010/main" val="12851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Замечания и пожелания от обучающихся.</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1294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184" y="1904104"/>
            <a:ext cx="10737925" cy="4004749"/>
          </a:xfrm>
        </p:spPr>
        <p:txBody>
          <a:bodyPr>
            <a:normAutofit fontScale="90000"/>
          </a:bodyPr>
          <a:lstStyle/>
          <a:p>
            <a:pPr algn="just"/>
            <a:r>
              <a:rPr lang="ru-RU" dirty="0"/>
              <a:t>Такие приемы, как </a:t>
            </a:r>
            <a:r>
              <a:rPr lang="ru-RU" dirty="0" err="1"/>
              <a:t>инсерт</a:t>
            </a:r>
            <a:r>
              <a:rPr lang="ru-RU" dirty="0"/>
              <a:t>, </a:t>
            </a:r>
            <a:r>
              <a:rPr lang="ru-RU" dirty="0" err="1"/>
              <a:t>синквейн</a:t>
            </a:r>
            <a:r>
              <a:rPr lang="ru-RU" dirty="0"/>
              <a:t>, кластер, </a:t>
            </a:r>
            <a:r>
              <a:rPr lang="ru-RU" dirty="0" smtClean="0"/>
              <a:t>диаманта, не </a:t>
            </a:r>
            <a:r>
              <a:rPr lang="ru-RU" dirty="0"/>
              <a:t>нуждаются в пояснении и зарекомендовали себя весьма эффективно. С одним "но"! Если учитель использует их постоянно, чтобы дети могли привыкнуть к такой работе. Иначе создание того же </a:t>
            </a:r>
            <a:r>
              <a:rPr lang="ru-RU" dirty="0" err="1"/>
              <a:t>синквейна</a:t>
            </a:r>
            <a:r>
              <a:rPr lang="ru-RU" dirty="0"/>
              <a:t> превратится в каторжную работу, а не позитивное и эффектное </a:t>
            </a:r>
            <a:r>
              <a:rPr lang="ru-RU" dirty="0" smtClean="0"/>
              <a:t>завершение темы.</a:t>
            </a:r>
            <a:r>
              <a:rPr lang="ru-RU" dirty="0"/>
              <a:t/>
            </a:r>
            <a:br>
              <a:rPr lang="ru-RU" dirty="0"/>
            </a:br>
            <a:endParaRPr lang="ru-RU" dirty="0"/>
          </a:p>
        </p:txBody>
      </p:sp>
      <p:pic>
        <p:nvPicPr>
          <p:cNvPr id="5122" name="Picture 2" descr="Картинки по запросу учащий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971" y="483776"/>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19" y="1796527"/>
            <a:ext cx="10899290" cy="4112326"/>
          </a:xfrm>
        </p:spPr>
        <p:txBody>
          <a:bodyPr>
            <a:normAutofit/>
          </a:bodyPr>
          <a:lstStyle/>
          <a:p>
            <a:pPr algn="just"/>
            <a:r>
              <a:rPr lang="ru-RU" dirty="0"/>
              <a:t>Желательно адаптировать форму проведения под возраст детей. Естественно, что в 10 класс с гномиками и зайками не пойдешь. Но и в младших классах не стоит слишком увлекаться красочными картинками. Выберите один вариант, чтобы ученики привыкли к нему и не приходилось каждый раз объяснять значения картинок или жестов</a:t>
            </a:r>
            <a:r>
              <a:rPr lang="ru-RU" dirty="0" smtClean="0"/>
              <a:t>.</a:t>
            </a:r>
            <a:endParaRPr lang="ru-RU" dirty="0"/>
          </a:p>
        </p:txBody>
      </p:sp>
      <p:pic>
        <p:nvPicPr>
          <p:cNvPr id="3" name="Picture 2" descr="Картинки по запросу учащий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971" y="483776"/>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548" y="1731981"/>
            <a:ext cx="10962043" cy="4346090"/>
          </a:xfrm>
        </p:spPr>
        <p:txBody>
          <a:bodyPr>
            <a:normAutofit fontScale="90000"/>
          </a:bodyPr>
          <a:lstStyle/>
          <a:p>
            <a:pPr algn="just"/>
            <a:r>
              <a:rPr lang="ru-RU" dirty="0"/>
              <a:t>Услышано на одном из форумов замечание от ребенка: "У одного учителя красный листочек означает "все понял", у другого — "ничего не понял", у третьего учителя вместо листочков какие-то звездочки-тучки. И как я должен все это запоминать?" Это уже вопрос на засыпку. Думается, что в рамках хотя бы </a:t>
            </a:r>
            <a:r>
              <a:rPr lang="ru-RU" dirty="0" err="1"/>
              <a:t>методобъединения</a:t>
            </a:r>
            <a:r>
              <a:rPr lang="ru-RU" dirty="0"/>
              <a:t> имеет смысл договориться о едином значении символов/цветов/знаков, используемых для рефлексии. </a:t>
            </a:r>
          </a:p>
        </p:txBody>
      </p:sp>
      <p:pic>
        <p:nvPicPr>
          <p:cNvPr id="3" name="Picture 2" descr="Картинки по запросу учащий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971" y="483776"/>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8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defTabSz="914400">
              <a:lnSpc>
                <a:spcPct val="80000"/>
              </a:lnSpc>
              <a:spcBef>
                <a:spcPts val="1"/>
              </a:spcBef>
              <a:buNone/>
            </a:pPr>
            <a:endParaRPr lang="ru-RU" sz="6600" b="0" i="0" baseline="0" dirty="0">
              <a:solidFill>
                <a:schemeClr val="tx1"/>
              </a:solidFill>
              <a:latin typeface="Constantia"/>
              <a:ea typeface="+mj-ea"/>
              <a:cs typeface="+mj-cs"/>
            </a:endParaRPr>
          </a:p>
        </p:txBody>
      </p:sp>
      <p:sp>
        <p:nvSpPr>
          <p:cNvPr id="3" name="Подзаголовок 2"/>
          <p:cNvSpPr>
            <a:spLocks noGrp="1"/>
          </p:cNvSpPr>
          <p:nvPr>
            <p:ph type="subTitle" idx="1"/>
          </p:nvPr>
        </p:nvSpPr>
        <p:spPr/>
        <p:txBody>
          <a:bodyPr/>
          <a:lstStyle/>
          <a:p>
            <a:pPr marL="0" indent="0" algn="ctr">
              <a:spcBef>
                <a:spcPts val="12"/>
              </a:spcBef>
              <a:buNone/>
            </a:pPr>
            <a:endParaRPr lang="ru-RU" sz="2000" b="0" i="0" dirty="0"/>
          </a:p>
        </p:txBody>
      </p:sp>
      <p:sp>
        <p:nvSpPr>
          <p:cNvPr id="4" name="Подзаголовок 2"/>
          <p:cNvSpPr txBox="1">
            <a:spLocks/>
          </p:cNvSpPr>
          <p:nvPr/>
        </p:nvSpPr>
        <p:spPr>
          <a:xfrm>
            <a:off x="2804160" y="4734558"/>
            <a:ext cx="6583680" cy="1097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1200"/>
              </a:spcBef>
              <a:buClr>
                <a:schemeClr val="bg2"/>
              </a:buClr>
              <a:buSzPct val="9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bg2"/>
              </a:buClr>
              <a:buSzPct val="9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bg2"/>
              </a:buClr>
              <a:buSzPct val="90000"/>
              <a:buFont typeface="Wingdings" panose="05000000000000000000" pitchFamily="2" charset="2"/>
              <a:buNone/>
              <a:defRPr sz="1600" kern="1200">
                <a:solidFill>
                  <a:schemeClr val="tx1"/>
                </a:solidFill>
                <a:latin typeface="+mn-lt"/>
                <a:ea typeface="+mn-ea"/>
                <a:cs typeface="+mn-cs"/>
              </a:defRPr>
            </a:lvl9pPr>
          </a:lstStyle>
          <a:p>
            <a:pPr>
              <a:spcBef>
                <a:spcPts val="12"/>
              </a:spcBef>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573" y="385337"/>
            <a:ext cx="8268854" cy="6087325"/>
          </a:xfrm>
          <a:prstGeom prst="rect">
            <a:avLst/>
          </a:prstGeom>
        </p:spPr>
      </p:pic>
    </p:spTree>
    <p:extLst>
      <p:ext uri="{BB962C8B-B14F-4D97-AF65-F5344CB8AC3E}">
        <p14:creationId xmlns:p14="http://schemas.microsoft.com/office/powerpoint/2010/main" val="248857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 на уроке - </a:t>
            </a:r>
            <a:endParaRPr lang="ru-RU" dirty="0"/>
          </a:p>
        </p:txBody>
      </p:sp>
      <p:sp>
        <p:nvSpPr>
          <p:cNvPr id="3" name="Объект 2"/>
          <p:cNvSpPr>
            <a:spLocks noGrp="1"/>
          </p:cNvSpPr>
          <p:nvPr>
            <p:ph idx="1"/>
          </p:nvPr>
        </p:nvSpPr>
        <p:spPr>
          <a:xfrm>
            <a:off x="871369" y="2022438"/>
            <a:ext cx="10253831" cy="4378362"/>
          </a:xfrm>
        </p:spPr>
        <p:txBody>
          <a:bodyPr/>
          <a:lstStyle/>
          <a:p>
            <a:pPr algn="just"/>
            <a:r>
              <a:rPr lang="ru-RU" sz="4000" i="1" dirty="0"/>
              <a:t>это совместная деятельность учащихся и учителя, позволяющая совершенствовать учебный процесс, ориентируясь на личность каждого ученика.</a:t>
            </a:r>
          </a:p>
          <a:p>
            <a:pPr marL="0" indent="0">
              <a:buNone/>
            </a:pPr>
            <a:endParaRPr lang="ru-RU" dirty="0"/>
          </a:p>
        </p:txBody>
      </p:sp>
      <p:pic>
        <p:nvPicPr>
          <p:cNvPr id="12290" name="Picture 2" descr="Картинки по запросу учитель и ученики рису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024" y="4268105"/>
            <a:ext cx="37528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0333" y="940696"/>
            <a:ext cx="7594899" cy="3297815"/>
          </a:xfrm>
        </p:spPr>
        <p:txBody>
          <a:bodyPr>
            <a:noAutofit/>
          </a:bodyPr>
          <a:lstStyle/>
          <a:p>
            <a:pPr>
              <a:spcBef>
                <a:spcPts val="1"/>
              </a:spcBef>
            </a:pPr>
            <a:r>
              <a:rPr lang="ru-RU" sz="4800" dirty="0"/>
              <a:t>В структуре урока, соответствующего требованиям </a:t>
            </a:r>
            <a:r>
              <a:rPr lang="ru-RU" sz="4800" dirty="0">
                <a:hlinkClick r:id="rId2"/>
              </a:rPr>
              <a:t>ФГОС</a:t>
            </a:r>
            <a:r>
              <a:rPr lang="ru-RU" sz="4800" dirty="0"/>
              <a:t>, </a:t>
            </a:r>
            <a:r>
              <a:rPr lang="ru-RU" sz="4800" dirty="0" smtClean="0"/>
              <a:t>рефлексия является</a:t>
            </a:r>
            <a:br>
              <a:rPr lang="ru-RU" sz="4800" dirty="0" smtClean="0"/>
            </a:br>
            <a:r>
              <a:rPr lang="ru-RU" sz="4800" b="1" dirty="0" smtClean="0"/>
              <a:t>обязательным</a:t>
            </a:r>
            <a:r>
              <a:rPr lang="ru-RU" sz="4800" dirty="0"/>
              <a:t> </a:t>
            </a:r>
            <a:r>
              <a:rPr lang="ru-RU" sz="4800" dirty="0" smtClean="0"/>
              <a:t/>
            </a:r>
            <a:br>
              <a:rPr lang="ru-RU" sz="4800" dirty="0" smtClean="0"/>
            </a:br>
            <a:r>
              <a:rPr lang="ru-RU" sz="4800" dirty="0" smtClean="0"/>
              <a:t>этапом </a:t>
            </a:r>
            <a:r>
              <a:rPr lang="ru-RU" sz="4800" dirty="0"/>
              <a:t>урока.</a:t>
            </a:r>
            <a:endParaRPr lang="ru-RU" sz="4800" b="0" i="0" baseline="0" dirty="0">
              <a:solidFill>
                <a:schemeClr val="tx1"/>
              </a:solidFill>
              <a:latin typeface="Constantia"/>
            </a:endParaRPr>
          </a:p>
        </p:txBody>
      </p:sp>
      <p:sp>
        <p:nvSpPr>
          <p:cNvPr id="9" name="TextBox 8"/>
          <p:cNvSpPr txBox="1"/>
          <p:nvPr/>
        </p:nvSpPr>
        <p:spPr>
          <a:xfrm>
            <a:off x="473337" y="387276"/>
            <a:ext cx="3593054"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ru-RU" sz="2800" dirty="0" smtClean="0"/>
              <a:t>Организационный этап.</a:t>
            </a:r>
            <a:endParaRPr lang="ru-RU" sz="2800" dirty="0"/>
          </a:p>
        </p:txBody>
      </p:sp>
      <p:sp>
        <p:nvSpPr>
          <p:cNvPr id="10" name="TextBox 9"/>
          <p:cNvSpPr txBox="1"/>
          <p:nvPr/>
        </p:nvSpPr>
        <p:spPr>
          <a:xfrm>
            <a:off x="473337" y="1430768"/>
            <a:ext cx="3593054"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2800" dirty="0" smtClean="0">
                <a:solidFill>
                  <a:srgbClr val="0070C0"/>
                </a:solidFill>
              </a:rPr>
              <a:t>Постановка цели и задач. Мотивация.</a:t>
            </a:r>
            <a:endParaRPr lang="ru-RU" sz="2800" dirty="0">
              <a:solidFill>
                <a:srgbClr val="0070C0"/>
              </a:solidFill>
            </a:endParaRPr>
          </a:p>
        </p:txBody>
      </p:sp>
      <p:sp>
        <p:nvSpPr>
          <p:cNvPr id="11" name="TextBox 10"/>
          <p:cNvSpPr txBox="1"/>
          <p:nvPr/>
        </p:nvSpPr>
        <p:spPr>
          <a:xfrm>
            <a:off x="473337" y="2474260"/>
            <a:ext cx="3593054" cy="95410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2800" dirty="0" smtClean="0">
                <a:solidFill>
                  <a:srgbClr val="0070C0"/>
                </a:solidFill>
              </a:rPr>
              <a:t>Актуализация знаний учащихся.</a:t>
            </a:r>
            <a:endParaRPr lang="ru-RU" sz="2800" dirty="0">
              <a:solidFill>
                <a:srgbClr val="0070C0"/>
              </a:solidFill>
            </a:endParaRPr>
          </a:p>
        </p:txBody>
      </p:sp>
      <p:sp>
        <p:nvSpPr>
          <p:cNvPr id="12" name="TextBox 11"/>
          <p:cNvSpPr txBox="1"/>
          <p:nvPr/>
        </p:nvSpPr>
        <p:spPr>
          <a:xfrm>
            <a:off x="473337" y="3496238"/>
            <a:ext cx="3593054"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2800" dirty="0" smtClean="0"/>
              <a:t>Первичное усвоение новых знаний.</a:t>
            </a:r>
            <a:endParaRPr lang="ru-RU" sz="2800" dirty="0"/>
          </a:p>
        </p:txBody>
      </p:sp>
      <p:sp>
        <p:nvSpPr>
          <p:cNvPr id="13" name="TextBox 12"/>
          <p:cNvSpPr txBox="1"/>
          <p:nvPr/>
        </p:nvSpPr>
        <p:spPr>
          <a:xfrm>
            <a:off x="473337" y="4539730"/>
            <a:ext cx="3593054"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2800" dirty="0" smtClean="0"/>
              <a:t>Первичная проверка внимания.</a:t>
            </a:r>
            <a:endParaRPr lang="ru-RU" sz="2800" dirty="0"/>
          </a:p>
        </p:txBody>
      </p:sp>
      <p:sp>
        <p:nvSpPr>
          <p:cNvPr id="14" name="TextBox 13"/>
          <p:cNvSpPr txBox="1"/>
          <p:nvPr/>
        </p:nvSpPr>
        <p:spPr>
          <a:xfrm>
            <a:off x="473337" y="5583222"/>
            <a:ext cx="359305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2800" dirty="0" smtClean="0"/>
              <a:t>Первичное закрепление.</a:t>
            </a:r>
            <a:endParaRPr lang="ru-RU" sz="2800" dirty="0"/>
          </a:p>
        </p:txBody>
      </p:sp>
      <p:sp>
        <p:nvSpPr>
          <p:cNvPr id="15" name="TextBox 14"/>
          <p:cNvSpPr txBox="1"/>
          <p:nvPr/>
        </p:nvSpPr>
        <p:spPr>
          <a:xfrm>
            <a:off x="4260029" y="4539729"/>
            <a:ext cx="3593054" cy="954107"/>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2800" dirty="0"/>
              <a:t>Контроль усвоения. Коррекция ошибок.</a:t>
            </a:r>
          </a:p>
        </p:txBody>
      </p:sp>
      <p:sp>
        <p:nvSpPr>
          <p:cNvPr id="16" name="TextBox 15"/>
          <p:cNvSpPr txBox="1"/>
          <p:nvPr/>
        </p:nvSpPr>
        <p:spPr>
          <a:xfrm>
            <a:off x="6443831" y="5583222"/>
            <a:ext cx="3593054" cy="954107"/>
          </a:xfrm>
          <a:prstGeom prst="rect">
            <a:avLst/>
          </a:prstGeom>
          <a:solidFill>
            <a:srgbClr val="E329AE"/>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2800" dirty="0" smtClean="0"/>
              <a:t>Информация о д</a:t>
            </a:r>
            <a:r>
              <a:rPr lang="en-US" sz="2800" dirty="0" smtClean="0"/>
              <a:t>/</a:t>
            </a:r>
            <a:r>
              <a:rPr lang="ru-RU" sz="2800" dirty="0" smtClean="0"/>
              <a:t>з, инструктаж по нему.</a:t>
            </a:r>
            <a:endParaRPr lang="ru-RU" sz="2800" dirty="0"/>
          </a:p>
        </p:txBody>
      </p:sp>
      <p:sp>
        <p:nvSpPr>
          <p:cNvPr id="17" name="TextBox 16"/>
          <p:cNvSpPr txBox="1"/>
          <p:nvPr/>
        </p:nvSpPr>
        <p:spPr>
          <a:xfrm>
            <a:off x="8487782" y="4539728"/>
            <a:ext cx="3593054" cy="954107"/>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ru-RU" sz="2800" dirty="0" smtClean="0"/>
              <a:t>Подведение итогов.</a:t>
            </a:r>
          </a:p>
          <a:p>
            <a:pPr algn="ctr"/>
            <a:r>
              <a:rPr lang="ru-RU" sz="2800" dirty="0" smtClean="0"/>
              <a:t>Рефлексия.</a:t>
            </a:r>
            <a:endParaRPr lang="ru-RU" sz="2800" dirty="0"/>
          </a:p>
        </p:txBody>
      </p:sp>
    </p:spTree>
    <p:extLst>
      <p:ext uri="{BB962C8B-B14F-4D97-AF65-F5344CB8AC3E}">
        <p14:creationId xmlns:p14="http://schemas.microsoft.com/office/powerpoint/2010/main" val="2178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6" presetClass="emph" presetSubtype="0" fill="hold" grpId="1"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886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ресурсы</a:t>
            </a:r>
            <a:endParaRPr lang="ru-RU" dirty="0"/>
          </a:p>
        </p:txBody>
      </p:sp>
      <p:sp>
        <p:nvSpPr>
          <p:cNvPr id="3" name="Объект 2"/>
          <p:cNvSpPr>
            <a:spLocks noGrp="1"/>
          </p:cNvSpPr>
          <p:nvPr>
            <p:ph idx="1"/>
          </p:nvPr>
        </p:nvSpPr>
        <p:spPr>
          <a:xfrm>
            <a:off x="193639" y="1753497"/>
            <a:ext cx="10931562" cy="4991548"/>
          </a:xfrm>
        </p:spPr>
        <p:txBody>
          <a:bodyPr>
            <a:normAutofit fontScale="55000" lnSpcReduction="20000"/>
          </a:bodyPr>
          <a:lstStyle/>
          <a:p>
            <a:pPr>
              <a:lnSpc>
                <a:spcPts val="1000"/>
              </a:lnSpc>
            </a:pPr>
            <a:r>
              <a:rPr lang="ru-RU" sz="1600" dirty="0" smtClean="0"/>
              <a:t>Дизайн презентации – «Четыре сезона природы» широкоэкранная (встроенный поиск шаблонов из Интернета).</a:t>
            </a:r>
          </a:p>
          <a:p>
            <a:pPr>
              <a:lnSpc>
                <a:spcPts val="1000"/>
              </a:lnSpc>
            </a:pPr>
            <a:r>
              <a:rPr lang="ru-RU" sz="1600" dirty="0" smtClean="0"/>
              <a:t>Определения рефлексии – </a:t>
            </a:r>
            <a:r>
              <a:rPr lang="ru-RU" sz="1600" dirty="0" err="1" smtClean="0">
                <a:hlinkClick r:id="rId2"/>
              </a:rPr>
              <a:t>википедия</a:t>
            </a:r>
            <a:r>
              <a:rPr lang="ru-RU" sz="1600" dirty="0" smtClean="0"/>
              <a:t>, </a:t>
            </a:r>
            <a:r>
              <a:rPr lang="ru-RU" sz="1600" dirty="0">
                <a:hlinkClick r:id="rId3"/>
              </a:rPr>
              <a:t>толковый словарь </a:t>
            </a:r>
            <a:r>
              <a:rPr lang="ru-RU" sz="1600" dirty="0" smtClean="0">
                <a:hlinkClick r:id="rId3"/>
              </a:rPr>
              <a:t>Ожегова</a:t>
            </a:r>
            <a:r>
              <a:rPr lang="ru-RU" sz="1600" dirty="0" smtClean="0"/>
              <a:t>, </a:t>
            </a:r>
            <a:r>
              <a:rPr lang="ru-RU" sz="1600" dirty="0">
                <a:hlinkClick r:id="rId4"/>
              </a:rPr>
              <a:t>статья в газете Первое </a:t>
            </a:r>
            <a:r>
              <a:rPr lang="ru-RU" sz="1600" dirty="0" smtClean="0">
                <a:hlinkClick r:id="rId4"/>
              </a:rPr>
              <a:t>сентября</a:t>
            </a:r>
            <a:r>
              <a:rPr lang="ru-RU" sz="1600" dirty="0" smtClean="0"/>
              <a:t>.</a:t>
            </a:r>
          </a:p>
          <a:p>
            <a:pPr>
              <a:lnSpc>
                <a:spcPts val="1000"/>
              </a:lnSpc>
            </a:pPr>
            <a:r>
              <a:rPr lang="ru-RU" sz="1600" dirty="0" smtClean="0"/>
              <a:t>Мастер-класс «Рефлексия как этап урока в условиях ФГОС», автор </a:t>
            </a:r>
            <a:r>
              <a:rPr lang="ru-RU" sz="1600" dirty="0" err="1" smtClean="0"/>
              <a:t>Русакова</a:t>
            </a:r>
            <a:r>
              <a:rPr lang="ru-RU" sz="1600" dirty="0" smtClean="0"/>
              <a:t> Т.А., </a:t>
            </a:r>
            <a:r>
              <a:rPr lang="ru-RU" sz="1600" dirty="0" smtClean="0">
                <a:hlinkClick r:id="rId5"/>
              </a:rPr>
              <a:t>ссылка на публикацию</a:t>
            </a:r>
            <a:r>
              <a:rPr lang="ru-RU" sz="1600" dirty="0" smtClean="0"/>
              <a:t>.</a:t>
            </a:r>
          </a:p>
          <a:p>
            <a:pPr>
              <a:lnSpc>
                <a:spcPts val="1000"/>
              </a:lnSpc>
            </a:pPr>
            <a:r>
              <a:rPr lang="ru-RU" sz="1600" dirty="0" smtClean="0"/>
              <a:t>«Технологии рефлексии в педагогическом процессе», авторы Пугачев Е.П. и Пугачева Л.В., </a:t>
            </a:r>
            <a:r>
              <a:rPr lang="ru-RU" sz="1600" dirty="0" smtClean="0">
                <a:hlinkClick r:id="rId6"/>
              </a:rPr>
              <a:t>ссылка на публикацию</a:t>
            </a:r>
            <a:r>
              <a:rPr lang="ru-RU" sz="1600" dirty="0" smtClean="0"/>
              <a:t>.</a:t>
            </a:r>
          </a:p>
          <a:p>
            <a:pPr>
              <a:lnSpc>
                <a:spcPts val="1000"/>
              </a:lnSpc>
            </a:pPr>
            <a:r>
              <a:rPr lang="ru-RU" sz="1600" dirty="0" smtClean="0">
                <a:hlinkClick r:id="rId7"/>
              </a:rPr>
              <a:t>Рефлексия как этап урока: виды, приёмы, примеры</a:t>
            </a:r>
            <a:r>
              <a:rPr lang="ru-RU" sz="1600" dirty="0" smtClean="0"/>
              <a:t>, сайт </a:t>
            </a:r>
            <a:r>
              <a:rPr lang="en-US" sz="1600" dirty="0" smtClean="0">
                <a:hlinkClick r:id="rId8"/>
              </a:rPr>
              <a:t>Pedsovet.su</a:t>
            </a:r>
            <a:r>
              <a:rPr lang="ru-RU" sz="1600" dirty="0" smtClean="0"/>
              <a:t>.</a:t>
            </a:r>
          </a:p>
          <a:p>
            <a:pPr>
              <a:lnSpc>
                <a:spcPts val="1000"/>
              </a:lnSpc>
            </a:pPr>
            <a:r>
              <a:rPr lang="ru-RU" sz="1600" dirty="0" smtClean="0"/>
              <a:t>Примерная структура комбинированного урока – </a:t>
            </a:r>
            <a:r>
              <a:rPr lang="ru-RU" sz="1600" dirty="0" smtClean="0">
                <a:hlinkClick r:id="rId9"/>
              </a:rPr>
              <a:t>ссылка на сайт</a:t>
            </a:r>
            <a:r>
              <a:rPr lang="ru-RU" sz="1600" dirty="0" smtClean="0"/>
              <a:t>.</a:t>
            </a:r>
          </a:p>
          <a:p>
            <a:pPr>
              <a:lnSpc>
                <a:spcPts val="1000"/>
              </a:lnSpc>
            </a:pPr>
            <a:r>
              <a:rPr lang="ru-RU" sz="1600" dirty="0" smtClean="0"/>
              <a:t>ФГОС - ссылка на </a:t>
            </a:r>
            <a:r>
              <a:rPr lang="ru-RU" sz="1600" dirty="0" err="1" smtClean="0"/>
              <a:t>википедию</a:t>
            </a:r>
            <a:r>
              <a:rPr lang="ru-RU" sz="1600" dirty="0" smtClean="0"/>
              <a:t> </a:t>
            </a:r>
            <a:r>
              <a:rPr lang="ru-RU" sz="1600" dirty="0" smtClean="0">
                <a:hlinkClick r:id="rId10"/>
              </a:rPr>
              <a:t>ФГОС</a:t>
            </a:r>
            <a:r>
              <a:rPr lang="ru-RU" sz="1600" dirty="0" smtClean="0"/>
              <a:t>.</a:t>
            </a:r>
          </a:p>
          <a:p>
            <a:pPr>
              <a:lnSpc>
                <a:spcPts val="1000"/>
              </a:lnSpc>
            </a:pPr>
            <a:r>
              <a:rPr lang="ru-RU" sz="1600" dirty="0" smtClean="0"/>
              <a:t>Школьник за компьютером - </a:t>
            </a:r>
            <a:r>
              <a:rPr lang="en-US" sz="1600" dirty="0">
                <a:hlinkClick r:id="rId11"/>
              </a:rPr>
              <a:t>http://</a:t>
            </a:r>
            <a:r>
              <a:rPr lang="en-US" sz="1600" dirty="0" smtClean="0">
                <a:hlinkClick r:id="rId11"/>
              </a:rPr>
              <a:t>vr-vyksa.ru/media/images/malchik-kompiuter.max-1200x800.jpg</a:t>
            </a:r>
            <a:r>
              <a:rPr lang="ru-RU" sz="1600" dirty="0" smtClean="0"/>
              <a:t> </a:t>
            </a:r>
          </a:p>
          <a:p>
            <a:pPr>
              <a:lnSpc>
                <a:spcPts val="1000"/>
              </a:lnSpc>
            </a:pPr>
            <a:r>
              <a:rPr lang="ru-RU" sz="1600" dirty="0" smtClean="0"/>
              <a:t>Школьник с лупой - </a:t>
            </a:r>
            <a:r>
              <a:rPr lang="en-US" sz="1600" dirty="0">
                <a:hlinkClick r:id="rId12"/>
              </a:rPr>
              <a:t>http://</a:t>
            </a:r>
            <a:r>
              <a:rPr lang="en-US" sz="1600" dirty="0" smtClean="0">
                <a:hlinkClick r:id="rId12"/>
              </a:rPr>
              <a:t>paidagogos.com/wp-content/uploads/2014/11/20130427123829.jpg</a:t>
            </a:r>
            <a:r>
              <a:rPr lang="ru-RU" sz="1600" dirty="0" smtClean="0"/>
              <a:t> </a:t>
            </a:r>
          </a:p>
          <a:p>
            <a:pPr>
              <a:lnSpc>
                <a:spcPts val="1000"/>
              </a:lnSpc>
            </a:pPr>
            <a:r>
              <a:rPr lang="ru-RU" sz="1600" dirty="0" smtClean="0"/>
              <a:t>План человечки - </a:t>
            </a:r>
            <a:r>
              <a:rPr lang="en-US" sz="1600" dirty="0">
                <a:hlinkClick r:id="rId13"/>
              </a:rPr>
              <a:t>https://1.bp.blogspot.com/-pubRA504dRE/V7q5gI3DCKI/AAAAAAAAGz8/ySeO2hJVr6kOgjDVlMLDt0eUPOB5S84cQCLcB/s1600/%</a:t>
            </a:r>
            <a:r>
              <a:rPr lang="en-US" sz="1600" dirty="0" smtClean="0">
                <a:hlinkClick r:id="rId13"/>
              </a:rPr>
              <a:t>25D0%259F%25D0%25BB%25D0%25B0%25D0%25BD.jpg</a:t>
            </a:r>
            <a:r>
              <a:rPr lang="ru-RU" sz="1600" dirty="0" smtClean="0"/>
              <a:t> </a:t>
            </a:r>
          </a:p>
          <a:p>
            <a:pPr>
              <a:lnSpc>
                <a:spcPts val="1000"/>
              </a:lnSpc>
            </a:pPr>
            <a:r>
              <a:rPr lang="ru-RU" sz="1600" dirty="0" smtClean="0"/>
              <a:t>Светофор - </a:t>
            </a:r>
            <a:r>
              <a:rPr lang="en-US" sz="1600" dirty="0">
                <a:hlinkClick r:id="rId14"/>
              </a:rPr>
              <a:t>http://</a:t>
            </a:r>
            <a:r>
              <a:rPr lang="en-US" sz="1600" dirty="0" smtClean="0">
                <a:hlinkClick r:id="rId14"/>
              </a:rPr>
              <a:t>rylik.ru/uploads/posts/2014-04/1396890458_gouktjybcwe6r2n.jpg</a:t>
            </a:r>
            <a:r>
              <a:rPr lang="ru-RU" sz="1600" dirty="0" smtClean="0"/>
              <a:t> </a:t>
            </a:r>
          </a:p>
          <a:p>
            <a:pPr>
              <a:lnSpc>
                <a:spcPts val="1000"/>
              </a:lnSpc>
            </a:pPr>
            <a:r>
              <a:rPr lang="ru-RU" sz="1600" dirty="0" smtClean="0"/>
              <a:t>Жесты с мордашками - </a:t>
            </a:r>
            <a:r>
              <a:rPr lang="en-US" sz="1600" dirty="0">
                <a:hlinkClick r:id="rId15"/>
              </a:rPr>
              <a:t>http://</a:t>
            </a:r>
            <a:r>
              <a:rPr lang="en-US" sz="1600" dirty="0" smtClean="0">
                <a:hlinkClick r:id="rId15"/>
              </a:rPr>
              <a:t>www.clipartkid.com/images/474/smiles-and-thumbs-up-and-down-stock-vector-illustration-85992292-CZQmH0-clipart.jpg</a:t>
            </a:r>
            <a:r>
              <a:rPr lang="ru-RU" sz="1600" dirty="0" smtClean="0"/>
              <a:t> </a:t>
            </a:r>
          </a:p>
          <a:p>
            <a:pPr>
              <a:lnSpc>
                <a:spcPts val="1000"/>
              </a:lnSpc>
            </a:pPr>
            <a:r>
              <a:rPr lang="ru-RU" sz="1600" dirty="0" smtClean="0"/>
              <a:t>Девочка с книгой - </a:t>
            </a:r>
            <a:r>
              <a:rPr lang="en-US" sz="1600" dirty="0">
                <a:hlinkClick r:id="rId16"/>
              </a:rPr>
              <a:t>https://thumbs.dreamstime.com/t/%D1%83%D1%87%D0%B0%D1%89%D0%B8%D0%B9%D1%81%D1%8F-%D0%BC%D0%BE-%</a:t>
            </a:r>
            <a:r>
              <a:rPr lang="en-US" sz="1600" dirty="0" smtClean="0">
                <a:hlinkClick r:id="rId16"/>
              </a:rPr>
              <a:t>D0%BE%D0%B6%D0%B0%D0%B2%D0%BE%D0%B5-56185159.jpg</a:t>
            </a:r>
            <a:r>
              <a:rPr lang="ru-RU" sz="1600" dirty="0" smtClean="0"/>
              <a:t> </a:t>
            </a:r>
          </a:p>
          <a:p>
            <a:pPr>
              <a:lnSpc>
                <a:spcPts val="1000"/>
              </a:lnSpc>
            </a:pPr>
            <a:r>
              <a:rPr lang="ru-RU" sz="1600" dirty="0" smtClean="0"/>
              <a:t>Рефлексия эмоционального состояния - </a:t>
            </a:r>
            <a:r>
              <a:rPr lang="en-US" sz="1600" dirty="0">
                <a:hlinkClick r:id="rId17"/>
              </a:rPr>
              <a:t>http://files.logoped-i-ya.webnode.ru/200000824-2a67b2b611/%</a:t>
            </a:r>
            <a:r>
              <a:rPr lang="en-US" sz="1600" dirty="0" smtClean="0">
                <a:hlinkClick r:id="rId17"/>
              </a:rPr>
              <a:t>D1%81%D0%B8%D0%B3%D0%BD%D0%B0%D0%BB%D0%B8%D0%B7%D0%B0%D1%82%D0%BE%D1%80%D1%8B.jpg</a:t>
            </a:r>
            <a:r>
              <a:rPr lang="ru-RU" sz="1600" dirty="0" smtClean="0"/>
              <a:t> </a:t>
            </a:r>
          </a:p>
          <a:p>
            <a:pPr>
              <a:lnSpc>
                <a:spcPts val="1000"/>
              </a:lnSpc>
            </a:pPr>
            <a:endParaRPr lang="ru-RU" sz="1600" dirty="0" smtClean="0"/>
          </a:p>
        </p:txBody>
      </p:sp>
    </p:spTree>
    <p:extLst>
      <p:ext uri="{BB962C8B-B14F-4D97-AF65-F5344CB8AC3E}">
        <p14:creationId xmlns:p14="http://schemas.microsoft.com/office/powerpoint/2010/main" val="15708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ресурсы</a:t>
            </a:r>
            <a:endParaRPr lang="ru-RU" dirty="0"/>
          </a:p>
        </p:txBody>
      </p:sp>
      <p:sp>
        <p:nvSpPr>
          <p:cNvPr id="3" name="Объект 2"/>
          <p:cNvSpPr>
            <a:spLocks noGrp="1"/>
          </p:cNvSpPr>
          <p:nvPr>
            <p:ph idx="1"/>
          </p:nvPr>
        </p:nvSpPr>
        <p:spPr>
          <a:xfrm>
            <a:off x="193639" y="1753497"/>
            <a:ext cx="10931562" cy="4991548"/>
          </a:xfrm>
        </p:spPr>
        <p:txBody>
          <a:bodyPr>
            <a:normAutofit/>
          </a:bodyPr>
          <a:lstStyle/>
          <a:p>
            <a:pPr>
              <a:lnSpc>
                <a:spcPts val="1000"/>
              </a:lnSpc>
            </a:pPr>
            <a:r>
              <a:rPr lang="ru-RU" sz="1600" dirty="0" smtClean="0"/>
              <a:t>Рефлексия с ленточками – </a:t>
            </a:r>
            <a:r>
              <a:rPr lang="ru-RU" sz="1600" dirty="0" smtClean="0">
                <a:hlinkClick r:id="rId2"/>
              </a:rPr>
              <a:t>ссылка на публикацию</a:t>
            </a:r>
            <a:r>
              <a:rPr lang="ru-RU" sz="1600" dirty="0" smtClean="0"/>
              <a:t>.</a:t>
            </a:r>
          </a:p>
          <a:p>
            <a:pPr>
              <a:lnSpc>
                <a:spcPts val="1000"/>
              </a:lnSpc>
            </a:pPr>
            <a:r>
              <a:rPr lang="ru-RU" sz="1600" dirty="0" smtClean="0"/>
              <a:t>Ленточки - </a:t>
            </a:r>
            <a:r>
              <a:rPr lang="en-US" sz="1600" dirty="0">
                <a:hlinkClick r:id="rId3"/>
              </a:rPr>
              <a:t>http://</a:t>
            </a:r>
            <a:r>
              <a:rPr lang="en-US" sz="1600" dirty="0" smtClean="0">
                <a:hlinkClick r:id="rId3"/>
              </a:rPr>
              <a:t>www.asienda.ru/data/cache/2015jan/25/07/153286_52101.jpg</a:t>
            </a:r>
            <a:endParaRPr lang="ru-RU" sz="1600" dirty="0" smtClean="0"/>
          </a:p>
          <a:p>
            <a:pPr>
              <a:lnSpc>
                <a:spcPts val="1000"/>
              </a:lnSpc>
            </a:pPr>
            <a:r>
              <a:rPr lang="ru-RU" sz="1600" dirty="0" smtClean="0"/>
              <a:t>Солнышко - </a:t>
            </a:r>
            <a:r>
              <a:rPr lang="en-US" sz="1600" dirty="0">
                <a:hlinkClick r:id="rId4"/>
              </a:rPr>
              <a:t>http://</a:t>
            </a:r>
            <a:r>
              <a:rPr lang="en-US" sz="1600" dirty="0" smtClean="0">
                <a:hlinkClick r:id="rId4"/>
              </a:rPr>
              <a:t>poznaemmir.com/wp-content/uploads/2017/01/c94adea018c382ac9dd2bbd7051f51cf.jpg</a:t>
            </a:r>
            <a:r>
              <a:rPr lang="ru-RU" sz="1600" dirty="0" smtClean="0"/>
              <a:t> </a:t>
            </a:r>
          </a:p>
          <a:p>
            <a:pPr>
              <a:lnSpc>
                <a:spcPts val="1000"/>
              </a:lnSpc>
            </a:pPr>
            <a:r>
              <a:rPr lang="ru-RU" sz="1600" dirty="0" smtClean="0"/>
              <a:t>Солнышко с тучкой – </a:t>
            </a:r>
            <a:r>
              <a:rPr lang="en-US" sz="1600" dirty="0">
                <a:hlinkClick r:id="rId5"/>
              </a:rPr>
              <a:t>http://</a:t>
            </a:r>
            <a:r>
              <a:rPr lang="en-US" sz="1600" dirty="0" smtClean="0">
                <a:hlinkClick r:id="rId5"/>
              </a:rPr>
              <a:t>ahdetki.ru/uploads/images/00/00/01/2012/07/16/99d7ca3783.jpg</a:t>
            </a:r>
            <a:r>
              <a:rPr lang="ru-RU" sz="1600" dirty="0" smtClean="0"/>
              <a:t> </a:t>
            </a:r>
          </a:p>
          <a:p>
            <a:pPr>
              <a:lnSpc>
                <a:spcPts val="1000"/>
              </a:lnSpc>
            </a:pPr>
            <a:r>
              <a:rPr lang="ru-RU" sz="1600" dirty="0" smtClean="0"/>
              <a:t>Тучка - </a:t>
            </a:r>
            <a:r>
              <a:rPr lang="en-US" sz="1600" dirty="0">
                <a:hlinkClick r:id="rId6"/>
              </a:rPr>
              <a:t>https://</a:t>
            </a:r>
            <a:r>
              <a:rPr lang="en-US" sz="1600" dirty="0" smtClean="0">
                <a:hlinkClick r:id="rId6"/>
              </a:rPr>
              <a:t>img-fotki.yandex.ru/get/6513/36014149.fd/0_76b83_c768892_XL</a:t>
            </a:r>
            <a:r>
              <a:rPr lang="ru-RU" sz="1600" dirty="0" smtClean="0"/>
              <a:t> </a:t>
            </a:r>
          </a:p>
          <a:p>
            <a:pPr>
              <a:lnSpc>
                <a:spcPts val="1000"/>
              </a:lnSpc>
            </a:pPr>
            <a:r>
              <a:rPr lang="ru-RU" sz="1600" dirty="0" smtClean="0"/>
              <a:t>Кубик </a:t>
            </a:r>
            <a:r>
              <a:rPr lang="ru-RU" sz="1600" dirty="0" err="1" smtClean="0"/>
              <a:t>Блума</a:t>
            </a:r>
            <a:r>
              <a:rPr lang="ru-RU" sz="1600" dirty="0" smtClean="0"/>
              <a:t> пример - </a:t>
            </a:r>
            <a:r>
              <a:rPr lang="en-US" sz="1600" dirty="0">
                <a:hlinkClick r:id="rId7"/>
              </a:rPr>
              <a:t>http://</a:t>
            </a:r>
            <a:r>
              <a:rPr lang="en-US" sz="1600" dirty="0" smtClean="0">
                <a:hlinkClick r:id="rId7"/>
              </a:rPr>
              <a:t>images.myshared.ru/7/822810/slide_38.jpg</a:t>
            </a:r>
            <a:r>
              <a:rPr lang="ru-RU" sz="1600" dirty="0" smtClean="0"/>
              <a:t> </a:t>
            </a:r>
          </a:p>
          <a:p>
            <a:pPr>
              <a:lnSpc>
                <a:spcPts val="1000"/>
              </a:lnSpc>
            </a:pPr>
            <a:r>
              <a:rPr lang="ru-RU" sz="1600" dirty="0" smtClean="0"/>
              <a:t>Кубик </a:t>
            </a:r>
            <a:r>
              <a:rPr lang="ru-RU" sz="1600" dirty="0" err="1" smtClean="0"/>
              <a:t>Блума</a:t>
            </a:r>
            <a:r>
              <a:rPr lang="ru-RU" sz="1600" dirty="0" smtClean="0"/>
              <a:t> материал - </a:t>
            </a:r>
            <a:r>
              <a:rPr lang="en-US" sz="1600" dirty="0">
                <a:hlinkClick r:id="rId8"/>
              </a:rPr>
              <a:t>http://</a:t>
            </a:r>
            <a:r>
              <a:rPr lang="en-US" sz="1600" dirty="0" smtClean="0">
                <a:hlinkClick r:id="rId8"/>
              </a:rPr>
              <a:t>pedsovet.su/metodika/priemy/6001_kubik_bluma_na_uroke</a:t>
            </a:r>
            <a:r>
              <a:rPr lang="ru-RU" sz="1600" dirty="0" smtClean="0"/>
              <a:t> </a:t>
            </a:r>
          </a:p>
          <a:p>
            <a:pPr>
              <a:lnSpc>
                <a:spcPts val="1000"/>
              </a:lnSpc>
            </a:pPr>
            <a:r>
              <a:rPr lang="ru-RU" sz="1600" dirty="0" smtClean="0"/>
              <a:t>Кубик </a:t>
            </a:r>
            <a:r>
              <a:rPr lang="ru-RU" sz="1600" dirty="0" err="1" smtClean="0"/>
              <a:t>Блума</a:t>
            </a:r>
            <a:r>
              <a:rPr lang="ru-RU" sz="1600" dirty="0" smtClean="0"/>
              <a:t> картинка - </a:t>
            </a:r>
            <a:r>
              <a:rPr lang="en-US" sz="1600" dirty="0">
                <a:hlinkClick r:id="rId9"/>
              </a:rPr>
              <a:t>http://</a:t>
            </a:r>
            <a:r>
              <a:rPr lang="en-US" sz="1600" dirty="0" smtClean="0">
                <a:hlinkClick r:id="rId9"/>
              </a:rPr>
              <a:t>paidagogos.com/wp-content/uploads/2016/04/kubik-s-voprositelnymi-znakami.jpg</a:t>
            </a:r>
            <a:r>
              <a:rPr lang="ru-RU" sz="1600" dirty="0" smtClean="0"/>
              <a:t> </a:t>
            </a:r>
          </a:p>
          <a:p>
            <a:pPr>
              <a:lnSpc>
                <a:spcPts val="1000"/>
              </a:lnSpc>
            </a:pPr>
            <a:r>
              <a:rPr lang="ru-RU" sz="1600" dirty="0" smtClean="0"/>
              <a:t>Дерево - </a:t>
            </a:r>
            <a:r>
              <a:rPr lang="en-US" sz="1600" dirty="0">
                <a:hlinkClick r:id="rId10"/>
              </a:rPr>
              <a:t>http://</a:t>
            </a:r>
            <a:r>
              <a:rPr lang="en-US" sz="1600" dirty="0" smtClean="0">
                <a:hlinkClick r:id="rId10"/>
              </a:rPr>
              <a:t>7remesel.ru/images/oformlenie-svadeb/derevo-pojelaniy/sfsdferwer.jpg</a:t>
            </a:r>
            <a:r>
              <a:rPr lang="ru-RU" sz="1600" dirty="0" smtClean="0"/>
              <a:t> </a:t>
            </a:r>
          </a:p>
          <a:p>
            <a:pPr>
              <a:lnSpc>
                <a:spcPts val="1000"/>
              </a:lnSpc>
            </a:pPr>
            <a:r>
              <a:rPr lang="ru-RU" sz="1600" dirty="0" smtClean="0"/>
              <a:t>Лист - </a:t>
            </a:r>
            <a:r>
              <a:rPr lang="en-US" sz="1600" dirty="0">
                <a:hlinkClick r:id="rId11"/>
              </a:rPr>
              <a:t>https://</a:t>
            </a:r>
            <a:r>
              <a:rPr lang="en-US" sz="1600" dirty="0" smtClean="0">
                <a:hlinkClick r:id="rId11"/>
              </a:rPr>
              <a:t>s.pfst.net/2012.06/136530781861e2e099bb4dd497a5316e531636d66c7_b.jpg</a:t>
            </a:r>
            <a:r>
              <a:rPr lang="ru-RU" sz="1600" dirty="0" smtClean="0"/>
              <a:t> </a:t>
            </a:r>
          </a:p>
          <a:p>
            <a:pPr>
              <a:lnSpc>
                <a:spcPts val="1000"/>
              </a:lnSpc>
            </a:pPr>
            <a:r>
              <a:rPr lang="ru-RU" sz="1600" dirty="0" smtClean="0"/>
              <a:t>Солнце без лучиков - </a:t>
            </a:r>
            <a:r>
              <a:rPr lang="en-US" sz="1600" dirty="0">
                <a:hlinkClick r:id="rId12"/>
              </a:rPr>
              <a:t>https://</a:t>
            </a:r>
            <a:r>
              <a:rPr lang="en-US" sz="1600" dirty="0" smtClean="0">
                <a:hlinkClick r:id="rId12"/>
              </a:rPr>
              <a:t>i05.fotocdn.net/s18/249/public_pin_m/81/2517913848.jpg</a:t>
            </a:r>
            <a:r>
              <a:rPr lang="ru-RU" sz="1600" dirty="0" smtClean="0"/>
              <a:t> </a:t>
            </a:r>
          </a:p>
          <a:p>
            <a:pPr>
              <a:lnSpc>
                <a:spcPts val="1000"/>
              </a:lnSpc>
            </a:pPr>
            <a:r>
              <a:rPr lang="ru-RU" sz="1600" dirty="0" smtClean="0"/>
              <a:t>Горшок с цветами - </a:t>
            </a:r>
            <a:r>
              <a:rPr lang="en-US" sz="1600" dirty="0">
                <a:hlinkClick r:id="rId13"/>
              </a:rPr>
              <a:t>https://</a:t>
            </a:r>
            <a:r>
              <a:rPr lang="en-US" sz="1600" dirty="0" smtClean="0">
                <a:hlinkClick r:id="rId13"/>
              </a:rPr>
              <a:t>encrypted-tbn0.gstatic.com/images?q=tbn:ANd9GcQGLh82WznABgSzt6APAGfkltjz8Nu994Ah7HlaXz38gjYDsybl</a:t>
            </a:r>
            <a:r>
              <a:rPr lang="ru-RU" sz="1600" dirty="0" smtClean="0"/>
              <a:t> </a:t>
            </a:r>
          </a:p>
          <a:p>
            <a:pPr>
              <a:lnSpc>
                <a:spcPts val="1000"/>
              </a:lnSpc>
            </a:pPr>
            <a:r>
              <a:rPr lang="ru-RU" sz="1600" dirty="0" smtClean="0"/>
              <a:t>Рефлексия итоговая картинка - </a:t>
            </a:r>
            <a:r>
              <a:rPr lang="en-US" sz="1600" dirty="0">
                <a:hlinkClick r:id="rId14"/>
              </a:rPr>
              <a:t>http://</a:t>
            </a:r>
            <a:r>
              <a:rPr lang="en-US" sz="1600" dirty="0" smtClean="0">
                <a:hlinkClick r:id="rId14"/>
              </a:rPr>
              <a:t>schoolsclass.com.ua/wp-content/uploads/2014/08/1397620781_4.jpg</a:t>
            </a:r>
            <a:r>
              <a:rPr lang="ru-RU" sz="1600" dirty="0" smtClean="0"/>
              <a:t> </a:t>
            </a:r>
          </a:p>
          <a:p>
            <a:pPr>
              <a:lnSpc>
                <a:spcPts val="1000"/>
              </a:lnSpc>
            </a:pPr>
            <a:r>
              <a:rPr lang="ru-RU" sz="1600" dirty="0" smtClean="0"/>
              <a:t>Метод шести шляп - </a:t>
            </a:r>
            <a:r>
              <a:rPr lang="en-US" sz="1600" dirty="0">
                <a:hlinkClick r:id="rId15"/>
              </a:rPr>
              <a:t>http://</a:t>
            </a:r>
            <a:r>
              <a:rPr lang="en-US" sz="1600" dirty="0" smtClean="0">
                <a:hlinkClick r:id="rId15"/>
              </a:rPr>
              <a:t>pedsovet.su/metodika/priemy/6276_6_shlyap_myshlenia_na_uroke</a:t>
            </a:r>
            <a:r>
              <a:rPr lang="ru-RU" sz="1600" dirty="0" smtClean="0"/>
              <a:t> </a:t>
            </a:r>
          </a:p>
        </p:txBody>
      </p:sp>
    </p:spTree>
    <p:extLst>
      <p:ext uri="{BB962C8B-B14F-4D97-AF65-F5344CB8AC3E}">
        <p14:creationId xmlns:p14="http://schemas.microsoft.com/office/powerpoint/2010/main" val="11662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ресурсы</a:t>
            </a:r>
            <a:endParaRPr lang="ru-RU" dirty="0"/>
          </a:p>
        </p:txBody>
      </p:sp>
      <p:sp>
        <p:nvSpPr>
          <p:cNvPr id="3" name="Объект 2"/>
          <p:cNvSpPr>
            <a:spLocks noGrp="1"/>
          </p:cNvSpPr>
          <p:nvPr>
            <p:ph idx="1"/>
          </p:nvPr>
        </p:nvSpPr>
        <p:spPr>
          <a:xfrm>
            <a:off x="193639" y="1753497"/>
            <a:ext cx="10931562" cy="4991548"/>
          </a:xfrm>
        </p:spPr>
        <p:txBody>
          <a:bodyPr>
            <a:normAutofit fontScale="77500" lnSpcReduction="20000"/>
          </a:bodyPr>
          <a:lstStyle/>
          <a:p>
            <a:pPr>
              <a:lnSpc>
                <a:spcPts val="1000"/>
              </a:lnSpc>
            </a:pPr>
            <a:r>
              <a:rPr lang="ru-RU" sz="1600" dirty="0" smtClean="0"/>
              <a:t>Лестница успеха - </a:t>
            </a:r>
            <a:r>
              <a:rPr lang="en-US" sz="1600" dirty="0">
                <a:hlinkClick r:id="rId2"/>
              </a:rPr>
              <a:t>http://</a:t>
            </a:r>
            <a:r>
              <a:rPr lang="en-US" sz="1600" dirty="0" smtClean="0">
                <a:hlinkClick r:id="rId2"/>
              </a:rPr>
              <a:t>edu-reforma.ru/ss7.jpg</a:t>
            </a:r>
            <a:endParaRPr lang="ru-RU" sz="1600" dirty="0" smtClean="0"/>
          </a:p>
          <a:p>
            <a:pPr>
              <a:lnSpc>
                <a:spcPts val="1000"/>
              </a:lnSpc>
            </a:pPr>
            <a:r>
              <a:rPr lang="ru-RU" sz="1600" dirty="0" smtClean="0"/>
              <a:t>Таксономия </a:t>
            </a:r>
            <a:r>
              <a:rPr lang="ru-RU" sz="1600" dirty="0" err="1" smtClean="0"/>
              <a:t>Блума</a:t>
            </a:r>
            <a:r>
              <a:rPr lang="ru-RU" sz="1600" dirty="0" smtClean="0"/>
              <a:t> - </a:t>
            </a:r>
            <a:r>
              <a:rPr lang="en-US" sz="1600" dirty="0">
                <a:hlinkClick r:id="rId3"/>
              </a:rPr>
              <a:t>https://ru.wikipedia.org/wiki/%D0%A2%D0%B0%D0%BA%D1%81%D0%BE%D0%BD%D0%BE%D0%BC%D0%B8%D1%8F_%</a:t>
            </a:r>
            <a:r>
              <a:rPr lang="en-US" sz="1600" dirty="0" smtClean="0">
                <a:hlinkClick r:id="rId3"/>
              </a:rPr>
              <a:t>D0%91%D0%BB%D1%83%D0%BC%D0%B0</a:t>
            </a:r>
            <a:r>
              <a:rPr lang="ru-RU" sz="1600" dirty="0" smtClean="0"/>
              <a:t>  </a:t>
            </a:r>
          </a:p>
          <a:p>
            <a:pPr>
              <a:lnSpc>
                <a:spcPts val="1000"/>
              </a:lnSpc>
            </a:pPr>
            <a:r>
              <a:rPr lang="ru-RU" sz="1600" dirty="0" smtClean="0"/>
              <a:t>Радуга - </a:t>
            </a:r>
            <a:r>
              <a:rPr lang="en-US" sz="1600" dirty="0">
                <a:hlinkClick r:id="rId4"/>
              </a:rPr>
              <a:t>http://</a:t>
            </a:r>
            <a:r>
              <a:rPr lang="en-US" sz="1600" dirty="0" smtClean="0">
                <a:hlinkClick r:id="rId4"/>
              </a:rPr>
              <a:t>globuss24.ru/web/userfiles/image/doc/hello_html_m2b58bdb4.jpg</a:t>
            </a:r>
            <a:r>
              <a:rPr lang="ru-RU" sz="1600" dirty="0" smtClean="0"/>
              <a:t> </a:t>
            </a:r>
          </a:p>
          <a:p>
            <a:pPr>
              <a:lnSpc>
                <a:spcPts val="1000"/>
              </a:lnSpc>
            </a:pPr>
            <a:r>
              <a:rPr lang="ru-RU" sz="1600" dirty="0" smtClean="0"/>
              <a:t>Паровозик - </a:t>
            </a:r>
            <a:r>
              <a:rPr lang="en-US" sz="1600" dirty="0">
                <a:hlinkClick r:id="rId5"/>
              </a:rPr>
              <a:t>http://</a:t>
            </a:r>
            <a:r>
              <a:rPr lang="en-US" sz="1600" dirty="0" smtClean="0">
                <a:hlinkClick r:id="rId5"/>
              </a:rPr>
              <a:t>www.doktorpapa.ru/blog/wp-content/uploads/2010/05/par01.jpg</a:t>
            </a:r>
            <a:r>
              <a:rPr lang="ru-RU" sz="1600" dirty="0" smtClean="0"/>
              <a:t> </a:t>
            </a:r>
          </a:p>
          <a:p>
            <a:pPr>
              <a:lnSpc>
                <a:spcPts val="1000"/>
              </a:lnSpc>
            </a:pPr>
            <a:r>
              <a:rPr lang="ru-RU" sz="1600" dirty="0" smtClean="0"/>
              <a:t>Анкета - </a:t>
            </a:r>
            <a:r>
              <a:rPr lang="en-US" sz="1600" dirty="0">
                <a:hlinkClick r:id="rId6"/>
              </a:rPr>
              <a:t>http://katti.ucoz.ru/_</a:t>
            </a:r>
            <a:r>
              <a:rPr lang="en-US" sz="1600" dirty="0" smtClean="0">
                <a:hlinkClick r:id="rId6"/>
              </a:rPr>
              <a:t>pu/56/56564554.jpg</a:t>
            </a:r>
            <a:r>
              <a:rPr lang="ru-RU" sz="1600" dirty="0" smtClean="0"/>
              <a:t> </a:t>
            </a:r>
          </a:p>
          <a:p>
            <a:pPr>
              <a:lnSpc>
                <a:spcPts val="1000"/>
              </a:lnSpc>
            </a:pPr>
            <a:r>
              <a:rPr lang="ru-RU" sz="1600" dirty="0" smtClean="0"/>
              <a:t>Книга отзывов - </a:t>
            </a:r>
            <a:r>
              <a:rPr lang="en-US" sz="1600" dirty="0">
                <a:hlinkClick r:id="rId7"/>
              </a:rPr>
              <a:t>https://</a:t>
            </a:r>
            <a:r>
              <a:rPr lang="en-US" sz="1600" dirty="0" smtClean="0">
                <a:hlinkClick r:id="rId7"/>
              </a:rPr>
              <a:t>image.jimcdn.com/app/cms/image/transf/none/path/s7004e7e6c8e2acdc/image/i110da23b863e3610/version/1420368766/image.jpg</a:t>
            </a:r>
            <a:r>
              <a:rPr lang="ru-RU" sz="1600" dirty="0" smtClean="0"/>
              <a:t> </a:t>
            </a:r>
          </a:p>
          <a:p>
            <a:pPr>
              <a:lnSpc>
                <a:spcPts val="1000"/>
              </a:lnSpc>
            </a:pPr>
            <a:r>
              <a:rPr lang="ru-RU" sz="1600" dirty="0" smtClean="0"/>
              <a:t>Пять пальцев - </a:t>
            </a:r>
            <a:r>
              <a:rPr lang="en-US" sz="1600" dirty="0">
                <a:hlinkClick r:id="rId8"/>
              </a:rPr>
              <a:t>http://</a:t>
            </a:r>
            <a:r>
              <a:rPr lang="en-US" sz="1600" dirty="0" smtClean="0">
                <a:hlinkClick r:id="rId8"/>
              </a:rPr>
              <a:t>www.b17.ru/foto/uploaded/7ba04ece31626954db54f01196fdf89d.jpg</a:t>
            </a:r>
            <a:r>
              <a:rPr lang="ru-RU" sz="1600" dirty="0" smtClean="0"/>
              <a:t> </a:t>
            </a:r>
          </a:p>
          <a:p>
            <a:pPr>
              <a:lnSpc>
                <a:spcPts val="1000"/>
              </a:lnSpc>
            </a:pPr>
            <a:r>
              <a:rPr lang="ru-RU" sz="1600" dirty="0" smtClean="0"/>
              <a:t>Шпаргалка - </a:t>
            </a:r>
            <a:r>
              <a:rPr lang="en-US" sz="1600" dirty="0">
                <a:hlinkClick r:id="rId9"/>
              </a:rPr>
              <a:t>http://</a:t>
            </a:r>
            <a:r>
              <a:rPr lang="en-US" sz="1600" dirty="0" smtClean="0">
                <a:hlinkClick r:id="rId9"/>
              </a:rPr>
              <a:t>kartinkinaden.ru/uploads/posts/2016-01/1453983525_14.jpg</a:t>
            </a:r>
            <a:r>
              <a:rPr lang="ru-RU" sz="1600" dirty="0" smtClean="0"/>
              <a:t> </a:t>
            </a:r>
          </a:p>
          <a:p>
            <a:pPr>
              <a:lnSpc>
                <a:spcPts val="1000"/>
              </a:lnSpc>
            </a:pPr>
            <a:r>
              <a:rPr lang="ru-RU" sz="1600" dirty="0" smtClean="0"/>
              <a:t>Остров - </a:t>
            </a:r>
            <a:r>
              <a:rPr lang="en-US" sz="1600" dirty="0">
                <a:hlinkClick r:id="rId10"/>
              </a:rPr>
              <a:t>https://</a:t>
            </a:r>
            <a:r>
              <a:rPr lang="en-US" sz="1600" dirty="0" smtClean="0">
                <a:hlinkClick r:id="rId10"/>
              </a:rPr>
              <a:t>avatanplus.com/files/resources/mid/587f4ecbbd1ab159b14bcbff.png</a:t>
            </a:r>
            <a:r>
              <a:rPr lang="ru-RU" sz="1600" dirty="0" smtClean="0"/>
              <a:t> </a:t>
            </a:r>
          </a:p>
          <a:p>
            <a:pPr>
              <a:lnSpc>
                <a:spcPts val="1000"/>
              </a:lnSpc>
            </a:pPr>
            <a:r>
              <a:rPr lang="ru-RU" sz="1600" dirty="0" smtClean="0"/>
              <a:t>Рефлексия Острова </a:t>
            </a:r>
            <a:r>
              <a:rPr lang="ru-RU" sz="1600" dirty="0" smtClean="0">
                <a:hlinkClick r:id="rId11"/>
              </a:rPr>
              <a:t>– ссылка на материал</a:t>
            </a:r>
            <a:r>
              <a:rPr lang="ru-RU" sz="1600" dirty="0" smtClean="0"/>
              <a:t>.</a:t>
            </a:r>
          </a:p>
          <a:p>
            <a:pPr>
              <a:lnSpc>
                <a:spcPts val="1000"/>
              </a:lnSpc>
            </a:pPr>
            <a:r>
              <a:rPr lang="ru-RU" sz="1600" dirty="0" smtClean="0"/>
              <a:t>Кораблик - </a:t>
            </a:r>
            <a:r>
              <a:rPr lang="en-US" sz="1600" dirty="0">
                <a:hlinkClick r:id="rId12"/>
              </a:rPr>
              <a:t>http://</a:t>
            </a:r>
            <a:r>
              <a:rPr lang="en-US" sz="1600" dirty="0" smtClean="0">
                <a:hlinkClick r:id="rId12"/>
              </a:rPr>
              <a:t>ds216.centerstart.ru/sites/ds216.centerstart.ru/files/amlekula_logo.png</a:t>
            </a:r>
            <a:r>
              <a:rPr lang="ru-RU" sz="1600" dirty="0" smtClean="0"/>
              <a:t> </a:t>
            </a:r>
          </a:p>
          <a:p>
            <a:pPr>
              <a:lnSpc>
                <a:spcPts val="1000"/>
              </a:lnSpc>
            </a:pPr>
            <a:r>
              <a:rPr lang="ru-RU" sz="1600" dirty="0" smtClean="0"/>
              <a:t>Рефлексия </a:t>
            </a:r>
            <a:r>
              <a:rPr lang="ru-RU" sz="1600" dirty="0" err="1" smtClean="0"/>
              <a:t>Инсерт</a:t>
            </a:r>
            <a:r>
              <a:rPr lang="ru-RU" sz="1600" dirty="0" smtClean="0"/>
              <a:t> – </a:t>
            </a:r>
            <a:r>
              <a:rPr lang="ru-RU" sz="1600" dirty="0" smtClean="0">
                <a:hlinkClick r:id="rId13"/>
              </a:rPr>
              <a:t>ссылка на материал</a:t>
            </a:r>
            <a:r>
              <a:rPr lang="ru-RU" sz="1600" dirty="0" smtClean="0"/>
              <a:t>.</a:t>
            </a:r>
          </a:p>
          <a:p>
            <a:pPr>
              <a:lnSpc>
                <a:spcPts val="1000"/>
              </a:lnSpc>
            </a:pPr>
            <a:r>
              <a:rPr lang="ru-RU" sz="1600" dirty="0" smtClean="0"/>
              <a:t>Компьютер - </a:t>
            </a:r>
            <a:r>
              <a:rPr lang="en-US" sz="1600" dirty="0">
                <a:hlinkClick r:id="rId14"/>
              </a:rPr>
              <a:t>http://</a:t>
            </a:r>
            <a:r>
              <a:rPr lang="en-US" sz="1600" dirty="0" smtClean="0">
                <a:hlinkClick r:id="rId14"/>
              </a:rPr>
              <a:t>voznesenskayahotel.ru/images/sampledata/pc.jpg</a:t>
            </a:r>
            <a:r>
              <a:rPr lang="ru-RU" sz="1600" dirty="0" smtClean="0"/>
              <a:t> </a:t>
            </a:r>
          </a:p>
          <a:p>
            <a:pPr>
              <a:lnSpc>
                <a:spcPts val="1000"/>
              </a:lnSpc>
            </a:pPr>
            <a:r>
              <a:rPr lang="ru-RU" sz="1600" dirty="0" smtClean="0"/>
              <a:t>Диаманта материал – </a:t>
            </a:r>
            <a:r>
              <a:rPr lang="ru-RU" sz="1600" dirty="0" smtClean="0">
                <a:hlinkClick r:id="rId15"/>
              </a:rPr>
              <a:t>ссылка</a:t>
            </a:r>
            <a:r>
              <a:rPr lang="ru-RU" sz="1600" dirty="0" smtClean="0"/>
              <a:t>.</a:t>
            </a:r>
          </a:p>
        </p:txBody>
      </p:sp>
    </p:spTree>
    <p:extLst>
      <p:ext uri="{BB962C8B-B14F-4D97-AF65-F5344CB8AC3E}">
        <p14:creationId xmlns:p14="http://schemas.microsoft.com/office/powerpoint/2010/main" val="17447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7911" y="510390"/>
            <a:ext cx="7594899" cy="3297815"/>
          </a:xfrm>
        </p:spPr>
        <p:txBody>
          <a:bodyPr>
            <a:noAutofit/>
          </a:bodyPr>
          <a:lstStyle/>
          <a:p>
            <a:pPr>
              <a:spcBef>
                <a:spcPts val="1"/>
              </a:spcBef>
            </a:pPr>
            <a:r>
              <a:rPr lang="ru-RU" sz="4400" dirty="0"/>
              <a:t>В </a:t>
            </a:r>
            <a:r>
              <a:rPr lang="ru-RU" sz="4400" dirty="0">
                <a:hlinkClick r:id="rId2"/>
              </a:rPr>
              <a:t>ФГОС</a:t>
            </a:r>
            <a:r>
              <a:rPr lang="ru-RU" sz="4400" dirty="0"/>
              <a:t> особый упор делается на рефлексию деятельности, </a:t>
            </a:r>
            <a:r>
              <a:rPr lang="ru-RU" sz="4400" dirty="0" smtClean="0"/>
              <a:t/>
            </a:r>
            <a:br>
              <a:rPr lang="ru-RU" sz="4400" dirty="0" smtClean="0"/>
            </a:br>
            <a:r>
              <a:rPr lang="ru-RU" sz="4400" u="sng" dirty="0" smtClean="0"/>
              <a:t>предлагается</a:t>
            </a:r>
            <a:r>
              <a:rPr lang="ru-RU" sz="4400" dirty="0" smtClean="0"/>
              <a:t> </a:t>
            </a:r>
            <a:r>
              <a:rPr lang="ru-RU" sz="4400" dirty="0"/>
              <a:t>проводить этот этап в конце урока.</a:t>
            </a:r>
            <a:endParaRPr lang="ru-RU" sz="4400" b="0" i="0" baseline="0" dirty="0">
              <a:solidFill>
                <a:schemeClr val="tx1"/>
              </a:solidFill>
              <a:latin typeface="Constantia"/>
            </a:endParaRPr>
          </a:p>
        </p:txBody>
      </p:sp>
    </p:spTree>
    <p:extLst>
      <p:ext uri="{BB962C8B-B14F-4D97-AF65-F5344CB8AC3E}">
        <p14:creationId xmlns:p14="http://schemas.microsoft.com/office/powerpoint/2010/main" val="38197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defTabSz="914400">
              <a:lnSpc>
                <a:spcPct val="80000"/>
              </a:lnSpc>
              <a:spcBef>
                <a:spcPts val="1"/>
              </a:spcBef>
              <a:buNone/>
            </a:pPr>
            <a:r>
              <a:rPr lang="ru-RU" sz="5400" b="0" i="0" baseline="0" dirty="0" smtClean="0">
                <a:solidFill>
                  <a:schemeClr val="tx1"/>
                </a:solidFill>
                <a:latin typeface="Constantia"/>
                <a:ea typeface="+mj-ea"/>
                <a:cs typeface="+mj-cs"/>
              </a:rPr>
              <a:t>Формы рефлексии</a:t>
            </a:r>
            <a:endParaRPr lang="ru-RU" sz="5400" b="0" i="0" baseline="0" dirty="0">
              <a:solidFill>
                <a:schemeClr val="tx1"/>
              </a:solidFill>
              <a:latin typeface="Constantia"/>
              <a:ea typeface="+mj-ea"/>
              <a:cs typeface="+mj-cs"/>
            </a:endParaRPr>
          </a:p>
        </p:txBody>
      </p:sp>
      <p:sp>
        <p:nvSpPr>
          <p:cNvPr id="4" name="TextBox 3">
            <a:hlinkClick r:id="rId2" action="ppaction://hlinksldjump"/>
          </p:cNvPr>
          <p:cNvSpPr txBox="1"/>
          <p:nvPr/>
        </p:nvSpPr>
        <p:spPr>
          <a:xfrm>
            <a:off x="279700" y="222241"/>
            <a:ext cx="3861994" cy="17081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ru-RU" sz="3500" dirty="0" smtClean="0"/>
          </a:p>
          <a:p>
            <a:pPr algn="ctr"/>
            <a:r>
              <a:rPr lang="ru-RU" sz="3500" dirty="0" smtClean="0"/>
              <a:t>Ситуативная</a:t>
            </a:r>
          </a:p>
          <a:p>
            <a:pPr algn="ctr"/>
            <a:endParaRPr lang="ru-RU" sz="3500" dirty="0"/>
          </a:p>
        </p:txBody>
      </p:sp>
      <p:sp>
        <p:nvSpPr>
          <p:cNvPr id="6" name="TextBox 5">
            <a:hlinkClick r:id="rId3" action="ppaction://hlinksldjump"/>
          </p:cNvPr>
          <p:cNvSpPr txBox="1"/>
          <p:nvPr/>
        </p:nvSpPr>
        <p:spPr>
          <a:xfrm>
            <a:off x="1692537" y="2657537"/>
            <a:ext cx="3550023" cy="175432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ru-RU" sz="3600" dirty="0" smtClean="0"/>
          </a:p>
          <a:p>
            <a:pPr algn="ctr"/>
            <a:r>
              <a:rPr lang="ru-RU" sz="3600" dirty="0" smtClean="0"/>
              <a:t>Ретроспективная</a:t>
            </a:r>
          </a:p>
          <a:p>
            <a:pPr algn="ctr"/>
            <a:endParaRPr lang="ru-RU" sz="3600" dirty="0"/>
          </a:p>
        </p:txBody>
      </p:sp>
      <p:sp>
        <p:nvSpPr>
          <p:cNvPr id="7" name="TextBox 6">
            <a:hlinkClick r:id="rId4" action="ppaction://hlinksldjump"/>
          </p:cNvPr>
          <p:cNvSpPr txBox="1"/>
          <p:nvPr/>
        </p:nvSpPr>
        <p:spPr>
          <a:xfrm>
            <a:off x="5565289" y="4646494"/>
            <a:ext cx="3550023" cy="175432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ru-RU" sz="3600" dirty="0" smtClean="0"/>
          </a:p>
          <a:p>
            <a:pPr algn="ctr"/>
            <a:r>
              <a:rPr lang="ru-RU" sz="3600" dirty="0" smtClean="0"/>
              <a:t>Перспективная</a:t>
            </a:r>
          </a:p>
          <a:p>
            <a:pPr algn="ctr"/>
            <a:endParaRPr lang="ru-RU" sz="3600" dirty="0"/>
          </a:p>
        </p:txBody>
      </p:sp>
      <p:sp>
        <p:nvSpPr>
          <p:cNvPr id="8" name="Управляющая кнопка: далее 7">
            <a:hlinkClick r:id="rId5" action="ppaction://hlinksldjump" highlightClick="1"/>
          </p:cNvPr>
          <p:cNvSpPr/>
          <p:nvPr/>
        </p:nvSpPr>
        <p:spPr>
          <a:xfrm>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68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Ситуативная рефлексия</a:t>
            </a:r>
            <a:endParaRPr lang="ru-RU" dirty="0"/>
          </a:p>
        </p:txBody>
      </p:sp>
      <p:sp>
        <p:nvSpPr>
          <p:cNvPr id="3" name="Текст 2"/>
          <p:cNvSpPr>
            <a:spLocks noGrp="1"/>
          </p:cNvSpPr>
          <p:nvPr>
            <p:ph type="body" idx="1"/>
          </p:nvPr>
        </p:nvSpPr>
        <p:spPr>
          <a:xfrm>
            <a:off x="173913" y="867335"/>
            <a:ext cx="10497671" cy="4225066"/>
          </a:xfrm>
        </p:spPr>
        <p:txBody>
          <a:bodyPr>
            <a:normAutofit/>
          </a:bodyPr>
          <a:lstStyle/>
          <a:p>
            <a:pPr algn="just"/>
            <a:r>
              <a:rPr lang="ru-RU" sz="4000" dirty="0" smtClean="0"/>
              <a:t>Анализ ситуации, складывающейся в данный конкретный момент. Помогает координировать деятельность в точном соответствии с меняющимися условиями.</a:t>
            </a:r>
            <a:endParaRPr lang="ru-RU" sz="4000" dirty="0"/>
          </a:p>
        </p:txBody>
      </p:sp>
      <p:sp>
        <p:nvSpPr>
          <p:cNvPr id="8" name="Управляющая кнопка: далее 7">
            <a:hlinkClick r:id="rId2" action="ppaction://hlinksldjump" highlightClick="1"/>
          </p:cNvPr>
          <p:cNvSpPr/>
          <p:nvPr/>
        </p:nvSpPr>
        <p:spPr>
          <a:xfrm rot="10800000">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pic>
        <p:nvPicPr>
          <p:cNvPr id="1026" name="Picture 2" descr="Картинки по запросу школьник анализируе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6447" y="4025850"/>
            <a:ext cx="4012602" cy="301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6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Ретроспективная</a:t>
            </a:r>
            <a:endParaRPr lang="ru-RU" dirty="0"/>
          </a:p>
        </p:txBody>
      </p:sp>
      <p:sp>
        <p:nvSpPr>
          <p:cNvPr id="3" name="Текст 2"/>
          <p:cNvSpPr>
            <a:spLocks noGrp="1"/>
          </p:cNvSpPr>
          <p:nvPr>
            <p:ph type="body" idx="1"/>
          </p:nvPr>
        </p:nvSpPr>
        <p:spPr>
          <a:xfrm>
            <a:off x="943983" y="1705301"/>
            <a:ext cx="10669793" cy="1955203"/>
          </a:xfrm>
        </p:spPr>
        <p:txBody>
          <a:bodyPr>
            <a:normAutofit/>
          </a:bodyPr>
          <a:lstStyle/>
          <a:p>
            <a:r>
              <a:rPr lang="ru-RU" sz="4000" dirty="0" smtClean="0"/>
              <a:t>Возможность оценить уже произошедшие события и результаты своей деятельности.</a:t>
            </a:r>
            <a:endParaRPr lang="ru-RU" sz="4000" dirty="0"/>
          </a:p>
        </p:txBody>
      </p:sp>
      <p:sp>
        <p:nvSpPr>
          <p:cNvPr id="11" name="Управляющая кнопка: далее 10">
            <a:hlinkClick r:id="rId2" action="ppaction://hlinksldjump" highlightClick="1"/>
          </p:cNvPr>
          <p:cNvSpPr/>
          <p:nvPr/>
        </p:nvSpPr>
        <p:spPr>
          <a:xfrm rot="10800000">
            <a:off x="11370834" y="6282466"/>
            <a:ext cx="613185" cy="462579"/>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pic>
        <p:nvPicPr>
          <p:cNvPr id="2050" name="Picture 2" descr="Картинки по запросу школьник анализируе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667" y="3493748"/>
            <a:ext cx="4609273" cy="307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Четыре сезона: 16 x 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F905817E-0C26-4527-B132-06F12AB95976}" vid="{25E166E1-7407-4320-8DFC-C03D6D10909B}"/>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689255-6153-4B24-96A6-7B6AE302E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Четыре сезона природы (широкоэкранная)</Template>
  <TotalTime>0</TotalTime>
  <Words>1720</Words>
  <Application>Microsoft Office PowerPoint</Application>
  <PresentationFormat>Широкоэкранный</PresentationFormat>
  <Paragraphs>255</Paragraphs>
  <Slides>53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Calibri</vt:lpstr>
      <vt:lpstr>Constantia</vt:lpstr>
      <vt:lpstr>Wingdings</vt:lpstr>
      <vt:lpstr>Четыре сезона: 16 x 9</vt:lpstr>
      <vt:lpstr>Рефлексия.</vt:lpstr>
      <vt:lpstr>Что такое рефлексия?</vt:lpstr>
      <vt:lpstr>Презентация PowerPoint</vt:lpstr>
      <vt:lpstr>Определение рефлексии</vt:lpstr>
      <vt:lpstr>В структуре урока, соответствующего требованиям ФГОС, рефлексия является обязательным  этапом урока.</vt:lpstr>
      <vt:lpstr>В ФГОС особый упор делается на рефлексию деятельности,  предлагается проводить этот этап в конце урока.</vt:lpstr>
      <vt:lpstr>Формы рефлексии</vt:lpstr>
      <vt:lpstr>Ситуативная рефлексия</vt:lpstr>
      <vt:lpstr>Ретроспективная</vt:lpstr>
      <vt:lpstr>Перспективная</vt:lpstr>
      <vt:lpstr>Виды рефлексии</vt:lpstr>
      <vt:lpstr>Классификация по содержанию</vt:lpstr>
      <vt:lpstr>Классификация по содержанию</vt:lpstr>
      <vt:lpstr>Классификация по форме деятельности</vt:lpstr>
      <vt:lpstr>Классификация по цели</vt:lpstr>
      <vt:lpstr>Классификация по цели</vt:lpstr>
      <vt:lpstr>Формы и приёмы</vt:lpstr>
      <vt:lpstr>Рефлексия настроения и эмоционального состояния</vt:lpstr>
      <vt:lpstr>В Древней Японии был такой обычай: когда корабль отправлялся в плавание, путешественников и экипаж провожали все родственники. От провожающих до самого корабля тянулись ленты. Корабль отчаливал от берега, ленты разрывались. Одна часть ленты оставалась на корабле, другая – в руках у провожающих. Кусочки ленты хранились до возвращения корабля на родину. </vt:lpstr>
      <vt:lpstr>Сегодня мы завершаем свое занятие-путешествие, но мне бы хотелось с вами ещё встретиться. Возьмитесь за ленточку. От тех, кто держит красную ленточку, мне бы хотелось услышать, что понравилось им сегодня? От тех, кто держит синюю ленточку, мне бы хотелось услышать, что нового интересного они сегодня узнали? От тех, кто держит жёлтую ленточку, мне бы хотелось услышать, будут ли они применять правила, с которыми сегодня познакомились? От тех, кто держит зелёную ленточку, мне бы хотелось услышать, какое у вас настроение после нашего занятия?</vt:lpstr>
      <vt:lpstr>Солнце и тучка</vt:lpstr>
      <vt:lpstr>Лучи солнца</vt:lpstr>
      <vt:lpstr>Букет настроения</vt:lpstr>
      <vt:lpstr>Паровозик</vt:lpstr>
      <vt:lpstr>Кубик Блума</vt:lpstr>
      <vt:lpstr>Презентация PowerPoint</vt:lpstr>
      <vt:lpstr>Дерево успеха</vt:lpstr>
      <vt:lpstr>Шесть шляп</vt:lpstr>
      <vt:lpstr>Шесть шляп</vt:lpstr>
      <vt:lpstr>Лестница успеха. Таксономия Блума.</vt:lpstr>
      <vt:lpstr>Облако тегов (или радуга)</vt:lpstr>
      <vt:lpstr>Анкета</vt:lpstr>
      <vt:lpstr>Акрослово</vt:lpstr>
      <vt:lpstr>Книга отзывов</vt:lpstr>
      <vt:lpstr>Пять пальцев</vt:lpstr>
      <vt:lpstr>Острова</vt:lpstr>
      <vt:lpstr>Острова</vt:lpstr>
      <vt:lpstr>Шпаргалка</vt:lpstr>
      <vt:lpstr>Инсерт</vt:lpstr>
      <vt:lpstr>Инсерт</vt:lpstr>
      <vt:lpstr>Кластер (граф)</vt:lpstr>
      <vt:lpstr>Синквейн</vt:lpstr>
      <vt:lpstr>Диаманта</vt:lpstr>
      <vt:lpstr>Замечания и пожелания от обучающихся.</vt:lpstr>
      <vt:lpstr>Такие приемы, как инсерт, синквейн, кластер, диаманта, не нуждаются в пояснении и зарекомендовали себя весьма эффективно. С одним "но"! Если учитель использует их постоянно, чтобы дети могли привыкнуть к такой работе. Иначе создание того же синквейна превратится в каторжную работу, а не позитивное и эффектное завершение темы. </vt:lpstr>
      <vt:lpstr>Желательно адаптировать форму проведения под возраст детей. Естественно, что в 10 класс с гномиками и зайками не пойдешь. Но и в младших классах не стоит слишком увлекаться красочными картинками. Выберите один вариант, чтобы ученики привыкли к нему и не приходилось каждый раз объяснять значения картинок или жестов.</vt:lpstr>
      <vt:lpstr>Услышано на одном из форумов замечание от ребенка: "У одного учителя красный листочек означает "все понял", у другого — "ничего не понял", у третьего учителя вместо листочков какие-то звездочки-тучки. И как я должен все это запоминать?" Это уже вопрос на засыпку. Думается, что в рамках хотя бы методобъединения имеет смысл договориться о едином значении символов/цветов/знаков, используемых для рефлексии. </vt:lpstr>
      <vt:lpstr>Презентация PowerPoint</vt:lpstr>
      <vt:lpstr>Рефлексия на уроке - </vt:lpstr>
      <vt:lpstr>Спасибо за внимание!</vt:lpstr>
      <vt:lpstr>Использованные ресурсы</vt:lpstr>
      <vt:lpstr>Использованные ресурсы</vt:lpstr>
      <vt:lpstr>Использованные ресурсы</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2017-04-02T06:38:22Z</dcterms:created>
  <dcterms:modified xsi:type="dcterms:W3CDTF">2017-04-07T07:21:01Z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