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5" r:id="rId10"/>
    <p:sldId id="271" r:id="rId11"/>
    <p:sldId id="263" r:id="rId12"/>
    <p:sldId id="264" r:id="rId13"/>
    <p:sldId id="266" r:id="rId14"/>
    <p:sldId id="267" r:id="rId15"/>
    <p:sldId id="268" r:id="rId16"/>
    <p:sldId id="288" r:id="rId17"/>
    <p:sldId id="283" r:id="rId18"/>
    <p:sldId id="289" r:id="rId19"/>
    <p:sldId id="285" r:id="rId20"/>
    <p:sldId id="286" r:id="rId21"/>
    <p:sldId id="274" r:id="rId22"/>
    <p:sldId id="273" r:id="rId23"/>
    <p:sldId id="275" r:id="rId24"/>
    <p:sldId id="276" r:id="rId25"/>
    <p:sldId id="277" r:id="rId26"/>
    <p:sldId id="278" r:id="rId27"/>
    <p:sldId id="279" r:id="rId28"/>
    <p:sldId id="280" r:id="rId29"/>
    <p:sldId id="282" r:id="rId30"/>
    <p:sldId id="287" r:id="rId31"/>
    <p:sldId id="281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76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2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9702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92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0335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359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66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01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18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22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93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0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8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4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82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0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72EC-D6F9-4263-A250-7736517EFD7E}" type="datetimeFigureOut">
              <a:rPr lang="ru-RU" smtClean="0"/>
              <a:t>30.05.2017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F30FE30-0DA8-459C-85F8-313A924B9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7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855696" y="1089119"/>
            <a:ext cx="7015069" cy="2990562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–</a:t>
            </a:r>
          </a:p>
          <a:p>
            <a:pPr algn="ctr"/>
            <a:r>
              <a:rPr lang="kk-KZ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ақыл-ойдың</a:t>
            </a:r>
            <a:r>
              <a:rPr lang="kk-KZ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мәңгілік </a:t>
            </a:r>
            <a:r>
              <a:rPr lang="kk-KZ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шұғыласы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6165" y="4335175"/>
            <a:ext cx="95743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интеллектуалдық</a:t>
            </a:r>
            <a:r>
              <a:rPr lang="ru-RU" sz="32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ойын-сайыс</a:t>
            </a:r>
            <a:endParaRPr lang="ru-RU" sz="32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86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1946913" y="1400866"/>
            <a:ext cx="4477870" cy="1075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591758" y="1395206"/>
            <a:ext cx="31881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СЕЛІКЕ</a:t>
            </a:r>
            <a:endParaRPr lang="ru-RU" sz="6000" b="1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78459" y="2798461"/>
            <a:ext cx="4477870" cy="1075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78459" y="4167733"/>
            <a:ext cx="4477870" cy="1075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84330" y="5599312"/>
            <a:ext cx="4477870" cy="1075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505355" y="2786396"/>
            <a:ext cx="342407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ЕДУЕТҢ</a:t>
            </a:r>
            <a:endParaRPr lang="ru-RU" sz="6000" b="1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36879" y="4203613"/>
            <a:ext cx="376103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ӨШКБЛЕ</a:t>
            </a:r>
            <a:endParaRPr lang="ru-RU" sz="6000" b="1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62769" y="5659414"/>
            <a:ext cx="292099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РЕӨНК</a:t>
            </a:r>
            <a:endParaRPr lang="ru-RU" sz="6000" b="1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017924" y="138535"/>
            <a:ext cx="4477870" cy="1075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356212" y="132875"/>
            <a:ext cx="380129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АУАЛНТР</a:t>
            </a:r>
            <a:endParaRPr lang="ru-RU" sz="6000" b="1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86200" y="1359494"/>
            <a:ext cx="231614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еселік</a:t>
            </a:r>
            <a:endParaRPr lang="ru-RU" sz="60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853338" y="2750684"/>
            <a:ext cx="244496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теңдеу</a:t>
            </a:r>
            <a:endParaRPr lang="ru-RU" sz="60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665819" y="4167901"/>
            <a:ext cx="282000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бөлшек</a:t>
            </a:r>
            <a:endParaRPr lang="ru-RU" sz="60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68244" y="5623702"/>
            <a:ext cx="222689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өрнек</a:t>
            </a:r>
            <a:endParaRPr lang="ru-RU" sz="60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616766" y="97163"/>
            <a:ext cx="299703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tabLst>
                <a:tab pos="2689225" algn="l"/>
              </a:tabLst>
            </a:pPr>
            <a:r>
              <a:rPr lang="kk-KZ" sz="60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</a:t>
            </a:r>
            <a:endParaRPr lang="ru-RU" sz="60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Freeform 10"/>
          <p:cNvSpPr>
            <a:spLocks/>
          </p:cNvSpPr>
          <p:nvPr/>
        </p:nvSpPr>
        <p:spPr bwMode="gray">
          <a:xfrm rot="373193" flipH="1" flipV="1">
            <a:off x="79226" y="1584022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30" name="Freeform 10"/>
          <p:cNvSpPr>
            <a:spLocks/>
          </p:cNvSpPr>
          <p:nvPr/>
        </p:nvSpPr>
        <p:spPr bwMode="gray">
          <a:xfrm rot="373193" flipH="1" flipV="1">
            <a:off x="138046" y="2945738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31" name="Freeform 10"/>
          <p:cNvSpPr>
            <a:spLocks/>
          </p:cNvSpPr>
          <p:nvPr/>
        </p:nvSpPr>
        <p:spPr bwMode="gray">
          <a:xfrm rot="373193" flipH="1" flipV="1">
            <a:off x="138047" y="4315010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32" name="Freeform 10"/>
          <p:cNvSpPr>
            <a:spLocks/>
          </p:cNvSpPr>
          <p:nvPr/>
        </p:nvSpPr>
        <p:spPr bwMode="gray">
          <a:xfrm rot="373193" flipH="1" flipV="1">
            <a:off x="166592" y="5674825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33" name="Freeform 10"/>
          <p:cNvSpPr>
            <a:spLocks/>
          </p:cNvSpPr>
          <p:nvPr/>
        </p:nvSpPr>
        <p:spPr bwMode="gray">
          <a:xfrm rot="373193" flipH="1" flipV="1">
            <a:off x="150237" y="321691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34" name="Freeform 10"/>
          <p:cNvSpPr>
            <a:spLocks/>
          </p:cNvSpPr>
          <p:nvPr/>
        </p:nvSpPr>
        <p:spPr bwMode="gray">
          <a:xfrm rot="373193" flipH="1" flipV="1">
            <a:off x="6207139" y="1614805"/>
            <a:ext cx="1145491" cy="79094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5" name="Freeform 10"/>
          <p:cNvSpPr>
            <a:spLocks/>
          </p:cNvSpPr>
          <p:nvPr/>
        </p:nvSpPr>
        <p:spPr bwMode="gray">
          <a:xfrm rot="373193" flipH="1" flipV="1">
            <a:off x="6265959" y="2976521"/>
            <a:ext cx="1145491" cy="79094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6" name="Freeform 10"/>
          <p:cNvSpPr>
            <a:spLocks/>
          </p:cNvSpPr>
          <p:nvPr/>
        </p:nvSpPr>
        <p:spPr bwMode="gray">
          <a:xfrm rot="373193" flipH="1" flipV="1">
            <a:off x="6265960" y="4345793"/>
            <a:ext cx="1145491" cy="79094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7" name="Freeform 10"/>
          <p:cNvSpPr>
            <a:spLocks/>
          </p:cNvSpPr>
          <p:nvPr/>
        </p:nvSpPr>
        <p:spPr bwMode="gray">
          <a:xfrm rot="373193" flipH="1" flipV="1">
            <a:off x="6294505" y="5705608"/>
            <a:ext cx="1145491" cy="79094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8" name="Freeform 10"/>
          <p:cNvSpPr>
            <a:spLocks/>
          </p:cNvSpPr>
          <p:nvPr/>
        </p:nvSpPr>
        <p:spPr bwMode="gray">
          <a:xfrm rot="373193" flipH="1" flipV="1">
            <a:off x="6278150" y="352474"/>
            <a:ext cx="1145491" cy="79094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385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5" grpId="0"/>
      <p:bldP spid="26" grpId="0"/>
      <p:bldP spid="28" grpId="0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18238" y="624944"/>
            <a:ext cx="52532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Полиглот</a:t>
            </a:r>
            <a:endParaRPr lang="ru-RU" sz="88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84294" y="3445552"/>
            <a:ext cx="95743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Жасырған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жұмбақтың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айту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endParaRPr lang="ru-RU" sz="40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15" y="2827534"/>
            <a:ext cx="2545738" cy="3112995"/>
          </a:xfrm>
          <a:prstGeom prst="rect">
            <a:avLst/>
          </a:prstGeom>
        </p:spPr>
      </p:pic>
      <p:sp>
        <p:nvSpPr>
          <p:cNvPr id="9" name="Freeform 10"/>
          <p:cNvSpPr>
            <a:spLocks/>
          </p:cNvSpPr>
          <p:nvPr/>
        </p:nvSpPr>
        <p:spPr bwMode="gray">
          <a:xfrm rot="373193" flipH="1" flipV="1">
            <a:off x="2480242" y="226326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51208" y="1904204"/>
            <a:ext cx="4421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179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9581" y="1192402"/>
            <a:ext cx="7888442" cy="1510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  - артымыз шексіз де,</a:t>
            </a:r>
          </a:p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 алмайсыз біздерге.</a:t>
            </a:r>
          </a:p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 мене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кесінді, </a:t>
            </a:r>
          </a:p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 тегін білсін де. </a:t>
            </a:r>
          </a:p>
          <a:p>
            <a:pPr marL="0" indent="0"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2533" y="4392723"/>
            <a:ext cx="16434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 err="1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түзу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4938" y="4392723"/>
            <a:ext cx="24422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прямая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17324" y="4392723"/>
            <a:ext cx="23775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straight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92306" y="4392723"/>
            <a:ext cx="2454549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12870" y="4392723"/>
            <a:ext cx="2326341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417324" y="4392723"/>
            <a:ext cx="2377575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4" y="366388"/>
            <a:ext cx="1979201" cy="165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20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7154" y="2219943"/>
            <a:ext cx="7888442" cy="1510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Бір шеңберді бір шеңбер,</a:t>
            </a:r>
          </a:p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Көтеріп тұр білсеңдір. </a:t>
            </a:r>
          </a:p>
          <a:p>
            <a:pPr marL="0" indent="0"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89635" y="4392723"/>
            <a:ext cx="1509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i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сегіз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70705" y="4392723"/>
            <a:ext cx="22106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восемь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02045" y="4392723"/>
            <a:ext cx="16081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5400" b="1" i="1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ight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01333" y="4392723"/>
            <a:ext cx="2454549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33996" y="4392723"/>
            <a:ext cx="2326341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417323" y="4392723"/>
            <a:ext cx="2377575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7" y="324460"/>
            <a:ext cx="2270872" cy="189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09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7154" y="2219943"/>
            <a:ext cx="7888442" cy="1510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5709" y="4392723"/>
            <a:ext cx="25571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i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сызғыш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34776" y="4392723"/>
            <a:ext cx="26825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линейка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02045" y="4392723"/>
            <a:ext cx="16081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ruler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6989" y="4392723"/>
            <a:ext cx="2454549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34776" y="4392723"/>
            <a:ext cx="2797827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80543" y="4392723"/>
            <a:ext cx="2377575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7" y="324460"/>
            <a:ext cx="2270872" cy="1895483"/>
          </a:xfrm>
          <a:prstGeom prst="rect">
            <a:avLst/>
          </a:prstGeom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2528607" y="1795875"/>
            <a:ext cx="7888442" cy="1510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Бойы бір қарыс,</a:t>
            </a:r>
          </a:p>
          <a:p>
            <a:pPr marL="0" indent="0">
              <a:buFont typeface="Wingdings 3" charset="2"/>
              <a:buNone/>
            </a:pPr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Сиып тұр 25  арыс. </a:t>
            </a:r>
          </a:p>
          <a:p>
            <a:pPr marL="0" indent="0">
              <a:buFont typeface="Wingdings 3" charset="2"/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7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7154" y="2219943"/>
            <a:ext cx="7888442" cy="1510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2268" y="5195004"/>
            <a:ext cx="19976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i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47074" y="5195004"/>
            <a:ext cx="19062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50396" y="5195004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endParaRPr lang="ru-RU" sz="5400" b="1" i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0990" y="5195004"/>
            <a:ext cx="2454549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43348" y="5195004"/>
            <a:ext cx="2797827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28984" y="5195004"/>
            <a:ext cx="2377575" cy="11609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7" y="324460"/>
            <a:ext cx="2270872" cy="1895483"/>
          </a:xfrm>
          <a:prstGeom prst="rect">
            <a:avLst/>
          </a:prstGeom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2709145" y="1041408"/>
            <a:ext cx="7888442" cy="1510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Сөзі дана, үні жоқ,</a:t>
            </a:r>
          </a:p>
          <a:p>
            <a:pPr marL="0" indent="0">
              <a:buFont typeface="Wingdings 3" charset="2"/>
              <a:buNone/>
            </a:pPr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Сөйлемейді, тілі жоқ.</a:t>
            </a:r>
          </a:p>
          <a:p>
            <a:pPr marL="0" indent="0">
              <a:buFont typeface="Wingdings 3" charset="2"/>
              <a:buNone/>
            </a:pPr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Қолыңа алсаң шешен,</a:t>
            </a:r>
          </a:p>
          <a:p>
            <a:pPr marL="0" indent="0">
              <a:buFont typeface="Wingdings 3" charset="2"/>
              <a:buNone/>
            </a:pPr>
            <a:r>
              <a:rPr lang="kk-KZ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Ақылы асқан көсем. </a:t>
            </a:r>
          </a:p>
          <a:p>
            <a:pPr marL="0" indent="0">
              <a:buFont typeface="Wingdings 3" charset="2"/>
              <a:buNone/>
            </a:pP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20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65967" y="544422"/>
            <a:ext cx="94075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Ғажайып</a:t>
            </a:r>
            <a:r>
              <a:rPr lang="ru-RU" sz="8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үштік</a:t>
            </a:r>
            <a:endParaRPr lang="ru-RU" sz="8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15" y="2827534"/>
            <a:ext cx="2545738" cy="3112995"/>
          </a:xfrm>
          <a:prstGeom prst="rect">
            <a:avLst/>
          </a:prstGeom>
        </p:spPr>
      </p:pic>
      <p:sp>
        <p:nvSpPr>
          <p:cNvPr id="8" name="Freeform 10"/>
          <p:cNvSpPr>
            <a:spLocks/>
          </p:cNvSpPr>
          <p:nvPr/>
        </p:nvSpPr>
        <p:spPr bwMode="gray">
          <a:xfrm rot="373193" flipH="1" flipV="1">
            <a:off x="2480242" y="226326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51208" y="1904204"/>
            <a:ext cx="4421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4896" y="3596647"/>
            <a:ext cx="95743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Қалаған батырманы басып,</a:t>
            </a:r>
          </a:p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 дұрыс жауап беру арқылы </a:t>
            </a:r>
          </a:p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 ұпайыңызды аласыз. </a:t>
            </a:r>
            <a:endParaRPr lang="ru-RU" sz="40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88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Скругленный прямоугольник 30"/>
          <p:cNvSpPr/>
          <p:nvPr/>
        </p:nvSpPr>
        <p:spPr>
          <a:xfrm>
            <a:off x="152814" y="4523572"/>
            <a:ext cx="5202896" cy="1385047"/>
          </a:xfrm>
          <a:prstGeom prst="roundRect">
            <a:avLst/>
          </a:prstGeom>
          <a:gradFill>
            <a:gsLst>
              <a:gs pos="0">
                <a:srgbClr val="0070C0"/>
              </a:gs>
              <a:gs pos="100000">
                <a:schemeClr val="accent1">
                  <a:lumMod val="50000"/>
                </a:schemeClr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00624" y="2749752"/>
            <a:ext cx="5202896" cy="1385047"/>
          </a:xfrm>
          <a:prstGeom prst="roundRect">
            <a:avLst/>
          </a:prstGeom>
          <a:gradFill>
            <a:gsLst>
              <a:gs pos="0">
                <a:srgbClr val="0070C0"/>
              </a:gs>
              <a:gs pos="100000">
                <a:schemeClr val="accent1">
                  <a:lumMod val="50000"/>
                </a:schemeClr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07138" y="1042602"/>
            <a:ext cx="1788459" cy="1385047"/>
          </a:xfrm>
          <a:prstGeom prst="roundRect">
            <a:avLst/>
          </a:prstGeom>
          <a:gradFill>
            <a:gsLst>
              <a:gs pos="0">
                <a:srgbClr val="FF0000"/>
              </a:gs>
              <a:gs pos="0">
                <a:srgbClr val="FFFF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6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995648" y="1002693"/>
            <a:ext cx="1788459" cy="1385047"/>
          </a:xfrm>
          <a:prstGeom prst="roundRect">
            <a:avLst/>
          </a:prstGeom>
          <a:gradFill>
            <a:gsLst>
              <a:gs pos="0">
                <a:srgbClr val="CC6600"/>
              </a:gs>
              <a:gs pos="0">
                <a:srgbClr val="CC66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618628" y="1014780"/>
            <a:ext cx="1788459" cy="1385047"/>
          </a:xfrm>
          <a:prstGeom prst="roundRect">
            <a:avLst/>
          </a:prstGeom>
          <a:gradFill>
            <a:gsLst>
              <a:gs pos="0">
                <a:srgbClr val="FFFF00"/>
              </a:gs>
              <a:gs pos="90000">
                <a:srgbClr val="FF00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30</a:t>
            </a:r>
            <a:endParaRPr lang="ru-RU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995648" y="4523572"/>
            <a:ext cx="1788459" cy="1385047"/>
          </a:xfrm>
          <a:prstGeom prst="roundRect">
            <a:avLst/>
          </a:prstGeom>
          <a:gradFill>
            <a:gsLst>
              <a:gs pos="0">
                <a:srgbClr val="CC6600"/>
              </a:gs>
              <a:gs pos="0">
                <a:srgbClr val="CC66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93173" y="4511480"/>
            <a:ext cx="1788459" cy="1385047"/>
          </a:xfrm>
          <a:prstGeom prst="roundRect">
            <a:avLst/>
          </a:prstGeom>
          <a:gradFill>
            <a:gsLst>
              <a:gs pos="0">
                <a:srgbClr val="FF0000"/>
              </a:gs>
              <a:gs pos="0">
                <a:srgbClr val="FFFF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6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995648" y="2757088"/>
            <a:ext cx="1788459" cy="1385047"/>
          </a:xfrm>
          <a:prstGeom prst="roundRect">
            <a:avLst/>
          </a:prstGeom>
          <a:gradFill>
            <a:gsLst>
              <a:gs pos="0">
                <a:srgbClr val="CC6600"/>
              </a:gs>
              <a:gs pos="0">
                <a:srgbClr val="CC66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51513" y="2730862"/>
            <a:ext cx="1788459" cy="1385047"/>
          </a:xfrm>
          <a:prstGeom prst="roundRect">
            <a:avLst/>
          </a:prstGeom>
          <a:gradFill>
            <a:gsLst>
              <a:gs pos="0">
                <a:srgbClr val="FF0000"/>
              </a:gs>
              <a:gs pos="0">
                <a:srgbClr val="FFFF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RU" sz="6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3965939" y="1739145"/>
            <a:ext cx="1337581" cy="509864"/>
          </a:xfrm>
          <a:prstGeom prst="rightArrow">
            <a:avLst/>
          </a:prstGeom>
          <a:solidFill>
            <a:srgbClr val="FF0000"/>
          </a:solidFill>
          <a:scene3d>
            <a:camera prst="orthographicFront"/>
            <a:lightRig rig="freezing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35417" y="1046622"/>
            <a:ext cx="5202896" cy="1385047"/>
          </a:xfrm>
          <a:prstGeom prst="roundRect">
            <a:avLst/>
          </a:prstGeom>
          <a:gradFill>
            <a:gsLst>
              <a:gs pos="0">
                <a:srgbClr val="0070C0"/>
              </a:gs>
              <a:gs pos="100000">
                <a:schemeClr val="accent1">
                  <a:lumMod val="50000"/>
                </a:schemeClr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66352" y="1134962"/>
            <a:ext cx="353173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Сандар </a:t>
            </a:r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сырына</a:t>
            </a:r>
            <a:endParaRPr lang="en-US" sz="3600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саяхат.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1450" y="4603840"/>
            <a:ext cx="442300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 </a:t>
            </a:r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байырғы</a:t>
            </a:r>
          </a:p>
          <a:p>
            <a:pPr algn="ctr"/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есептеріне </a:t>
            </a:r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саяхат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37357" y="2853192"/>
            <a:ext cx="365119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 </a:t>
            </a:r>
            <a:endParaRPr lang="en-U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есептерге саяхат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707379" y="2749751"/>
            <a:ext cx="1788459" cy="1385047"/>
          </a:xfrm>
          <a:prstGeom prst="roundRect">
            <a:avLst/>
          </a:prstGeom>
          <a:gradFill>
            <a:gsLst>
              <a:gs pos="0">
                <a:srgbClr val="FFFF00"/>
              </a:gs>
              <a:gs pos="90000">
                <a:srgbClr val="FF00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6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754346" y="4511480"/>
            <a:ext cx="1788459" cy="1385047"/>
          </a:xfrm>
          <a:prstGeom prst="roundRect">
            <a:avLst/>
          </a:prstGeom>
          <a:gradFill>
            <a:gsLst>
              <a:gs pos="0">
                <a:srgbClr val="FFFF00"/>
              </a:gs>
              <a:gs pos="90000">
                <a:srgbClr val="FF0000"/>
              </a:gs>
            </a:gsLst>
          </a:gradFill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152400" h="50800" prst="softRound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6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11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3614" y="353568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Тәуке 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 тұсындағы жазылған әдет-құқықтық заң.Онда жер дауы,мал дауы,жан дауы,жесір дауы,құн дауы,мүлік дауы,билік дауы.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5284" y="1715869"/>
            <a:ext cx="78644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 </a:t>
            </a:r>
            <a:r>
              <a:rPr lang="kk-KZ" sz="6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жарғы атаңыз.</a:t>
            </a:r>
            <a:r>
              <a:rPr lang="ru-RU" sz="6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78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 b="3320"/>
          <a:stretch>
            <a:fillRect/>
          </a:stretch>
        </p:blipFill>
        <p:spPr bwMode="auto">
          <a:xfrm>
            <a:off x="1219200" y="-107950"/>
            <a:ext cx="9753600" cy="707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5016500" y="333375"/>
            <a:ext cx="2520950" cy="7048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/>
              </a:gs>
              <a:gs pos="100000">
                <a:srgbClr val="EFAFDD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FAFDD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kk-KZ" sz="3200" b="1" dirty="0">
                <a:solidFill>
                  <a:srgbClr val="0000CC"/>
                </a:solidFill>
                <a:latin typeface="Arial Unicode MS" pitchFamily="34" charset="-128"/>
              </a:rPr>
              <a:t>1</a:t>
            </a:r>
            <a:endParaRPr lang="ru-RU" sz="3200" b="1" dirty="0">
              <a:solidFill>
                <a:srgbClr val="0000CC"/>
              </a:solidFill>
              <a:latin typeface="Arial Unicode MS" pitchFamily="34" charset="-128"/>
            </a:endParaRPr>
          </a:p>
        </p:txBody>
      </p:sp>
      <p:pic>
        <p:nvPicPr>
          <p:cNvPr id="39939" name="Picture 3" descr="002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1451" y="360363"/>
            <a:ext cx="16557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3" descr="002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35863" y="260351"/>
            <a:ext cx="1655762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12" name="AutoShape 12"/>
          <p:cNvSpPr>
            <a:spLocks noChangeArrowheads="1"/>
          </p:cNvSpPr>
          <p:nvPr/>
        </p:nvSpPr>
        <p:spPr bwMode="auto">
          <a:xfrm>
            <a:off x="1992313" y="1571625"/>
            <a:ext cx="8424862" cy="464343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28575" cap="rnd">
            <a:solidFill>
              <a:srgbClr val="0000CC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>
              <a:buFontTx/>
              <a:buAutoNum type="arabicPeriod"/>
              <a:defRPr/>
            </a:pPr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Тік бұрыштан кіші бұрыш</a:t>
            </a: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marL="342900" indent="-342900">
              <a:defRPr/>
            </a:pP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сүйір</a:t>
            </a:r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endParaRPr lang="kk-KZ" sz="24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defRPr/>
            </a:pPr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2. 44444444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500</a:t>
            </a: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defRPr/>
            </a:pP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444 + 44 + 4 + 4 +4</a:t>
            </a:r>
            <a:r>
              <a:rPr lang="en-US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500 </a:t>
            </a:r>
            <a:endParaRPr lang="kk-KZ" sz="24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defRPr/>
            </a:pPr>
            <a:endParaRPr lang="kk-KZ" sz="24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Сықырлаған   арба  үстінде   келе  жатқан  екі </a:t>
            </a:r>
          </a:p>
          <a:p>
            <a:pPr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жолаушының  біреуі  жолдың   жартысын өткенде жолдың </a:t>
            </a:r>
          </a:p>
          <a:p>
            <a:pPr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жартысы қалғанша ұйықтады. Жолаушы жолдың  қанша</a:t>
            </a:r>
          </a:p>
          <a:p>
            <a:pPr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бөлігін ұйықтады?</a:t>
            </a:r>
          </a:p>
          <a:p>
            <a:pPr>
              <a:defRPr/>
            </a:pPr>
            <a:endParaRPr lang="kk-KZ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Төрттен  бірін</a:t>
            </a:r>
            <a:endParaRPr lang="en-US" sz="24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>
            <a:hlinkClick r:id="" action="ppaction://noaction"/>
          </p:cNvPr>
          <p:cNvSpPr/>
          <p:nvPr/>
        </p:nvSpPr>
        <p:spPr>
          <a:xfrm>
            <a:off x="9525024" y="6215082"/>
            <a:ext cx="928694" cy="428628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586324"/>
      </p:ext>
    </p:extLst>
  </p:cSld>
  <p:clrMapOvr>
    <a:masterClrMapping/>
  </p:clrMapOvr>
  <p:transition>
    <p:split orient="vert"/>
    <p:sndAc>
      <p:stSnd>
        <p:snd r:embed="rId2" name="j0074828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0647" y="976299"/>
            <a:ext cx="832372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</a:p>
          <a:p>
            <a:endPara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а) оқушылардың математика пәніне қызығушылығын арттыру, теориялық білімдерін қалыптастыру</a:t>
            </a:r>
          </a:p>
          <a:p>
            <a:pPr algn="just"/>
            <a:endPara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б) оқушылардың танымдық, елестету және логикалық ойлау қабілеттерін  дамыту</a:t>
            </a:r>
          </a:p>
          <a:p>
            <a:pPr algn="just"/>
            <a:endParaRPr lang="ru-RU" sz="2800" b="1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в) оқушыларды шапшаңдыққа,тиянақтылыққа математикалық  сөйлеу мәдениетіне тәрбиелеу</a:t>
            </a:r>
            <a:r>
              <a:rPr lang="kk-KZ" sz="2800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78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b="3320"/>
          <a:stretch>
            <a:fillRect/>
          </a:stretch>
        </p:blipFill>
        <p:spPr bwMode="auto">
          <a:xfrm>
            <a:off x="1219200" y="-107950"/>
            <a:ext cx="9753600" cy="707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4727575" y="404813"/>
            <a:ext cx="2520950" cy="7048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/>
              </a:gs>
              <a:gs pos="100000">
                <a:srgbClr val="EFAFDD"/>
              </a:gs>
            </a:gsLst>
            <a:path path="shape">
              <a:fillToRect l="50000" t="50000" r="50000" b="50000"/>
            </a:path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FAFDD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kk-KZ" sz="3200" b="1" dirty="0">
                <a:solidFill>
                  <a:srgbClr val="0000CC"/>
                </a:solidFill>
                <a:latin typeface="Arial Unicode MS" pitchFamily="34" charset="-128"/>
              </a:rPr>
              <a:t>4</a:t>
            </a:r>
            <a:endParaRPr lang="ru-RU" sz="3200" b="1" dirty="0">
              <a:solidFill>
                <a:srgbClr val="0000CC"/>
              </a:solidFill>
              <a:latin typeface="Arial Unicode MS" pitchFamily="34" charset="-128"/>
            </a:endParaRPr>
          </a:p>
        </p:txBody>
      </p:sp>
      <p:pic>
        <p:nvPicPr>
          <p:cNvPr id="43011" name="Picture 6" descr="knigi-8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4" y="188913"/>
            <a:ext cx="12096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7" descr="knigi-8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4" y="0"/>
            <a:ext cx="12096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1952596" y="1714489"/>
            <a:ext cx="8135938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kk-KZ" sz="2400" b="1" dirty="0">
                <a:solidFill>
                  <a:srgbClr val="0000CC"/>
                </a:solidFill>
              </a:rPr>
              <a:t>1. </a:t>
            </a:r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Қабырғалары 6 см және 8 см болатын тіктөртбұрыштың ауданы нешеге тең ?</a:t>
            </a:r>
          </a:p>
          <a:p>
            <a:pPr marL="342900" indent="-34290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48 </a:t>
            </a:r>
            <a:r>
              <a:rPr lang="kk-KZ" sz="24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см ² </a:t>
            </a:r>
            <a:endParaRPr lang="kk-KZ" sz="24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10 – ның кері санын ата  </a:t>
            </a:r>
          </a:p>
          <a:p>
            <a:pPr marL="342900" indent="-34290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/10</a:t>
            </a:r>
            <a:endParaRPr lang="kk-KZ" sz="24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 Гүлшат 106 литр майды 5 литр және 7 литрлік ыдыстарға құйды. Неше 5 литр және 7 литрлік ыдыс қажет болды? </a:t>
            </a:r>
          </a:p>
          <a:p>
            <a:pPr marL="342900" indent="-34290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kk-KZ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он 5 литрлік және                    сегіз 7 литрлік</a:t>
            </a:r>
          </a:p>
          <a:p>
            <a:pPr marL="342900" indent="-342900"/>
            <a:endParaRPr lang="kk-KZ" sz="2400" b="1" dirty="0">
              <a:solidFill>
                <a:srgbClr val="CC0000"/>
              </a:solidFill>
            </a:endParaRPr>
          </a:p>
          <a:p>
            <a:pPr marL="342900" indent="-342900"/>
            <a:endParaRPr lang="kk-KZ" sz="2400" b="1" dirty="0">
              <a:solidFill>
                <a:srgbClr val="CC0000"/>
              </a:solidFill>
            </a:endParaRPr>
          </a:p>
          <a:p>
            <a:pPr marL="342900" indent="-342900"/>
            <a:r>
              <a:rPr lang="kk-KZ" sz="2400" b="1" dirty="0">
                <a:solidFill>
                  <a:srgbClr val="CC0000"/>
                </a:solidFill>
              </a:rPr>
              <a:t>   </a:t>
            </a:r>
          </a:p>
          <a:p>
            <a:pPr marL="342900" indent="-342900"/>
            <a:endParaRPr lang="kk-KZ" sz="2400" b="1" dirty="0">
              <a:solidFill>
                <a:srgbClr val="CC0000"/>
              </a:solidFill>
            </a:endParaRPr>
          </a:p>
          <a:p>
            <a:pPr marL="342900" indent="-342900"/>
            <a:endParaRPr lang="kk-KZ" sz="2400" b="1" dirty="0">
              <a:solidFill>
                <a:srgbClr val="CC0000"/>
              </a:solidFill>
            </a:endParaRPr>
          </a:p>
          <a:p>
            <a:pPr marL="342900" indent="-342900"/>
            <a:endParaRPr lang="kk-KZ" sz="2400" b="1" dirty="0">
              <a:solidFill>
                <a:srgbClr val="CC0000"/>
              </a:solidFill>
            </a:endParaRPr>
          </a:p>
          <a:p>
            <a:pPr marL="342900" indent="-342900"/>
            <a:endParaRPr lang="ru-RU" sz="2400" b="1" dirty="0">
              <a:solidFill>
                <a:srgbClr val="CC0000"/>
              </a:solidFill>
            </a:endParaRPr>
          </a:p>
        </p:txBody>
      </p:sp>
      <p:pic>
        <p:nvPicPr>
          <p:cNvPr id="43014" name="Picture 10" descr="knigi-8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4" y="188913"/>
            <a:ext cx="12096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право 7">
            <a:hlinkClick r:id="" action="ppaction://noaction"/>
          </p:cNvPr>
          <p:cNvSpPr/>
          <p:nvPr/>
        </p:nvSpPr>
        <p:spPr>
          <a:xfrm>
            <a:off x="9596462" y="6143644"/>
            <a:ext cx="1071538" cy="5000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3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7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7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7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3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7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3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3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73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73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73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73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73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73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73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73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73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73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73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84294" y="3445552"/>
            <a:ext cx="95743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мәтелді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жалғастырыңыз</a:t>
            </a:r>
            <a:endParaRPr lang="ru-RU" sz="40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15" y="2827534"/>
            <a:ext cx="2545738" cy="3112995"/>
          </a:xfrm>
          <a:prstGeom prst="rect">
            <a:avLst/>
          </a:prstGeom>
        </p:spPr>
      </p:pic>
      <p:sp>
        <p:nvSpPr>
          <p:cNvPr id="9" name="Freeform 10"/>
          <p:cNvSpPr>
            <a:spLocks/>
          </p:cNvSpPr>
          <p:nvPr/>
        </p:nvSpPr>
        <p:spPr bwMode="gray">
          <a:xfrm rot="373193" flipH="1" flipV="1">
            <a:off x="2480242" y="226326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51208" y="1904204"/>
            <a:ext cx="4421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6248" y="124417"/>
            <a:ext cx="76407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«МАТЕМАТИКА    </a:t>
            </a:r>
          </a:p>
          <a:p>
            <a:pPr algn="ctr"/>
            <a:r>
              <a:rPr lang="ru-RU" sz="54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МАҚАЛ – МӘТЕЛДЕ"</a:t>
            </a:r>
            <a:endParaRPr lang="ru-RU" sz="54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35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027" y="2111988"/>
            <a:ext cx="11048501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теңгең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болғанша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досың</a:t>
            </a:r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21" y="174434"/>
            <a:ext cx="1370776" cy="1144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95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05117" y="1944051"/>
            <a:ext cx="911710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тістен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...</a:t>
            </a:r>
          </a:p>
          <a:p>
            <a:pPr algn="ctr"/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рулы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тарайды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22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96153" y="2770095"/>
            <a:ext cx="11430000" cy="29000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төртеу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төбедегі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жетеді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96153" y="1649505"/>
            <a:ext cx="11430000" cy="11205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Алтау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ауыздағы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кетеді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92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0" y="227483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өлшеп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 </a:t>
            </a:r>
          </a:p>
          <a:p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76982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90800" y="144515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тал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кессең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...  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0800" y="253884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тал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8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7334" y="1758461"/>
            <a:ext cx="98651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Білгенің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тоғыз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білмегенің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тоғыз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21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25070" y="2078318"/>
            <a:ext cx="96998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Ұлға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...  </a:t>
            </a:r>
          </a:p>
          <a:p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қызға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қырық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38160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158556"/>
            <a:ext cx="2545738" cy="311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Елтай СШ\Desktop\фарида\group_session_800_cl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518" y="3422438"/>
            <a:ext cx="2567760" cy="1736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Елтай СШ\Desktop\фарида\group_session_800_cl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942" y="3422438"/>
            <a:ext cx="2567760" cy="1736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eform 10"/>
          <p:cNvSpPr>
            <a:spLocks/>
          </p:cNvSpPr>
          <p:nvPr/>
        </p:nvSpPr>
        <p:spPr bwMode="gray">
          <a:xfrm rot="3610256" flipH="1" flipV="1">
            <a:off x="6674240" y="2201998"/>
            <a:ext cx="1309613" cy="1139038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gray">
          <a:xfrm rot="7816390" flipH="1">
            <a:off x="3682840" y="2197914"/>
            <a:ext cx="1491669" cy="1039693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pic>
        <p:nvPicPr>
          <p:cNvPr id="10" name="Рисунок 9" descr="j0370140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4904" y="749052"/>
            <a:ext cx="1739698" cy="146141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428674" y="1305196"/>
            <a:ext cx="30344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САЙЫСҚА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42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12351" y="6308725"/>
            <a:ext cx="504825" cy="4318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/>
          </a:p>
        </p:txBody>
      </p:sp>
      <p:pic>
        <p:nvPicPr>
          <p:cNvPr id="13316" name="Заголовок 1" descr="тррпр&#10;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21" y="0"/>
            <a:ext cx="8907463" cy="567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74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356" y="3096475"/>
            <a:ext cx="2545738" cy="311299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27779" y="802358"/>
            <a:ext cx="8467511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8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8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РАХМЕТ!</a:t>
            </a:r>
            <a:endParaRPr lang="ru-RU" sz="8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68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j0370140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679" y="246489"/>
            <a:ext cx="1739698" cy="146141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96780" y="178561"/>
            <a:ext cx="6808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САЙЫС     ЕРЕЖЕСІ:</a:t>
            </a:r>
            <a:endParaRPr lang="ru-RU" sz="48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reeform 10"/>
          <p:cNvSpPr>
            <a:spLocks/>
          </p:cNvSpPr>
          <p:nvPr/>
        </p:nvSpPr>
        <p:spPr bwMode="gray">
          <a:xfrm rot="373193" flipH="1" flipV="1">
            <a:off x="2538749" y="117150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Freeform 10"/>
          <p:cNvSpPr>
            <a:spLocks/>
          </p:cNvSpPr>
          <p:nvPr/>
        </p:nvSpPr>
        <p:spPr bwMode="gray">
          <a:xfrm rot="373193" flipH="1" flipV="1">
            <a:off x="2588127" y="2071273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gray">
          <a:xfrm rot="373193" flipH="1" flipV="1">
            <a:off x="2694494" y="298563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Freeform 10"/>
          <p:cNvSpPr>
            <a:spLocks/>
          </p:cNvSpPr>
          <p:nvPr/>
        </p:nvSpPr>
        <p:spPr bwMode="gray">
          <a:xfrm rot="373193" flipH="1" flipV="1">
            <a:off x="2683215" y="3861871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28102" y="1198436"/>
            <a:ext cx="52532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Сәлемдесу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03213" y="2050899"/>
            <a:ext cx="52532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Зымыран</a:t>
            </a:r>
            <a:r>
              <a:rPr lang="ru-RU" sz="4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19293" y="3897210"/>
            <a:ext cx="52532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Полиглот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Freeform 10"/>
          <p:cNvSpPr>
            <a:spLocks/>
          </p:cNvSpPr>
          <p:nvPr/>
        </p:nvSpPr>
        <p:spPr bwMode="gray">
          <a:xfrm rot="373193" flipH="1" flipV="1">
            <a:off x="2538749" y="5834880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14651" y="3007604"/>
            <a:ext cx="52532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40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шапшаң</a:t>
            </a:r>
            <a:r>
              <a:rPr lang="ru-RU" sz="40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28046" y="5923312"/>
            <a:ext cx="75197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sz="4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мақал-мәтелде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10"/>
          <p:cNvSpPr>
            <a:spLocks/>
          </p:cNvSpPr>
          <p:nvPr/>
        </p:nvSpPr>
        <p:spPr bwMode="gray">
          <a:xfrm rot="373193" flipH="1" flipV="1">
            <a:off x="2520929" y="4823774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414651" y="4840790"/>
            <a:ext cx="52532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Ғажайып</a:t>
            </a:r>
            <a:r>
              <a:rPr lang="ru-RU" sz="4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үштік</a:t>
            </a:r>
            <a:endParaRPr lang="ru-RU" sz="4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06554" y="1214068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69779" y="2107516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30351" y="2993445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009682" y="3889382"/>
            <a:ext cx="5902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908847" y="4862333"/>
            <a:ext cx="5902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6991" y="5801885"/>
            <a:ext cx="37634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85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365" y="260874"/>
            <a:ext cx="66076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Сәлемдесу</a:t>
            </a:r>
            <a:endParaRPr lang="ru-RU" sz="8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15" y="2827534"/>
            <a:ext cx="2545738" cy="311299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48378" y="3579475"/>
            <a:ext cx="95743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топ </a:t>
            </a:r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b="1" i="1" kern="10" dirty="0" err="1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 10"/>
          <p:cNvSpPr>
            <a:spLocks/>
          </p:cNvSpPr>
          <p:nvPr/>
        </p:nvSpPr>
        <p:spPr bwMode="gray">
          <a:xfrm rot="373193" flipH="1" flipV="1">
            <a:off x="2480242" y="226326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51208" y="1904204"/>
            <a:ext cx="4421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97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6720" y="260874"/>
            <a:ext cx="94075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Зымыран</a:t>
            </a:r>
            <a:r>
              <a:rPr lang="ru-RU" sz="8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endParaRPr lang="ru-RU" sz="8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15" y="2827534"/>
            <a:ext cx="2545738" cy="3112995"/>
          </a:xfrm>
          <a:prstGeom prst="rect">
            <a:avLst/>
          </a:prstGeom>
        </p:spPr>
      </p:pic>
      <p:sp>
        <p:nvSpPr>
          <p:cNvPr id="8" name="Freeform 10"/>
          <p:cNvSpPr>
            <a:spLocks/>
          </p:cNvSpPr>
          <p:nvPr/>
        </p:nvSpPr>
        <p:spPr bwMode="gray">
          <a:xfrm rot="373193" flipH="1" flipV="1">
            <a:off x="2480242" y="226326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51208" y="1904204"/>
            <a:ext cx="4421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48378" y="3579475"/>
            <a:ext cx="95743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Алғырлықты байқау, </a:t>
            </a:r>
          </a:p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 сұраққа </a:t>
            </a:r>
          </a:p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кідірместен жауап беру</a:t>
            </a:r>
            <a:endParaRPr lang="ru-RU" sz="40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9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j0370140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895" y="164626"/>
            <a:ext cx="919427" cy="7723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2911" y="834563"/>
            <a:ext cx="83403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1.Жазықтықтағы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қиылыспайтын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түзу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13271" y="811774"/>
            <a:ext cx="27354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(параллель) 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644" y="1396549"/>
            <a:ext cx="997317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2.Бір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таңбалы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санға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санды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тіркеп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жазса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өседі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97211" y="1888992"/>
            <a:ext cx="18135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( 11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7008" y="2457552"/>
            <a:ext cx="6785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3.Сызықтық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графигі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248094" y="2461366"/>
            <a:ext cx="276011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түзу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сызық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031" y="3042327"/>
            <a:ext cx="88825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4.Трапецияның орта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сызығын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табамыз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37093" y="3425263"/>
            <a:ext cx="83147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табандарының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жарты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қосындысына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2911" y="3903274"/>
            <a:ext cx="67027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Дәлелдеуді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етпейтін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70674" y="3903274"/>
            <a:ext cx="20906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(аксиома)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732" y="4562896"/>
            <a:ext cx="872630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Сенбіден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521507" y="4562896"/>
            <a:ext cx="20796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сәрсенбі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424" y="5244822"/>
            <a:ext cx="45518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40 минут.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408135" y="5241418"/>
            <a:ext cx="16003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6662" y="5940382"/>
            <a:ext cx="622997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айы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16637" y="5968083"/>
            <a:ext cx="24449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57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j0370140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895" y="164626"/>
            <a:ext cx="919427" cy="7723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4258" y="836063"/>
            <a:ext cx="63816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Санды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санның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бөлсе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77463" y="827733"/>
            <a:ext cx="26597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 </a:t>
            </a:r>
            <a:r>
              <a:rPr lang="ru-RU" sz="32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шығады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109" y="1523295"/>
            <a:ext cx="614508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2.Дәптердің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беті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фигура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1401" y="1508450"/>
            <a:ext cx="35568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тік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төртбұрыш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120403"/>
            <a:ext cx="72394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3.Квадраттық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графигі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29386" y="2121424"/>
            <a:ext cx="23732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парабола)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101419" y="2691354"/>
            <a:ext cx="80171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4.Трапецияның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табамыз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04543" y="3154309"/>
            <a:ext cx="73036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орта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сызығын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биіктікке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көбейтеміз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27125"/>
            <a:ext cx="77092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кесінді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06792" y="3614789"/>
            <a:ext cx="18303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(вектор)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6521" y="4141725"/>
            <a:ext cx="991168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сабағында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айнал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бұйрығында</a:t>
            </a:r>
            <a:endParaRPr lang="ru-RU" sz="3200" b="1" dirty="0" smtClean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градусқа</a:t>
            </a:r>
            <a:r>
              <a:rPr lang="ru-RU" sz="32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айналамыз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21378" y="4614460"/>
            <a:ext cx="11753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(180)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9372" y="5199235"/>
            <a:ext cx="45518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200" b="1" cap="none" spc="0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10 минут.</a:t>
            </a:r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422659" y="5241418"/>
            <a:ext cx="1571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үзіліс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50976" y="5968083"/>
            <a:ext cx="591219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kk-KZ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ах</a:t>
            </a:r>
            <a:r>
              <a:rPr lang="kk-KZ" sz="3200" b="1" baseline="30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</a:t>
            </a:r>
            <a:r>
              <a:rPr lang="kk-KZ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+вх+с=0 түріндегі теңдеу. </a:t>
            </a:r>
            <a:endParaRPr lang="ru-RU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cap="none" spc="0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52488" y="5948375"/>
            <a:ext cx="41264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квадраттық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теңдеу</a:t>
            </a:r>
            <a:r>
              <a:rPr lang="ru-RU" sz="3200" b="1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0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65967" y="544422"/>
            <a:ext cx="94075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Қім</a:t>
            </a:r>
            <a:r>
              <a:rPr lang="ru-RU" sz="8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шапшаң</a:t>
            </a:r>
            <a:r>
              <a:rPr lang="ru-RU" sz="8000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8000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15" y="2827534"/>
            <a:ext cx="2545738" cy="3112995"/>
          </a:xfrm>
          <a:prstGeom prst="rect">
            <a:avLst/>
          </a:prstGeom>
        </p:spPr>
      </p:pic>
      <p:sp>
        <p:nvSpPr>
          <p:cNvPr id="8" name="Freeform 10"/>
          <p:cNvSpPr>
            <a:spLocks/>
          </p:cNvSpPr>
          <p:nvPr/>
        </p:nvSpPr>
        <p:spPr bwMode="gray">
          <a:xfrm rot="373193" flipH="1" flipV="1">
            <a:off x="2480242" y="2263267"/>
            <a:ext cx="1440315" cy="85297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51208" y="1904204"/>
            <a:ext cx="4421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4896" y="3596647"/>
            <a:ext cx="95743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Алдарыңызға ретсіз орналасқан</a:t>
            </a:r>
          </a:p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бірнеше әріптер ұсынылады. </a:t>
            </a:r>
          </a:p>
          <a:p>
            <a:pPr algn="ctr"/>
            <a:r>
              <a:rPr lang="kk-KZ" sz="4000" b="1" i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Сол әріптерден сөз құрау керек. </a:t>
            </a:r>
            <a:endParaRPr lang="ru-RU" sz="4000" b="1" i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650</Words>
  <Application>Microsoft Office PowerPoint</Application>
  <PresentationFormat>Широкоэкранный</PresentationFormat>
  <Paragraphs>180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 Unicode MS</vt:lpstr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Тәуке хан тұсындағы жазылған әдет-құқықтық заң.Онда жер дауы,мал дауы,жан дауы,жесір дауы,құн дауы,мүлік дауы,билік дауы.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31</cp:revision>
  <dcterms:created xsi:type="dcterms:W3CDTF">2016-02-18T16:10:12Z</dcterms:created>
  <dcterms:modified xsi:type="dcterms:W3CDTF">2017-05-30T14:58:22Z</dcterms:modified>
</cp:coreProperties>
</file>