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Playfair Display Italics" panose="020B0604020202020204" charset="-52"/>
      <p:regular r:id="rId16"/>
    </p:embeddedFont>
    <p:embeddedFont>
      <p:font typeface="Montserrat Semi-Bold" panose="020B0604020202020204" charset="-52"/>
      <p:regular r:id="rId17"/>
    </p:embeddedFont>
    <p:embeddedFont>
      <p:font typeface="Montserrat Bold" panose="020B0604020202020204" charset="-52"/>
      <p:regular r:id="rId18"/>
    </p:embeddedFont>
    <p:embeddedFont>
      <p:font typeface="Playfair Display Bold" panose="020B0604020202020204" charset="-52"/>
      <p:regular r:id="rId19"/>
    </p:embeddedFont>
    <p:embeddedFont>
      <p:font typeface="Montserrat Extra-Light" panose="020B0604020202020204" charset="-52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4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8169" y="-576303"/>
            <a:ext cx="19484338" cy="3590289"/>
          </a:xfrm>
          <a:custGeom>
            <a:avLst/>
            <a:gdLst/>
            <a:ahLst/>
            <a:cxnLst/>
            <a:rect l="l" t="t" r="r" b="b"/>
            <a:pathLst>
              <a:path w="19484338" h="3590289">
                <a:moveTo>
                  <a:pt x="0" y="0"/>
                </a:moveTo>
                <a:lnTo>
                  <a:pt x="19484338" y="0"/>
                </a:lnTo>
                <a:lnTo>
                  <a:pt x="19484338" y="3590289"/>
                </a:lnTo>
                <a:lnTo>
                  <a:pt x="0" y="35902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6316" b="-4457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64454" y="4129899"/>
            <a:ext cx="13133460" cy="4648395"/>
            <a:chOff x="0" y="-57150"/>
            <a:chExt cx="17511280" cy="6197859"/>
          </a:xfrm>
        </p:grpSpPr>
        <p:sp>
          <p:nvSpPr>
            <p:cNvPr id="4" name="TextBox 4"/>
            <p:cNvSpPr txBox="1"/>
            <p:nvPr/>
          </p:nvSpPr>
          <p:spPr>
            <a:xfrm>
              <a:off x="0" y="-57150"/>
              <a:ext cx="12401313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spc="6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ИНФОРМАТИКА 123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563630"/>
              <a:ext cx="17511280" cy="3500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000"/>
                </a:lnSpc>
              </a:pPr>
              <a:r>
                <a:rPr lang="ru-RU" sz="10000" i="1" dirty="0">
                  <a:solidFill>
                    <a:srgbClr val="37D5E4"/>
                  </a:solidFill>
                  <a:latin typeface="Playfair Display Italics"/>
                  <a:ea typeface="Playfair Display Italics"/>
                  <a:cs typeface="Playfair Display Italics"/>
                  <a:sym typeface="Playfair Display Italics"/>
                </a:rPr>
                <a:t>ИНТЕРНЕТТІҢ ДАМУЫ</a:t>
              </a:r>
              <a:endParaRPr lang="en-US" sz="10000" i="1" dirty="0">
                <a:solidFill>
                  <a:srgbClr val="37D5E4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586284"/>
              <a:ext cx="12439735" cy="554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ru-RU" sz="2500" b="1" spc="125" dirty="0" err="1">
                  <a:solidFill>
                    <a:srgbClr val="F4FAF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Жылдар</a:t>
              </a:r>
              <a:r>
                <a:rPr lang="ru-RU" sz="2500" b="1" spc="125" dirty="0">
                  <a:solidFill>
                    <a:srgbClr val="F4FAF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ru-RU" sz="2500" b="1" spc="125" dirty="0" err="1">
                  <a:solidFill>
                    <a:srgbClr val="F4FAF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бойғы</a:t>
              </a:r>
              <a:r>
                <a:rPr lang="ru-RU" sz="2500" b="1" spc="125" dirty="0">
                  <a:solidFill>
                    <a:srgbClr val="F4FAF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ru-RU" sz="2500" b="1" spc="125" dirty="0" err="1">
                  <a:solidFill>
                    <a:srgbClr val="F4FAF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тәжірибемен</a:t>
              </a:r>
              <a:r>
                <a:rPr lang="ru-RU" sz="2500" b="1" spc="125" dirty="0">
                  <a:solidFill>
                    <a:srgbClr val="F4FAF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ru-RU" sz="2500" b="1" spc="125" dirty="0" err="1">
                  <a:solidFill>
                    <a:srgbClr val="F4FAF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қарқынды</a:t>
              </a:r>
              <a:r>
                <a:rPr lang="ru-RU" sz="2500" b="1" spc="125" dirty="0">
                  <a:solidFill>
                    <a:srgbClr val="F4FAF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ru-RU" sz="2500" b="1" spc="125" dirty="0" err="1">
                  <a:solidFill>
                    <a:srgbClr val="F4FAF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өрлеу</a:t>
              </a:r>
              <a:endParaRPr lang="en-US" sz="2500" b="1" spc="125" dirty="0">
                <a:solidFill>
                  <a:srgbClr val="F4FAFA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sp>
        <p:nvSpPr>
          <p:cNvPr id="7" name="AutoShape 7"/>
          <p:cNvSpPr/>
          <p:nvPr/>
        </p:nvSpPr>
        <p:spPr>
          <a:xfrm>
            <a:off x="-613789" y="9924049"/>
            <a:ext cx="19515578" cy="939253"/>
          </a:xfrm>
          <a:prstGeom prst="rect">
            <a:avLst/>
          </a:prstGeom>
          <a:solidFill>
            <a:srgbClr val="F4FAFA"/>
          </a:solid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4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98169" y="7273014"/>
            <a:ext cx="19484338" cy="3590289"/>
          </a:xfrm>
          <a:custGeom>
            <a:avLst/>
            <a:gdLst/>
            <a:ahLst/>
            <a:cxnLst/>
            <a:rect l="l" t="t" r="r" b="b"/>
            <a:pathLst>
              <a:path w="19484338" h="3590289">
                <a:moveTo>
                  <a:pt x="0" y="0"/>
                </a:moveTo>
                <a:lnTo>
                  <a:pt x="19484338" y="0"/>
                </a:lnTo>
                <a:lnTo>
                  <a:pt x="19484338" y="3590289"/>
                </a:lnTo>
                <a:lnTo>
                  <a:pt x="0" y="35902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627" b="-11794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64454" y="864454"/>
            <a:ext cx="6592319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9"/>
              </a:lnSpc>
            </a:pPr>
            <a:r>
              <a:rPr lang="en-US" sz="5675" b="1">
                <a:solidFill>
                  <a:srgbClr val="37D5E4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Свяжитесь с нами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8353086" y="864454"/>
            <a:ext cx="9070460" cy="3909387"/>
            <a:chOff x="0" y="0"/>
            <a:chExt cx="12093947" cy="5212516"/>
          </a:xfrm>
        </p:grpSpPr>
        <p:sp>
          <p:nvSpPr>
            <p:cNvPr id="5" name="TextBox 5"/>
            <p:cNvSpPr txBox="1"/>
            <p:nvPr/>
          </p:nvSpPr>
          <p:spPr>
            <a:xfrm>
              <a:off x="0" y="-57150"/>
              <a:ext cx="12055526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b="1">
                  <a:solidFill>
                    <a:srgbClr val="37D5E4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Почтовый адрес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799786"/>
              <a:ext cx="12093947" cy="422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00"/>
                </a:lnSpc>
              </a:pPr>
              <a:r>
                <a:rPr lang="en-US" sz="180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ул. Первомайская, д. 123, г. Ростов, Россия 849384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936490"/>
              <a:ext cx="12055526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b="1">
                  <a:solidFill>
                    <a:srgbClr val="37D5E4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Электронный адрес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793426"/>
              <a:ext cx="12093947" cy="422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00"/>
                </a:lnSpc>
              </a:pPr>
              <a:r>
                <a:rPr lang="en-US" sz="180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privyet@super-website.ru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3930129"/>
              <a:ext cx="12055526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b="1">
                  <a:solidFill>
                    <a:srgbClr val="37D5E4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Номер телефона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787066"/>
              <a:ext cx="12093947" cy="422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700"/>
                </a:lnSpc>
              </a:pPr>
              <a:r>
                <a:rPr lang="en-US" sz="180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+7 (499) 187-92-81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13789" y="8627347"/>
            <a:ext cx="19515578" cy="2235955"/>
          </a:xfrm>
          <a:prstGeom prst="rect">
            <a:avLst/>
          </a:prstGeom>
          <a:solidFill>
            <a:srgbClr val="444442"/>
          </a:solidFill>
        </p:spPr>
      </p:sp>
      <p:sp>
        <p:nvSpPr>
          <p:cNvPr id="3" name="Freeform 3"/>
          <p:cNvSpPr/>
          <p:nvPr/>
        </p:nvSpPr>
        <p:spPr>
          <a:xfrm>
            <a:off x="10928070" y="-541750"/>
            <a:ext cx="7958099" cy="11370500"/>
          </a:xfrm>
          <a:custGeom>
            <a:avLst/>
            <a:gdLst/>
            <a:ahLst/>
            <a:cxnLst/>
            <a:rect l="l" t="t" r="r" b="b"/>
            <a:pathLst>
              <a:path w="7958099" h="11370500">
                <a:moveTo>
                  <a:pt x="0" y="0"/>
                </a:moveTo>
                <a:lnTo>
                  <a:pt x="7958099" y="0"/>
                </a:lnTo>
                <a:lnTo>
                  <a:pt x="7958099" y="11370500"/>
                </a:lnTo>
                <a:lnTo>
                  <a:pt x="0" y="11370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226" r="-57226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64454" y="864454"/>
            <a:ext cx="8638226" cy="5315775"/>
            <a:chOff x="0" y="0"/>
            <a:chExt cx="11517635" cy="7087699"/>
          </a:xfrm>
        </p:grpSpPr>
        <p:sp>
          <p:nvSpPr>
            <p:cNvPr id="5" name="TextBox 5"/>
            <p:cNvSpPr txBox="1"/>
            <p:nvPr/>
          </p:nvSpPr>
          <p:spPr>
            <a:xfrm>
              <a:off x="0" y="0"/>
              <a:ext cx="11517635" cy="2291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720"/>
                </a:lnSpc>
              </a:pPr>
              <a:r>
                <a:rPr lang="ru-RU" sz="5600" b="1" dirty="0" err="1">
                  <a:solidFill>
                    <a:srgbClr val="37D5E4"/>
                  </a:solidFill>
                  <a:latin typeface="Playfair Display Bold"/>
                  <a:ea typeface="Playfair Display Bold"/>
                  <a:cs typeface="Playfair Display Bold"/>
                  <a:sym typeface="Playfair Display Bold"/>
                </a:rPr>
                <a:t>Баяндаманың</a:t>
              </a:r>
              <a:r>
                <a:rPr lang="ru-RU" sz="5600" b="1" dirty="0">
                  <a:solidFill>
                    <a:srgbClr val="37D5E4"/>
                  </a:solidFill>
                  <a:latin typeface="Playfair Display Bold"/>
                  <a:ea typeface="Playfair Display Bold"/>
                  <a:cs typeface="Playfair Display Bold"/>
                  <a:sym typeface="Playfair Display Bold"/>
                </a:rPr>
                <a:t> </a:t>
              </a:r>
              <a:r>
                <a:rPr lang="ru-RU" sz="5600" b="1" dirty="0" err="1">
                  <a:solidFill>
                    <a:srgbClr val="37D5E4"/>
                  </a:solidFill>
                  <a:latin typeface="Playfair Display Bold"/>
                  <a:ea typeface="Playfair Display Bold"/>
                  <a:cs typeface="Playfair Display Bold"/>
                  <a:sym typeface="Playfair Display Bold"/>
                </a:rPr>
                <a:t>негізгі</a:t>
              </a:r>
              <a:r>
                <a:rPr lang="ru-RU" sz="5600" b="1" dirty="0">
                  <a:solidFill>
                    <a:srgbClr val="37D5E4"/>
                  </a:solidFill>
                  <a:latin typeface="Playfair Display Bold"/>
                  <a:ea typeface="Playfair Display Bold"/>
                  <a:cs typeface="Playfair Display Bold"/>
                  <a:sym typeface="Playfair Display Bold"/>
                </a:rPr>
                <a:t> </a:t>
              </a:r>
              <a:r>
                <a:rPr lang="ru-RU" sz="5600" b="1" dirty="0" err="1">
                  <a:solidFill>
                    <a:srgbClr val="37D5E4"/>
                  </a:solidFill>
                  <a:latin typeface="Playfair Display Bold"/>
                  <a:ea typeface="Playfair Display Bold"/>
                  <a:cs typeface="Playfair Display Bold"/>
                  <a:sym typeface="Playfair Display Bold"/>
                </a:rPr>
                <a:t>тақырыптары</a:t>
              </a:r>
              <a:endParaRPr lang="en-US" sz="5600" b="1" dirty="0">
                <a:solidFill>
                  <a:srgbClr val="37D5E4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702157"/>
              <a:ext cx="9865542" cy="338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62"/>
                </a:lnSpc>
              </a:pPr>
              <a:r>
                <a:rPr lang="ru-RU" sz="2175" dirty="0" smtClean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Интернет</a:t>
              </a:r>
            </a:p>
            <a:p>
              <a:pPr>
                <a:lnSpc>
                  <a:spcPts val="3262"/>
                </a:lnSpc>
              </a:pPr>
              <a:r>
                <a:rPr lang="ru-RU" sz="2175" dirty="0" err="1" smtClean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Желінің</a:t>
              </a:r>
              <a:r>
                <a:rPr lang="ru-RU" sz="2175" dirty="0" smtClean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175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пакеттік</a:t>
              </a:r>
              <a:r>
                <a:rPr lang="ru-RU" sz="2175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175" dirty="0" err="1" smtClean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ұйымдастырылуы</a:t>
              </a:r>
              <a:endParaRPr lang="ru-RU" sz="2175" dirty="0" smtClean="0">
                <a:solidFill>
                  <a:srgbClr val="444442"/>
                </a:solidFill>
                <a:latin typeface="Montserrat Extra-Light"/>
                <a:ea typeface="Montserrat Extra-Light"/>
                <a:cs typeface="Montserrat Extra-Light"/>
                <a:sym typeface="Montserrat Extra-Light"/>
              </a:endParaRPr>
            </a:p>
            <a:p>
              <a:pPr>
                <a:lnSpc>
                  <a:spcPts val="3262"/>
                </a:lnSpc>
              </a:pPr>
              <a:r>
                <a:rPr lang="en-US" sz="2175" dirty="0" smtClean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ARPANET </a:t>
              </a:r>
              <a:r>
                <a:rPr lang="ru-RU" sz="2175" dirty="0" err="1" smtClean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жобасы</a:t>
              </a:r>
              <a:endParaRPr lang="ru-RU" sz="2175" dirty="0" smtClean="0">
                <a:solidFill>
                  <a:srgbClr val="444442"/>
                </a:solidFill>
                <a:latin typeface="Montserrat Extra-Light"/>
                <a:ea typeface="Montserrat Extra-Light"/>
                <a:cs typeface="Montserrat Extra-Light"/>
                <a:sym typeface="Montserrat Extra-Light"/>
              </a:endParaRPr>
            </a:p>
            <a:p>
              <a:pPr>
                <a:lnSpc>
                  <a:spcPts val="3262"/>
                </a:lnSpc>
              </a:pPr>
              <a:r>
                <a:rPr lang="ru-RU" sz="2175" dirty="0" err="1" smtClean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Дүниежүзілік</a:t>
              </a:r>
              <a:r>
                <a:rPr lang="ru-RU" sz="2175" dirty="0" smtClean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веб</a:t>
              </a:r>
            </a:p>
            <a:p>
              <a:pPr>
                <a:lnSpc>
                  <a:spcPts val="3262"/>
                </a:lnSpc>
              </a:pPr>
              <a:r>
                <a:rPr lang="ru-RU" sz="2175" dirty="0" smtClean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Команда </a:t>
              </a:r>
              <a:r>
                <a:rPr lang="ru-RU" sz="2175" dirty="0" err="1" smtClean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мүшелері</a:t>
              </a:r>
              <a:endParaRPr lang="ru-RU" sz="2175" dirty="0" smtClean="0">
                <a:solidFill>
                  <a:srgbClr val="444442"/>
                </a:solidFill>
                <a:latin typeface="Montserrat Extra-Light"/>
                <a:ea typeface="Montserrat Extra-Light"/>
                <a:cs typeface="Montserrat Extra-Light"/>
                <a:sym typeface="Montserrat Extra-Light"/>
              </a:endParaRPr>
            </a:p>
            <a:p>
              <a:pPr>
                <a:lnSpc>
                  <a:spcPts val="3262"/>
                </a:lnSpc>
              </a:pPr>
              <a:r>
                <a:rPr lang="ru-RU" sz="2175" dirty="0" err="1" smtClean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Бізбен</a:t>
              </a:r>
              <a:r>
                <a:rPr lang="ru-RU" sz="2175" dirty="0" smtClean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175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байланысыңыз</a:t>
              </a:r>
              <a:endParaRPr lang="en-US" sz="2175" dirty="0">
                <a:solidFill>
                  <a:srgbClr val="444442"/>
                </a:solidFill>
                <a:latin typeface="Montserrat Extra-Light"/>
                <a:ea typeface="Montserrat Extra-Light"/>
                <a:cs typeface="Montserrat Extra-Light"/>
                <a:sym typeface="Montserrat Extra-Light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64454" y="9443997"/>
            <a:ext cx="7399155" cy="249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 spc="300" dirty="0">
                <a:solidFill>
                  <a:srgbClr val="F4FAF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ИНФОРМАТИКА 123 | </a:t>
            </a:r>
            <a:r>
              <a:rPr lang="en-US" sz="1500" b="1" spc="300" dirty="0" smtClean="0">
                <a:solidFill>
                  <a:srgbClr val="F4FAF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</a:t>
            </a:r>
            <a:r>
              <a:rPr lang="ru-RU" sz="1500" b="1" spc="300" dirty="0" smtClean="0">
                <a:solidFill>
                  <a:srgbClr val="F4FAF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24-2025 О</a:t>
            </a:r>
            <a:r>
              <a:rPr lang="kk-KZ" sz="1500" b="1" spc="300" dirty="0" smtClean="0">
                <a:solidFill>
                  <a:srgbClr val="F4FAFA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ҚУ ЖЫЛЫ</a:t>
            </a:r>
            <a:endParaRPr lang="en-US" sz="1500" b="1" spc="300" dirty="0">
              <a:solidFill>
                <a:srgbClr val="F4FAFA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13789" y="9924049"/>
            <a:ext cx="19515578" cy="939253"/>
          </a:xfrm>
          <a:prstGeom prst="rect">
            <a:avLst/>
          </a:prstGeom>
          <a:solidFill>
            <a:srgbClr val="444442"/>
          </a:solidFill>
        </p:spPr>
      </p:sp>
      <p:sp>
        <p:nvSpPr>
          <p:cNvPr id="3" name="TextBox 3"/>
          <p:cNvSpPr txBox="1"/>
          <p:nvPr/>
        </p:nvSpPr>
        <p:spPr>
          <a:xfrm>
            <a:off x="864454" y="8792895"/>
            <a:ext cx="6592319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 spc="300" dirty="0">
                <a:solidFill>
                  <a:srgbClr val="44444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ИНФОРМАТИКА 123 | </a:t>
            </a:r>
            <a:r>
              <a:rPr lang="en-US" sz="1500" b="1" spc="300" dirty="0" smtClean="0">
                <a:solidFill>
                  <a:srgbClr val="44444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</a:t>
            </a:r>
            <a:r>
              <a:rPr lang="ru-RU" sz="1500" b="1" spc="300" dirty="0" smtClean="0">
                <a:solidFill>
                  <a:srgbClr val="44444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24</a:t>
            </a:r>
            <a:r>
              <a:rPr lang="en-US" sz="1500" b="1" spc="300" dirty="0" smtClean="0">
                <a:solidFill>
                  <a:srgbClr val="44444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—202</a:t>
            </a:r>
            <a:r>
              <a:rPr lang="ru-RU" sz="1500" b="1" spc="300" dirty="0">
                <a:solidFill>
                  <a:srgbClr val="44444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</a:t>
            </a:r>
            <a:r>
              <a:rPr lang="en-US" sz="1500" b="1" spc="300" dirty="0" smtClean="0">
                <a:solidFill>
                  <a:srgbClr val="44444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kk-KZ" sz="1500" b="1" spc="300" dirty="0" smtClean="0">
                <a:solidFill>
                  <a:srgbClr val="44444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ОҚУ ЖЫЛЫ</a:t>
            </a:r>
            <a:endParaRPr lang="en-US" sz="1500" b="1" spc="300" dirty="0">
              <a:solidFill>
                <a:srgbClr val="444442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64454" y="864454"/>
            <a:ext cx="6592319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8000" b="1">
                <a:solidFill>
                  <a:srgbClr val="37D5E4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Интернет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381902" y="864454"/>
            <a:ext cx="9041645" cy="6036509"/>
            <a:chOff x="0" y="0"/>
            <a:chExt cx="12055526" cy="8048675"/>
          </a:xfrm>
        </p:grpSpPr>
        <p:sp>
          <p:nvSpPr>
            <p:cNvPr id="6" name="TextBox 6"/>
            <p:cNvSpPr txBox="1"/>
            <p:nvPr/>
          </p:nvSpPr>
          <p:spPr>
            <a:xfrm>
              <a:off x="0" y="0"/>
              <a:ext cx="12055526" cy="750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60"/>
                </a:lnSpc>
              </a:pPr>
              <a:r>
                <a:rPr lang="kk-KZ" sz="3800" b="1" spc="760" dirty="0" smtClean="0">
                  <a:solidFill>
                    <a:srgbClr val="444442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ӘЛЕМ БАЙЛАНЫСТА</a:t>
              </a:r>
              <a:endParaRPr lang="en-US" sz="3800" b="1" spc="760" dirty="0">
                <a:solidFill>
                  <a:srgbClr val="444442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" y="1482778"/>
              <a:ext cx="11480930" cy="65658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2362"/>
                </a:lnSpc>
              </a:pP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Презентациялар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–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бұл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демонстрациялар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,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дәрістер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,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баяндамалар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және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басқа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да коммуникация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құралдары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.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Олар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көбінесе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аудитория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алдында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ұсынылады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және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ақпаратты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жеткізу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мен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оқытуда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маңызды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рөл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атқарады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.  </a:t>
              </a:r>
            </a:p>
            <a:p>
              <a:pPr algn="just">
                <a:lnSpc>
                  <a:spcPts val="2362"/>
                </a:lnSpc>
              </a:pPr>
              <a:endParaRPr lang="ru-RU" sz="2000" dirty="0">
                <a:solidFill>
                  <a:srgbClr val="444442"/>
                </a:solidFill>
                <a:latin typeface="Montserrat Extra-Light"/>
                <a:ea typeface="Montserrat Extra-Light"/>
                <a:cs typeface="Montserrat Extra-Light"/>
                <a:sym typeface="Montserrat Extra-Light"/>
              </a:endParaRPr>
            </a:p>
            <a:p>
              <a:pPr algn="just">
                <a:lnSpc>
                  <a:spcPts val="2362"/>
                </a:lnSpc>
              </a:pP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Тамаша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презентация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жасау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үшін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ойларыңызды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нақты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әрі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түсінікті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етіп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жеткізу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маңызды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.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Алдымен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тақырыптар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тізімін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жасап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,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негізгі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мәселелерді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анықтаңыз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.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Оларды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кіріспе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,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негізгі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бөлім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және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қорытындыға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топтастырыңыз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.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Дәлелдеріңізді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нығайту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үшін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зерттеулер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жүргізіңіз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.  </a:t>
              </a:r>
            </a:p>
            <a:p>
              <a:pPr algn="just">
                <a:lnSpc>
                  <a:spcPts val="2362"/>
                </a:lnSpc>
              </a:pPr>
              <a:endParaRPr lang="ru-RU" sz="2000" dirty="0">
                <a:solidFill>
                  <a:srgbClr val="444442"/>
                </a:solidFill>
                <a:latin typeface="Montserrat Extra-Light"/>
                <a:ea typeface="Montserrat Extra-Light"/>
                <a:cs typeface="Montserrat Extra-Light"/>
                <a:sym typeface="Montserrat Extra-Light"/>
              </a:endParaRPr>
            </a:p>
            <a:p>
              <a:pPr algn="just">
                <a:lnSpc>
                  <a:spcPts val="2362"/>
                </a:lnSpc>
              </a:pP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Презентацияны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көрнекі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және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мазмұнды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ету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үшін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диаграммалар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,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графиктер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немесе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суреттер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қосу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жақсы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идея.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Сонымен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қатар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,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слайдтарды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ақпаратпен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шамадан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тыс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жүктемеңіз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және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тыңдаушылардың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назарын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аудару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үшін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ыңғайлы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түстерді</a:t>
              </a:r>
              <a:r>
                <a:rPr lang="ru-RU" sz="2000" dirty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таңдаңыз</a:t>
              </a:r>
              <a:r>
                <a:rPr lang="ru-RU" sz="2000" dirty="0" smtClean="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.</a:t>
              </a:r>
              <a:endParaRPr lang="en-US" sz="2000" dirty="0">
                <a:solidFill>
                  <a:srgbClr val="444442"/>
                </a:solidFill>
                <a:latin typeface="Montserrat Extra-Light"/>
                <a:ea typeface="Montserrat Extra-Light"/>
                <a:cs typeface="Montserrat Extra-Light"/>
                <a:sym typeface="Montserrat Extra-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4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5114" y="279494"/>
            <a:ext cx="17697771" cy="9728011"/>
          </a:xfrm>
          <a:custGeom>
            <a:avLst/>
            <a:gdLst/>
            <a:ahLst/>
            <a:cxnLst/>
            <a:rect l="l" t="t" r="r" b="b"/>
            <a:pathLst>
              <a:path w="17697771" h="9728011">
                <a:moveTo>
                  <a:pt x="0" y="0"/>
                </a:moveTo>
                <a:lnTo>
                  <a:pt x="17697772" y="0"/>
                </a:lnTo>
                <a:lnTo>
                  <a:pt x="17697772" y="9728012"/>
                </a:lnTo>
                <a:lnTo>
                  <a:pt x="0" y="9728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 t="-10717" b="-1071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304001" y="8573820"/>
            <a:ext cx="8119545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00"/>
              </a:lnSpc>
            </a:pPr>
            <a:r>
              <a:rPr lang="en-US" sz="3000" i="1">
                <a:solidFill>
                  <a:srgbClr val="F4FAFA"/>
                </a:solidFill>
                <a:latin typeface="Playfair Display Italics"/>
                <a:ea typeface="Playfair Display Italics"/>
                <a:cs typeface="Playfair Display Italics"/>
                <a:sym typeface="Playfair Display Italics"/>
              </a:rPr>
              <a:t>Барак Обама</a:t>
            </a:r>
          </a:p>
        </p:txBody>
      </p:sp>
      <p:sp>
        <p:nvSpPr>
          <p:cNvPr id="4" name="AutoShape 4"/>
          <p:cNvSpPr/>
          <p:nvPr/>
        </p:nvSpPr>
        <p:spPr>
          <a:xfrm>
            <a:off x="-613789" y="9924049"/>
            <a:ext cx="19515578" cy="939253"/>
          </a:xfrm>
          <a:prstGeom prst="rect">
            <a:avLst/>
          </a:prstGeom>
          <a:solidFill>
            <a:srgbClr val="37D5E4"/>
          </a:solidFill>
        </p:spPr>
      </p:sp>
      <p:grpSp>
        <p:nvGrpSpPr>
          <p:cNvPr id="5" name="Group 5"/>
          <p:cNvGrpSpPr/>
          <p:nvPr/>
        </p:nvGrpSpPr>
        <p:grpSpPr>
          <a:xfrm>
            <a:off x="864454" y="821591"/>
            <a:ext cx="10857027" cy="4769684"/>
            <a:chOff x="0" y="-57150"/>
            <a:chExt cx="14476036" cy="6359578"/>
          </a:xfrm>
        </p:grpSpPr>
        <p:sp>
          <p:nvSpPr>
            <p:cNvPr id="6" name="TextBox 6"/>
            <p:cNvSpPr txBox="1"/>
            <p:nvPr/>
          </p:nvSpPr>
          <p:spPr>
            <a:xfrm>
              <a:off x="0" y="1378003"/>
              <a:ext cx="14476036" cy="49244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ru-RU" sz="8000" b="1" dirty="0">
                  <a:solidFill>
                    <a:srgbClr val="37D5E4"/>
                  </a:solidFill>
                  <a:latin typeface="Playfair Display Bold"/>
                  <a:ea typeface="Playfair Display Bold"/>
                  <a:cs typeface="Playfair Display Bold"/>
                  <a:sym typeface="Playfair Display Bold"/>
                </a:rPr>
                <a:t>Интернет — </a:t>
              </a:r>
              <a:r>
                <a:rPr lang="ru-RU" sz="8000" b="1" dirty="0" err="1" smtClean="0">
                  <a:solidFill>
                    <a:srgbClr val="37D5E4"/>
                  </a:solidFill>
                  <a:latin typeface="Playfair Display Bold"/>
                  <a:ea typeface="Playfair Display Bold"/>
                  <a:cs typeface="Playfair Display Bold"/>
                  <a:sym typeface="Playfair Display Bold"/>
                </a:rPr>
                <a:t>бұл</a:t>
              </a:r>
              <a:r>
                <a:rPr lang="ru-RU" sz="8000" b="1" dirty="0" smtClean="0">
                  <a:solidFill>
                    <a:srgbClr val="37D5E4"/>
                  </a:solidFill>
                  <a:latin typeface="Playfair Display Bold"/>
                  <a:ea typeface="Playfair Display Bold"/>
                  <a:cs typeface="Playfair Display Bold"/>
                  <a:sym typeface="Playfair Display Bold"/>
                </a:rPr>
                <a:t> </a:t>
              </a:r>
              <a:r>
                <a:rPr lang="ru-RU" sz="8000" b="1" dirty="0" err="1" smtClean="0">
                  <a:solidFill>
                    <a:srgbClr val="37D5E4"/>
                  </a:solidFill>
                  <a:latin typeface="Playfair Display Bold"/>
                  <a:ea typeface="Playfair Display Bold"/>
                  <a:cs typeface="Playfair Display Bold"/>
                  <a:sym typeface="Playfair Display Bold"/>
                </a:rPr>
                <a:t>жәй</a:t>
              </a:r>
              <a:r>
                <a:rPr lang="ru-RU" sz="8000" b="1" dirty="0" smtClean="0">
                  <a:solidFill>
                    <a:srgbClr val="37D5E4"/>
                  </a:solidFill>
                  <a:latin typeface="Playfair Display Bold"/>
                  <a:ea typeface="Playfair Display Bold"/>
                  <a:cs typeface="Playfair Display Bold"/>
                  <a:sym typeface="Playfair Display Bold"/>
                </a:rPr>
                <a:t> </a:t>
              </a:r>
              <a:r>
                <a:rPr lang="ru-RU" sz="8000" b="1" dirty="0" err="1">
                  <a:solidFill>
                    <a:srgbClr val="37D5E4"/>
                  </a:solidFill>
                  <a:latin typeface="Playfair Display Bold"/>
                  <a:ea typeface="Playfair Display Bold"/>
                  <a:cs typeface="Playfair Display Bold"/>
                  <a:sym typeface="Playfair Display Bold"/>
                </a:rPr>
                <a:t>сән-салтанат</a:t>
              </a:r>
              <a:r>
                <a:rPr lang="ru-RU" sz="8000" b="1" dirty="0">
                  <a:solidFill>
                    <a:srgbClr val="37D5E4"/>
                  </a:solidFill>
                  <a:latin typeface="Playfair Display Bold"/>
                  <a:ea typeface="Playfair Display Bold"/>
                  <a:cs typeface="Playfair Display Bold"/>
                  <a:sym typeface="Playfair Display Bold"/>
                </a:rPr>
                <a:t> </a:t>
              </a:r>
              <a:r>
                <a:rPr lang="ru-RU" sz="8000" b="1" dirty="0" err="1">
                  <a:solidFill>
                    <a:srgbClr val="37D5E4"/>
                  </a:solidFill>
                  <a:latin typeface="Playfair Display Bold"/>
                  <a:ea typeface="Playfair Display Bold"/>
                  <a:cs typeface="Playfair Display Bold"/>
                  <a:sym typeface="Playfair Display Bold"/>
                </a:rPr>
                <a:t>емес</a:t>
              </a:r>
              <a:r>
                <a:rPr lang="ru-RU" sz="8000" b="1" dirty="0">
                  <a:solidFill>
                    <a:srgbClr val="37D5E4"/>
                  </a:solidFill>
                  <a:latin typeface="Playfair Display Bold"/>
                  <a:ea typeface="Playfair Display Bold"/>
                  <a:cs typeface="Playfair Display Bold"/>
                  <a:sym typeface="Playfair Display Bold"/>
                </a:rPr>
                <a:t>, </a:t>
              </a:r>
              <a:r>
                <a:rPr lang="ru-RU" sz="8000" b="1" dirty="0" err="1">
                  <a:solidFill>
                    <a:srgbClr val="37D5E4"/>
                  </a:solidFill>
                  <a:latin typeface="Playfair Display Bold"/>
                  <a:ea typeface="Playfair Display Bold"/>
                  <a:cs typeface="Playfair Display Bold"/>
                  <a:sym typeface="Playfair Display Bold"/>
                </a:rPr>
                <a:t>қажеттілік</a:t>
              </a:r>
              <a:r>
                <a:rPr lang="ru-RU" sz="8000" b="1" dirty="0">
                  <a:solidFill>
                    <a:srgbClr val="37D5E4"/>
                  </a:solidFill>
                  <a:latin typeface="Playfair Display Bold"/>
                  <a:ea typeface="Playfair Display Bold"/>
                  <a:cs typeface="Playfair Display Bold"/>
                  <a:sym typeface="Playfair Display Bold"/>
                </a:rPr>
                <a:t>.</a:t>
              </a:r>
              <a:endParaRPr lang="en-US" sz="8000" b="1" dirty="0">
                <a:solidFill>
                  <a:srgbClr val="37D5E4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0864481" cy="1383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ru-RU" sz="3000" b="1" dirty="0" err="1" smtClean="0">
                  <a:solidFill>
                    <a:srgbClr val="F4FAF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Ойлануға</a:t>
              </a:r>
              <a:r>
                <a:rPr lang="ru-RU" sz="3000" b="1" dirty="0" smtClean="0">
                  <a:solidFill>
                    <a:srgbClr val="F4FAF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ru-RU" sz="3000" b="1" dirty="0" err="1">
                  <a:solidFill>
                    <a:srgbClr val="F4FAF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арналған</a:t>
              </a:r>
              <a:r>
                <a:rPr lang="ru-RU" sz="3000" b="1" dirty="0">
                  <a:solidFill>
                    <a:srgbClr val="F4FAF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ru-RU" sz="3000" b="1" dirty="0" err="1">
                  <a:solidFill>
                    <a:srgbClr val="F4FAF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азық</a:t>
              </a:r>
              <a:endParaRPr lang="ru-RU" sz="3000" b="1" dirty="0">
                <a:solidFill>
                  <a:srgbClr val="F4FAFA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algn="l">
                <a:lnSpc>
                  <a:spcPts val="4200"/>
                </a:lnSpc>
              </a:pPr>
              <a:endParaRPr lang="en-US" sz="3000" b="1" dirty="0">
                <a:solidFill>
                  <a:srgbClr val="F4FAFA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4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13789" y="8627347"/>
            <a:ext cx="19515578" cy="2235955"/>
          </a:xfrm>
          <a:prstGeom prst="rect">
            <a:avLst/>
          </a:prstGeom>
          <a:solidFill>
            <a:srgbClr val="F4FAFA"/>
          </a:solidFill>
        </p:spPr>
      </p:sp>
      <p:sp>
        <p:nvSpPr>
          <p:cNvPr id="3" name="Freeform 3"/>
          <p:cNvSpPr/>
          <p:nvPr/>
        </p:nvSpPr>
        <p:spPr>
          <a:xfrm>
            <a:off x="10928070" y="-541750"/>
            <a:ext cx="7958099" cy="11370500"/>
          </a:xfrm>
          <a:custGeom>
            <a:avLst/>
            <a:gdLst/>
            <a:ahLst/>
            <a:cxnLst/>
            <a:rect l="l" t="t" r="r" b="b"/>
            <a:pathLst>
              <a:path w="7958099" h="11370500">
                <a:moveTo>
                  <a:pt x="0" y="0"/>
                </a:moveTo>
                <a:lnTo>
                  <a:pt x="7958099" y="0"/>
                </a:lnTo>
                <a:lnTo>
                  <a:pt x="7958099" y="11370500"/>
                </a:lnTo>
                <a:lnTo>
                  <a:pt x="0" y="11370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226" r="-57226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64454" y="864454"/>
            <a:ext cx="8638226" cy="6033949"/>
            <a:chOff x="0" y="0"/>
            <a:chExt cx="11517635" cy="8045266"/>
          </a:xfrm>
        </p:grpSpPr>
        <p:sp>
          <p:nvSpPr>
            <p:cNvPr id="5" name="TextBox 5"/>
            <p:cNvSpPr txBox="1"/>
            <p:nvPr/>
          </p:nvSpPr>
          <p:spPr>
            <a:xfrm>
              <a:off x="0" y="0"/>
              <a:ext cx="11517635" cy="11541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170"/>
                </a:lnSpc>
              </a:pPr>
              <a:r>
                <a:rPr lang="ru-RU" sz="5975" b="1" dirty="0" err="1">
                  <a:solidFill>
                    <a:srgbClr val="37D5E4"/>
                  </a:solidFill>
                  <a:latin typeface="Playfair Display Bold"/>
                  <a:ea typeface="Playfair Display Bold"/>
                  <a:cs typeface="Playfair Display Bold"/>
                  <a:sym typeface="Playfair Display Bold"/>
                </a:rPr>
                <a:t>Пакеттік</a:t>
              </a:r>
              <a:r>
                <a:rPr lang="ru-RU" sz="5975" b="1" dirty="0">
                  <a:solidFill>
                    <a:srgbClr val="37D5E4"/>
                  </a:solidFill>
                  <a:latin typeface="Playfair Display Bold"/>
                  <a:ea typeface="Playfair Display Bold"/>
                  <a:cs typeface="Playfair Display Bold"/>
                  <a:sym typeface="Playfair Display Bold"/>
                </a:rPr>
                <a:t> </a:t>
              </a:r>
              <a:r>
                <a:rPr lang="ru-RU" sz="5975" b="1" dirty="0" err="1">
                  <a:solidFill>
                    <a:srgbClr val="37D5E4"/>
                  </a:solidFill>
                  <a:latin typeface="Playfair Display Bold"/>
                  <a:ea typeface="Playfair Display Bold"/>
                  <a:cs typeface="Playfair Display Bold"/>
                  <a:sym typeface="Playfair Display Bold"/>
                </a:rPr>
                <a:t>ұйым</a:t>
              </a:r>
              <a:endParaRPr lang="en-US" sz="5975" b="1" dirty="0">
                <a:solidFill>
                  <a:srgbClr val="37D5E4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939952"/>
              <a:ext cx="10518694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ru-RU" sz="3000" b="1" dirty="0" err="1" smtClean="0">
                  <a:solidFill>
                    <a:srgbClr val="F4FAF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Желіде</a:t>
              </a:r>
              <a:r>
                <a:rPr lang="ru-RU" sz="3000" b="1" dirty="0" smtClean="0">
                  <a:solidFill>
                    <a:srgbClr val="F4FAF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ru-RU" sz="3000" b="1" dirty="0" err="1">
                  <a:solidFill>
                    <a:srgbClr val="F4FAF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деректерді</a:t>
              </a:r>
              <a:r>
                <a:rPr lang="ru-RU" sz="3000" b="1" dirty="0">
                  <a:solidFill>
                    <a:srgbClr val="F4FAF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беру</a:t>
              </a:r>
              <a:endParaRPr lang="en-US" sz="3000" b="1" dirty="0">
                <a:solidFill>
                  <a:srgbClr val="F4FAFA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8420" y="3365523"/>
              <a:ext cx="10480274" cy="4679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475"/>
                </a:lnSpc>
              </a:pP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Презентациялар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демонстрациялар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,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дәрістер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,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баяндамалар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,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баяндамалар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және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т.б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.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болуы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мүмкін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байланыс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құралдары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болып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табылады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.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Көп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жағдайда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олар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аудитория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алдында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ұсынылады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.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Олар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көп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функциялы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,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бұл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оларды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сендіру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мен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оқытудың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қуатты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құралы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етеді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.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Егер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сіз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презентацияңызға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қосымша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мазмұн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қосқыңыз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келсе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,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мұны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істеудің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көптеген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жолдары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бар.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Сіз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өзіңіздің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командаңыздың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фотосуреттерін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,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өнім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сипаттамасын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немесе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компанияңыздың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мақсатын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қоса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аласыз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.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Мұның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бәрі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сіздің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презентацияңыздың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мақсатына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және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ақпаратты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қалай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беруді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жоспарлағаныңызға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 </a:t>
              </a:r>
              <a:r>
                <a:rPr lang="ru-RU" sz="2000" dirty="0" err="1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байланысты</a:t>
              </a:r>
              <a:r>
                <a:rPr lang="ru-RU" sz="2000" dirty="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.</a:t>
              </a:r>
              <a:endParaRPr lang="en-US" sz="2000" dirty="0">
                <a:solidFill>
                  <a:srgbClr val="F4FAFA"/>
                </a:solidFill>
                <a:latin typeface="Montserrat Extra-Light"/>
                <a:ea typeface="Montserrat Extra-Light"/>
                <a:cs typeface="Montserrat Extra-Light"/>
                <a:sym typeface="Montserrat Extra-Light"/>
              </a:endParaRPr>
            </a:p>
          </p:txBody>
        </p:sp>
      </p:grpSp>
      <p:sp>
        <p:nvSpPr>
          <p:cNvPr id="9" name="TextBox 3"/>
          <p:cNvSpPr txBox="1"/>
          <p:nvPr/>
        </p:nvSpPr>
        <p:spPr>
          <a:xfrm>
            <a:off x="864454" y="9476020"/>
            <a:ext cx="6592319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 spc="300" dirty="0">
                <a:solidFill>
                  <a:srgbClr val="44444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ИНФОРМАТИКА 123 | </a:t>
            </a:r>
            <a:r>
              <a:rPr lang="en-US" sz="1500" b="1" spc="300" dirty="0" smtClean="0">
                <a:solidFill>
                  <a:srgbClr val="44444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</a:t>
            </a:r>
            <a:r>
              <a:rPr lang="ru-RU" sz="1500" b="1" spc="300" dirty="0" smtClean="0">
                <a:solidFill>
                  <a:srgbClr val="44444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24</a:t>
            </a:r>
            <a:r>
              <a:rPr lang="en-US" sz="1500" b="1" spc="300" dirty="0" smtClean="0">
                <a:solidFill>
                  <a:srgbClr val="44444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—202</a:t>
            </a:r>
            <a:r>
              <a:rPr lang="ru-RU" sz="1500" b="1" spc="300" dirty="0">
                <a:solidFill>
                  <a:srgbClr val="44444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</a:t>
            </a:r>
            <a:r>
              <a:rPr lang="en-US" sz="1500" b="1" spc="300" dirty="0" smtClean="0">
                <a:solidFill>
                  <a:srgbClr val="44444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kk-KZ" sz="1500" b="1" spc="300" dirty="0" smtClean="0">
                <a:solidFill>
                  <a:srgbClr val="44444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ОҚУ ЖЫЛЫ</a:t>
            </a:r>
            <a:endParaRPr lang="en-US" sz="1500" b="1" spc="300" dirty="0">
              <a:solidFill>
                <a:srgbClr val="444442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D5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6303" y="-541750"/>
            <a:ext cx="7958099" cy="11370500"/>
          </a:xfrm>
          <a:custGeom>
            <a:avLst/>
            <a:gdLst/>
            <a:ahLst/>
            <a:cxnLst/>
            <a:rect l="l" t="t" r="r" b="b"/>
            <a:pathLst>
              <a:path w="7958099" h="11370500">
                <a:moveTo>
                  <a:pt x="0" y="0"/>
                </a:moveTo>
                <a:lnTo>
                  <a:pt x="7958099" y="0"/>
                </a:lnTo>
                <a:lnTo>
                  <a:pt x="7958099" y="11370500"/>
                </a:lnTo>
                <a:lnTo>
                  <a:pt x="0" y="11370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159" r="-571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246250" y="2223571"/>
            <a:ext cx="8638226" cy="5839858"/>
            <a:chOff x="0" y="0"/>
            <a:chExt cx="11517635" cy="7786477"/>
          </a:xfrm>
        </p:grpSpPr>
        <p:sp>
          <p:nvSpPr>
            <p:cNvPr id="4" name="TextBox 4"/>
            <p:cNvSpPr txBox="1"/>
            <p:nvPr/>
          </p:nvSpPr>
          <p:spPr>
            <a:xfrm>
              <a:off x="0" y="9525"/>
              <a:ext cx="11517635" cy="1584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420"/>
                </a:lnSpc>
              </a:pPr>
              <a:r>
                <a:rPr lang="en-US" sz="7850" b="1">
                  <a:solidFill>
                    <a:srgbClr val="444442"/>
                  </a:solidFill>
                  <a:latin typeface="Playfair Display Bold"/>
                  <a:ea typeface="Playfair Display Bold"/>
                  <a:cs typeface="Playfair Display Bold"/>
                  <a:sym typeface="Playfair Display Bold"/>
                </a:rPr>
                <a:t>Проект ARPANET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39952"/>
              <a:ext cx="10518694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b="1">
                  <a:solidFill>
                    <a:srgbClr val="F4FAF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Костяк интернета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939012"/>
              <a:ext cx="10480273" cy="3621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75"/>
                </a:lnSpc>
              </a:pPr>
              <a:r>
                <a:rPr lang="en-US" sz="1650">
                  <a:solidFill>
                    <a:srgbClr val="F4FAFA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Презентации являются средствами коммуникации, которые могут быть демонстрациями, лекциями, выступлениями, докладами и многим другим. В большинстве случаев они представляются перед аудиторией. Они многофункциональны, что делает их мощными инструментами для убеждения и обучения. Если вы захотите добавить дополнительный контент в вашу презентацию, для этого существует множество способов. Вы можете добавить фотографии вашей команды, описание продукта или цели вашей компании. Все зависит от цели вашей презентации и того, как вы планируете подавать информацию.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13789" y="9924049"/>
            <a:ext cx="19515578" cy="939253"/>
          </a:xfrm>
          <a:prstGeom prst="rect">
            <a:avLst/>
          </a:prstGeom>
          <a:solidFill>
            <a:srgbClr val="37D5E4"/>
          </a:solidFill>
        </p:spPr>
      </p:sp>
      <p:grpSp>
        <p:nvGrpSpPr>
          <p:cNvPr id="4" name="Group 4"/>
          <p:cNvGrpSpPr/>
          <p:nvPr/>
        </p:nvGrpSpPr>
        <p:grpSpPr>
          <a:xfrm>
            <a:off x="864454" y="864454"/>
            <a:ext cx="9041645" cy="1230406"/>
            <a:chOff x="0" y="0"/>
            <a:chExt cx="12055526" cy="1640541"/>
          </a:xfrm>
        </p:grpSpPr>
        <p:sp>
          <p:nvSpPr>
            <p:cNvPr id="5" name="TextBox 5"/>
            <p:cNvSpPr txBox="1"/>
            <p:nvPr/>
          </p:nvSpPr>
          <p:spPr>
            <a:xfrm>
              <a:off x="0" y="0"/>
              <a:ext cx="12055526" cy="762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60"/>
                </a:lnSpc>
              </a:pPr>
              <a:r>
                <a:rPr lang="en-US" sz="3800" b="1" spc="760">
                  <a:solidFill>
                    <a:srgbClr val="37D5E4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ВСЕМИРНАЯ ПАУТИНА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02366"/>
              <a:ext cx="10826061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i="1">
                  <a:solidFill>
                    <a:srgbClr val="444442"/>
                  </a:solidFill>
                  <a:latin typeface="Playfair Display Italics"/>
                  <a:ea typeface="Playfair Display Italics"/>
                  <a:cs typeface="Playfair Display Italics"/>
                  <a:sym typeface="Playfair Display Italics"/>
                </a:rPr>
                <a:t>Технологическая революция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674446" y="6351613"/>
            <a:ext cx="4402333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44444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Избыток информации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44434" y="6351613"/>
            <a:ext cx="4402333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44444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Платформы соцсетей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211221" y="6361138"/>
            <a:ext cx="4402333" cy="965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0"/>
              </a:lnSpc>
            </a:pPr>
            <a:r>
              <a:rPr lang="en-US" sz="2850" b="1">
                <a:solidFill>
                  <a:srgbClr val="44444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Миграция ПО на облачные платформы</a:t>
            </a:r>
          </a:p>
        </p:txBody>
      </p:sp>
      <p:sp>
        <p:nvSpPr>
          <p:cNvPr id="10" name="Freeform 10"/>
          <p:cNvSpPr/>
          <p:nvPr/>
        </p:nvSpPr>
        <p:spPr>
          <a:xfrm>
            <a:off x="2452360" y="3288461"/>
            <a:ext cx="2846504" cy="2846504"/>
          </a:xfrm>
          <a:custGeom>
            <a:avLst/>
            <a:gdLst/>
            <a:ahLst/>
            <a:cxnLst/>
            <a:rect l="l" t="t" r="r" b="b"/>
            <a:pathLst>
              <a:path w="2846504" h="2846504">
                <a:moveTo>
                  <a:pt x="0" y="0"/>
                </a:moveTo>
                <a:lnTo>
                  <a:pt x="2846504" y="0"/>
                </a:lnTo>
                <a:lnTo>
                  <a:pt x="2846504" y="2846504"/>
                </a:lnTo>
                <a:lnTo>
                  <a:pt x="0" y="28465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295819" y="3595144"/>
            <a:ext cx="2233138" cy="2233138"/>
          </a:xfrm>
          <a:custGeom>
            <a:avLst/>
            <a:gdLst/>
            <a:ahLst/>
            <a:cxnLst/>
            <a:rect l="l" t="t" r="r" b="b"/>
            <a:pathLst>
              <a:path w="2233138" h="2233138">
                <a:moveTo>
                  <a:pt x="0" y="0"/>
                </a:moveTo>
                <a:lnTo>
                  <a:pt x="2233138" y="0"/>
                </a:lnTo>
                <a:lnTo>
                  <a:pt x="2233138" y="2233138"/>
                </a:lnTo>
                <a:lnTo>
                  <a:pt x="0" y="22331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676014" y="3794094"/>
            <a:ext cx="935972" cy="1835239"/>
          </a:xfrm>
          <a:custGeom>
            <a:avLst/>
            <a:gdLst/>
            <a:ahLst/>
            <a:cxnLst/>
            <a:rect l="l" t="t" r="r" b="b"/>
            <a:pathLst>
              <a:path w="935972" h="1835239">
                <a:moveTo>
                  <a:pt x="0" y="0"/>
                </a:moveTo>
                <a:lnTo>
                  <a:pt x="935972" y="0"/>
                </a:lnTo>
                <a:lnTo>
                  <a:pt x="935972" y="1835238"/>
                </a:lnTo>
                <a:lnTo>
                  <a:pt x="0" y="18352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3"/>
          <p:cNvSpPr txBox="1"/>
          <p:nvPr/>
        </p:nvSpPr>
        <p:spPr>
          <a:xfrm>
            <a:off x="864454" y="9265143"/>
            <a:ext cx="6592319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b="1" spc="300" dirty="0">
                <a:solidFill>
                  <a:srgbClr val="44444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ИНФОРМАТИКА 123 | </a:t>
            </a:r>
            <a:r>
              <a:rPr lang="en-US" sz="1500" b="1" spc="300" dirty="0" smtClean="0">
                <a:solidFill>
                  <a:srgbClr val="44444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</a:t>
            </a:r>
            <a:r>
              <a:rPr lang="ru-RU" sz="1500" b="1" spc="300" dirty="0" smtClean="0">
                <a:solidFill>
                  <a:srgbClr val="44444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24</a:t>
            </a:r>
            <a:r>
              <a:rPr lang="en-US" sz="1500" b="1" spc="300" dirty="0" smtClean="0">
                <a:solidFill>
                  <a:srgbClr val="44444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—202</a:t>
            </a:r>
            <a:r>
              <a:rPr lang="ru-RU" sz="1500" b="1" spc="300" dirty="0">
                <a:solidFill>
                  <a:srgbClr val="44444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</a:t>
            </a:r>
            <a:r>
              <a:rPr lang="en-US" sz="1500" b="1" spc="300" dirty="0" smtClean="0">
                <a:solidFill>
                  <a:srgbClr val="44444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kk-KZ" sz="1500" b="1" spc="300" dirty="0" smtClean="0">
                <a:solidFill>
                  <a:srgbClr val="44444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ОҚУ ЖЫЛЫ</a:t>
            </a:r>
            <a:endParaRPr lang="en-US" sz="1500" b="1" spc="300" dirty="0">
              <a:solidFill>
                <a:srgbClr val="444442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44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16230600" cy="3907260"/>
          </a:xfrm>
          <a:prstGeom prst="rect">
            <a:avLst/>
          </a:prstGeom>
          <a:solidFill>
            <a:srgbClr val="F4FAFA"/>
          </a:solidFill>
        </p:spPr>
      </p:sp>
      <p:sp>
        <p:nvSpPr>
          <p:cNvPr id="3" name="AutoShape 3"/>
          <p:cNvSpPr/>
          <p:nvPr/>
        </p:nvSpPr>
        <p:spPr>
          <a:xfrm>
            <a:off x="1028700" y="5351040"/>
            <a:ext cx="16230600" cy="3907260"/>
          </a:xfrm>
          <a:prstGeom prst="rect">
            <a:avLst/>
          </a:prstGeom>
          <a:solidFill>
            <a:srgbClr val="37D5E4"/>
          </a:solidFill>
        </p:spPr>
      </p:sp>
      <p:grpSp>
        <p:nvGrpSpPr>
          <p:cNvPr id="4" name="Group 4"/>
          <p:cNvGrpSpPr/>
          <p:nvPr/>
        </p:nvGrpSpPr>
        <p:grpSpPr>
          <a:xfrm>
            <a:off x="4824887" y="2066013"/>
            <a:ext cx="8638226" cy="1832634"/>
            <a:chOff x="0" y="0"/>
            <a:chExt cx="11517635" cy="2443512"/>
          </a:xfrm>
        </p:grpSpPr>
        <p:sp>
          <p:nvSpPr>
            <p:cNvPr id="5" name="TextBox 5"/>
            <p:cNvSpPr txBox="1"/>
            <p:nvPr/>
          </p:nvSpPr>
          <p:spPr>
            <a:xfrm>
              <a:off x="0" y="6350"/>
              <a:ext cx="11517635" cy="1600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8000" b="1">
                  <a:solidFill>
                    <a:srgbClr val="37D5E4"/>
                  </a:solidFill>
                  <a:latin typeface="Playfair Display Bold"/>
                  <a:ea typeface="Playfair Display Bold"/>
                  <a:cs typeface="Playfair Display Bold"/>
                  <a:sym typeface="Playfair Display Bold"/>
                </a:rPr>
                <a:t>3,81 млрд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2019332"/>
              <a:ext cx="11517635" cy="422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80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Пользователей Интернет по всему миру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824887" y="6388353"/>
            <a:ext cx="8638226" cy="1832634"/>
            <a:chOff x="0" y="0"/>
            <a:chExt cx="11517635" cy="2443512"/>
          </a:xfrm>
        </p:grpSpPr>
        <p:sp>
          <p:nvSpPr>
            <p:cNvPr id="8" name="TextBox 8"/>
            <p:cNvSpPr txBox="1"/>
            <p:nvPr/>
          </p:nvSpPr>
          <p:spPr>
            <a:xfrm>
              <a:off x="0" y="6350"/>
              <a:ext cx="11517635" cy="1600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8000" b="1">
                  <a:solidFill>
                    <a:srgbClr val="F4FAFA"/>
                  </a:solidFill>
                  <a:latin typeface="Playfair Display Bold"/>
                  <a:ea typeface="Playfair Display Bold"/>
                  <a:cs typeface="Playfair Display Bold"/>
                  <a:sym typeface="Playfair Display Bold"/>
                </a:rPr>
                <a:t>58.90%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019332"/>
              <a:ext cx="11517635" cy="422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80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человек используют мобильный Интернет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D5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13789" y="9924049"/>
            <a:ext cx="19515578" cy="939253"/>
          </a:xfrm>
          <a:prstGeom prst="rect">
            <a:avLst/>
          </a:prstGeom>
          <a:solidFill>
            <a:srgbClr val="F4FAFA"/>
          </a:solidFill>
        </p:spPr>
      </p:sp>
      <p:grpSp>
        <p:nvGrpSpPr>
          <p:cNvPr id="4" name="Group 4"/>
          <p:cNvGrpSpPr/>
          <p:nvPr/>
        </p:nvGrpSpPr>
        <p:grpSpPr>
          <a:xfrm>
            <a:off x="864454" y="864454"/>
            <a:ext cx="9041645" cy="1230406"/>
            <a:chOff x="0" y="0"/>
            <a:chExt cx="12055526" cy="1640541"/>
          </a:xfrm>
        </p:grpSpPr>
        <p:sp>
          <p:nvSpPr>
            <p:cNvPr id="5" name="TextBox 5"/>
            <p:cNvSpPr txBox="1"/>
            <p:nvPr/>
          </p:nvSpPr>
          <p:spPr>
            <a:xfrm>
              <a:off x="0" y="0"/>
              <a:ext cx="12055526" cy="762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60"/>
                </a:lnSpc>
              </a:pPr>
              <a:r>
                <a:rPr lang="en-US" sz="3800" b="1" spc="760">
                  <a:solidFill>
                    <a:srgbClr val="F4FAFA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КОМАНДА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02366"/>
              <a:ext cx="10826061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0"/>
                </a:lnSpc>
              </a:pPr>
              <a:r>
                <a:rPr lang="en-US" sz="3000" i="1">
                  <a:solidFill>
                    <a:srgbClr val="444442"/>
                  </a:solidFill>
                  <a:latin typeface="Playfair Display Italics"/>
                  <a:ea typeface="Playfair Display Italics"/>
                  <a:cs typeface="Playfair Display Italics"/>
                  <a:sym typeface="Playfair Display Italics"/>
                </a:rPr>
                <a:t>Группа Д, секция А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76046" y="6526626"/>
            <a:ext cx="4402333" cy="906316"/>
            <a:chOff x="0" y="0"/>
            <a:chExt cx="5869778" cy="1208421"/>
          </a:xfrm>
        </p:grpSpPr>
        <p:sp>
          <p:nvSpPr>
            <p:cNvPr id="8" name="TextBox 8"/>
            <p:cNvSpPr txBox="1"/>
            <p:nvPr/>
          </p:nvSpPr>
          <p:spPr>
            <a:xfrm>
              <a:off x="0" y="-57150"/>
              <a:ext cx="5869778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b="1">
                  <a:solidFill>
                    <a:srgbClr val="F4FAF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Григорий Еремеев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782971"/>
              <a:ext cx="5869778" cy="422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80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Руководитель группы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942833" y="6526626"/>
            <a:ext cx="4402333" cy="906316"/>
            <a:chOff x="0" y="0"/>
            <a:chExt cx="5869778" cy="1208421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57150"/>
              <a:ext cx="5869778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b="1">
                  <a:solidFill>
                    <a:srgbClr val="F4FAF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Сергей Пескарев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782971"/>
              <a:ext cx="5869778" cy="422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80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Научный сотрудник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209620" y="6526626"/>
            <a:ext cx="4402333" cy="906316"/>
            <a:chOff x="0" y="0"/>
            <a:chExt cx="5869778" cy="1208421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57150"/>
              <a:ext cx="5869778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 b="1">
                  <a:solidFill>
                    <a:srgbClr val="F4FAF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Игорь Степанова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782971"/>
              <a:ext cx="5869778" cy="4229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1800">
                  <a:solidFill>
                    <a:srgbClr val="444442"/>
                  </a:solidFill>
                  <a:latin typeface="Montserrat Extra-Light"/>
                  <a:ea typeface="Montserrat Extra-Light"/>
                  <a:cs typeface="Montserrat Extra-Light"/>
                  <a:sym typeface="Montserrat Extra-Light"/>
                </a:rPr>
                <a:t>Представитель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2565967" y="3326650"/>
            <a:ext cx="2622492" cy="2623674"/>
          </a:xfrm>
          <a:custGeom>
            <a:avLst/>
            <a:gdLst/>
            <a:ahLst/>
            <a:cxnLst/>
            <a:rect l="l" t="t" r="r" b="b"/>
            <a:pathLst>
              <a:path w="2622492" h="2623674">
                <a:moveTo>
                  <a:pt x="0" y="0"/>
                </a:moveTo>
                <a:lnTo>
                  <a:pt x="2622492" y="0"/>
                </a:lnTo>
                <a:lnTo>
                  <a:pt x="2622492" y="2623674"/>
                </a:lnTo>
                <a:lnTo>
                  <a:pt x="0" y="2623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136" t="-4711" b="-9352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832754" y="3326650"/>
            <a:ext cx="2622492" cy="2623674"/>
          </a:xfrm>
          <a:custGeom>
            <a:avLst/>
            <a:gdLst/>
            <a:ahLst/>
            <a:cxnLst/>
            <a:rect l="l" t="t" r="r" b="b"/>
            <a:pathLst>
              <a:path w="2622492" h="2623674">
                <a:moveTo>
                  <a:pt x="0" y="0"/>
                </a:moveTo>
                <a:lnTo>
                  <a:pt x="2622492" y="0"/>
                </a:lnTo>
                <a:lnTo>
                  <a:pt x="2622492" y="2623674"/>
                </a:lnTo>
                <a:lnTo>
                  <a:pt x="0" y="26236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402" b="-41623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099541" y="3326650"/>
            <a:ext cx="2622492" cy="2623674"/>
          </a:xfrm>
          <a:custGeom>
            <a:avLst/>
            <a:gdLst/>
            <a:ahLst/>
            <a:cxnLst/>
            <a:rect l="l" t="t" r="r" b="b"/>
            <a:pathLst>
              <a:path w="2622492" h="2623674">
                <a:moveTo>
                  <a:pt x="0" y="0"/>
                </a:moveTo>
                <a:lnTo>
                  <a:pt x="2622492" y="0"/>
                </a:lnTo>
                <a:lnTo>
                  <a:pt x="2622492" y="2623674"/>
                </a:lnTo>
                <a:lnTo>
                  <a:pt x="0" y="26236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0161"/>
            </a:stretch>
          </a:blipFill>
        </p:spPr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136" y="8494273"/>
            <a:ext cx="6706181" cy="39627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416</Words>
  <Application>Microsoft Office PowerPoint</Application>
  <PresentationFormat>Произвольный</PresentationFormat>
  <Paragraphs>54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Calibri</vt:lpstr>
      <vt:lpstr>Playfair Display Italics</vt:lpstr>
      <vt:lpstr>Montserrat Semi-Bold</vt:lpstr>
      <vt:lpstr>Montserrat Bold</vt:lpstr>
      <vt:lpstr>Playfair Display Bold</vt:lpstr>
      <vt:lpstr>Arial</vt:lpstr>
      <vt:lpstr>Montserrat Extra-Light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Синий Современный Интернет Школа Презентация</dc:title>
  <cp:lastModifiedBy>Данагул</cp:lastModifiedBy>
  <cp:revision>4</cp:revision>
  <dcterms:created xsi:type="dcterms:W3CDTF">2006-08-16T00:00:00Z</dcterms:created>
  <dcterms:modified xsi:type="dcterms:W3CDTF">2025-02-04T17:05:46Z</dcterms:modified>
  <dc:identifier>DAGeKHKFxt8</dc:identifier>
</cp:coreProperties>
</file>