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91" r:id="rId6"/>
    <p:sldId id="267" r:id="rId7"/>
    <p:sldId id="270" r:id="rId8"/>
    <p:sldId id="271" r:id="rId9"/>
    <p:sldId id="272" r:id="rId10"/>
    <p:sldId id="273" r:id="rId11"/>
    <p:sldId id="292" r:id="rId12"/>
    <p:sldId id="275" r:id="rId13"/>
    <p:sldId id="278" r:id="rId14"/>
    <p:sldId id="279" r:id="rId15"/>
    <p:sldId id="284" r:id="rId16"/>
    <p:sldId id="286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507" autoAdjust="0"/>
    <p:restoredTop sz="68739" autoAdjust="0"/>
  </p:normalViewPr>
  <p:slideViewPr>
    <p:cSldViewPr>
      <p:cViewPr>
        <p:scale>
          <a:sx n="50" d="100"/>
          <a:sy n="50" d="100"/>
        </p:scale>
        <p:origin x="-3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Урок</a:t>
            </a:r>
            <a:r>
              <a:rPr kumimoji="0" lang="ru-RU" sz="60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русского языка в </a:t>
            </a:r>
            <a:r>
              <a:rPr kumimoji="0" lang="ru-RU" sz="60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3 </a:t>
            </a:r>
            <a:r>
              <a:rPr kumimoji="0" lang="ru-RU" sz="60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классе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u="sng" dirty="0" smtClean="0"/>
              <a:t>Просклоняйте словосочетание</a:t>
            </a:r>
            <a:endParaRPr lang="ru-RU" sz="40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398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latin typeface="Monotype Corsiva" pitchFamily="66" charset="0"/>
              </a:rPr>
              <a:t>Ранняя теплая весна</a:t>
            </a:r>
            <a:endParaRPr lang="ru-RU" sz="8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206" y="92284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И. п. (какая?)ранн</a:t>
            </a:r>
            <a:r>
              <a:rPr lang="ru-RU" sz="3200" dirty="0">
                <a:solidFill>
                  <a:srgbClr val="FF0000"/>
                </a:solidFill>
              </a:rPr>
              <a:t>яя </a:t>
            </a:r>
            <a:r>
              <a:rPr lang="ru-RU" sz="3200" dirty="0"/>
              <a:t>тепл</a:t>
            </a:r>
            <a:r>
              <a:rPr lang="ru-RU" sz="3200" dirty="0">
                <a:solidFill>
                  <a:srgbClr val="FF0000"/>
                </a:solidFill>
              </a:rPr>
              <a:t>ая</a:t>
            </a:r>
            <a:r>
              <a:rPr lang="ru-RU" sz="3200" dirty="0"/>
              <a:t> </a:t>
            </a:r>
            <a:r>
              <a:rPr lang="ru-RU" sz="3200" dirty="0" smtClean="0"/>
              <a:t>весна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00653" y="1685691"/>
            <a:ext cx="7814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Р.п</a:t>
            </a:r>
            <a:r>
              <a:rPr lang="ru-RU" sz="3200" dirty="0"/>
              <a:t>. (какой?) ранн</a:t>
            </a:r>
            <a:r>
              <a:rPr lang="ru-RU" sz="3200" dirty="0">
                <a:solidFill>
                  <a:srgbClr val="FF0000"/>
                </a:solidFill>
              </a:rPr>
              <a:t>ей</a:t>
            </a:r>
            <a:r>
              <a:rPr lang="ru-RU" sz="3200" dirty="0"/>
              <a:t> тепл</a:t>
            </a:r>
            <a:r>
              <a:rPr lang="ru-RU" sz="3200" dirty="0">
                <a:solidFill>
                  <a:srgbClr val="FF0000"/>
                </a:solidFill>
              </a:rPr>
              <a:t>ой</a:t>
            </a:r>
            <a:r>
              <a:rPr lang="ru-RU" sz="3200" dirty="0"/>
              <a:t> </a:t>
            </a:r>
            <a:r>
              <a:rPr lang="ru-RU" sz="3200" dirty="0" smtClean="0"/>
              <a:t>весны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87207" y="2286775"/>
            <a:ext cx="716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Д.п</a:t>
            </a:r>
            <a:r>
              <a:rPr lang="ru-RU" sz="3200" dirty="0"/>
              <a:t>. (какой?) ранн</a:t>
            </a:r>
            <a:r>
              <a:rPr lang="ru-RU" sz="3200" dirty="0">
                <a:solidFill>
                  <a:srgbClr val="FF0000"/>
                </a:solidFill>
              </a:rPr>
              <a:t>ей</a:t>
            </a:r>
            <a:r>
              <a:rPr lang="ru-RU" sz="3200" dirty="0"/>
              <a:t> тепл</a:t>
            </a:r>
            <a:r>
              <a:rPr lang="ru-RU" sz="3200" dirty="0">
                <a:solidFill>
                  <a:srgbClr val="FF0000"/>
                </a:solidFill>
              </a:rPr>
              <a:t>ой</a:t>
            </a:r>
            <a:r>
              <a:rPr lang="ru-RU" sz="3200" dirty="0"/>
              <a:t> </a:t>
            </a:r>
            <a:r>
              <a:rPr lang="ru-RU" sz="3200" dirty="0" smtClean="0"/>
              <a:t>весне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87207" y="300685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В.п</a:t>
            </a:r>
            <a:r>
              <a:rPr lang="ru-RU" sz="3200" dirty="0"/>
              <a:t>. (какую?) ранн</a:t>
            </a:r>
            <a:r>
              <a:rPr lang="ru-RU" sz="3200" dirty="0">
                <a:solidFill>
                  <a:srgbClr val="FF0000"/>
                </a:solidFill>
              </a:rPr>
              <a:t>юю</a:t>
            </a:r>
            <a:r>
              <a:rPr lang="ru-RU" sz="3200" dirty="0"/>
              <a:t> тепл</a:t>
            </a:r>
            <a:r>
              <a:rPr lang="ru-RU" sz="3200" dirty="0">
                <a:solidFill>
                  <a:srgbClr val="FF0000"/>
                </a:solidFill>
              </a:rPr>
              <a:t>ую</a:t>
            </a:r>
            <a:r>
              <a:rPr lang="ru-RU" sz="3200" dirty="0"/>
              <a:t> весну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653" y="3717032"/>
            <a:ext cx="716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Т. п. (какой?) ранн</a:t>
            </a:r>
            <a:r>
              <a:rPr lang="ru-RU" sz="3200" dirty="0">
                <a:solidFill>
                  <a:srgbClr val="FF0000"/>
                </a:solidFill>
              </a:rPr>
              <a:t>ей</a:t>
            </a:r>
            <a:r>
              <a:rPr lang="ru-RU" sz="3200" dirty="0"/>
              <a:t> тепл</a:t>
            </a:r>
            <a:r>
              <a:rPr lang="ru-RU" sz="3200" dirty="0">
                <a:solidFill>
                  <a:srgbClr val="FF0000"/>
                </a:solidFill>
              </a:rPr>
              <a:t>ой </a:t>
            </a:r>
            <a:r>
              <a:rPr lang="ru-RU" sz="3200" dirty="0" smtClean="0"/>
              <a:t>весной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87206" y="4375007"/>
            <a:ext cx="773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П. п. (о какой?) о ранн</a:t>
            </a:r>
            <a:r>
              <a:rPr lang="ru-RU" sz="3200" dirty="0">
                <a:solidFill>
                  <a:srgbClr val="FF0000"/>
                </a:solidFill>
              </a:rPr>
              <a:t>ей</a:t>
            </a:r>
            <a:r>
              <a:rPr lang="ru-RU" sz="3200" dirty="0"/>
              <a:t> тепл</a:t>
            </a:r>
            <a:r>
              <a:rPr lang="ru-RU" sz="3200" dirty="0">
                <a:solidFill>
                  <a:srgbClr val="FF0000"/>
                </a:solidFill>
              </a:rPr>
              <a:t>ой</a:t>
            </a:r>
            <a:r>
              <a:rPr lang="ru-RU" sz="3200" dirty="0"/>
              <a:t> </a:t>
            </a:r>
            <a:r>
              <a:rPr lang="ru-RU" sz="3200" dirty="0" smtClean="0"/>
              <a:t>весне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96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1584176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/>
              <a:t>Алгоритм </a:t>
            </a:r>
            <a:r>
              <a:rPr lang="ru-RU" sz="4000" b="1" i="1" u="sng" dirty="0"/>
              <a:t>определения падежа у имен прилагательных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ru-RU" i="1" dirty="0" smtClean="0"/>
              <a:t>1 </a:t>
            </a:r>
            <a:r>
              <a:rPr lang="ru-RU" i="1" dirty="0"/>
              <a:t>шаг</a:t>
            </a:r>
            <a:r>
              <a:rPr lang="ru-RU" dirty="0"/>
              <a:t> – найти существительное, связанное с именем прилагательным. </a:t>
            </a:r>
          </a:p>
          <a:p>
            <a:r>
              <a:rPr lang="ru-RU" i="1" dirty="0"/>
              <a:t>2 шаг</a:t>
            </a:r>
            <a:r>
              <a:rPr lang="ru-RU" dirty="0"/>
              <a:t> – определить падеж у имени существительного. </a:t>
            </a:r>
          </a:p>
          <a:p>
            <a:r>
              <a:rPr lang="ru-RU" i="1" dirty="0"/>
              <a:t>3 шаг</a:t>
            </a:r>
            <a:r>
              <a:rPr lang="ru-RU" dirty="0"/>
              <a:t> – по падежу существительного определить падеж прилагательного </a:t>
            </a:r>
          </a:p>
        </p:txBody>
      </p:sp>
    </p:spTree>
    <p:extLst>
      <p:ext uri="{BB962C8B-B14F-4D97-AF65-F5344CB8AC3E}">
        <p14:creationId xmlns:p14="http://schemas.microsoft.com/office/powerpoint/2010/main" val="18553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З</a:t>
            </a:r>
            <a:r>
              <a:rPr lang="ru-RU" u="sng" dirty="0" smtClean="0">
                <a:solidFill>
                  <a:srgbClr val="FF0000"/>
                </a:solidFill>
              </a:rPr>
              <a:t>адание</a:t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/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/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dirty="0" smtClean="0"/>
              <a:t>«Разукрась предложение»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9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b="1" i="1" dirty="0"/>
              <a:t>Удивительн</a:t>
            </a:r>
            <a:r>
              <a:rPr lang="ru-RU" b="1" i="1" dirty="0">
                <a:solidFill>
                  <a:srgbClr val="FF0000"/>
                </a:solidFill>
              </a:rPr>
              <a:t>ая</a:t>
            </a:r>
            <a:r>
              <a:rPr lang="ru-RU" b="1" i="1" dirty="0"/>
              <a:t> природа окружает нас. В лесной глуши можно увидеть и пушист</a:t>
            </a:r>
            <a:r>
              <a:rPr lang="ru-RU" b="1" i="1" dirty="0">
                <a:solidFill>
                  <a:srgbClr val="FF0000"/>
                </a:solidFill>
              </a:rPr>
              <a:t>ую</a:t>
            </a:r>
            <a:r>
              <a:rPr lang="ru-RU" b="1" i="1" dirty="0"/>
              <a:t> сосну и стройн</a:t>
            </a:r>
            <a:r>
              <a:rPr lang="ru-RU" b="1" i="1" dirty="0">
                <a:solidFill>
                  <a:srgbClr val="FF0000"/>
                </a:solidFill>
              </a:rPr>
              <a:t>ую</a:t>
            </a:r>
            <a:r>
              <a:rPr lang="ru-RU" b="1" i="1" dirty="0"/>
              <a:t> берёзу. А как радуешься певч</a:t>
            </a:r>
            <a:r>
              <a:rPr lang="ru-RU" b="1" i="1" dirty="0">
                <a:solidFill>
                  <a:srgbClr val="FF0000"/>
                </a:solidFill>
              </a:rPr>
              <a:t>ей</a:t>
            </a:r>
            <a:r>
              <a:rPr lang="ru-RU" b="1" i="1" dirty="0"/>
              <a:t> птице, затерявшейся в густом лесу!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94"/>
            <a:ext cx="9144000" cy="68261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u="sng" dirty="0" smtClean="0">
                <a:solidFill>
                  <a:srgbClr val="FF0000"/>
                </a:solidFill>
                <a:latin typeface="Monotype Corsiva" pitchFamily="66" charset="0"/>
              </a:rPr>
              <a:t>Букет из «комплиментов»</a:t>
            </a:r>
            <a:endParaRPr lang="ru-RU" sz="60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597"/>
            <a:ext cx="8229600" cy="4824536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Рефлексия </a:t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Оцени свои успехи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440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" y="0"/>
            <a:ext cx="913994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Прекрасный день!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Урока подошел конец.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Пусть каждый скажет про себя: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Какой я молодец!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323528"/>
            <a:ext cx="9721080" cy="9145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58"/>
            <a:ext cx="8229600" cy="5583382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latin typeface="+mn-lt"/>
              </a:rPr>
              <a:t>Все друг к другу повернитесь,</a:t>
            </a:r>
            <a:br>
              <a:rPr lang="ru-RU" sz="3000" b="1" i="1" dirty="0" smtClean="0">
                <a:latin typeface="+mn-lt"/>
              </a:rPr>
            </a:br>
            <a:r>
              <a:rPr lang="ru-RU" sz="3000" b="1" i="1" dirty="0" smtClean="0">
                <a:latin typeface="+mn-lt"/>
              </a:rPr>
              <a:t>И друг другу улыбнитесь,</a:t>
            </a:r>
            <a:br>
              <a:rPr lang="ru-RU" sz="3000" b="1" i="1" dirty="0" smtClean="0">
                <a:latin typeface="+mn-lt"/>
              </a:rPr>
            </a:br>
            <a:r>
              <a:rPr lang="ru-RU" sz="3000" b="1" i="1" dirty="0" smtClean="0">
                <a:latin typeface="+mn-lt"/>
              </a:rPr>
              <a:t>И удачи вам во всем,</a:t>
            </a:r>
            <a:br>
              <a:rPr lang="ru-RU" sz="3000" b="1" i="1" dirty="0" smtClean="0">
                <a:latin typeface="+mn-lt"/>
              </a:rPr>
            </a:br>
            <a:r>
              <a:rPr lang="ru-RU" sz="3000" b="1" i="1" dirty="0" smtClean="0">
                <a:latin typeface="+mn-lt"/>
              </a:rPr>
              <a:t>А теперь урок начнем </a:t>
            </a:r>
            <a:endParaRPr lang="ru-RU" sz="3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99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Kokila" pitchFamily="34" charset="0"/>
              </a:rPr>
              <a:t>Имя прилагательное</a:t>
            </a:r>
            <a:endParaRPr lang="ru-RU" sz="9600" b="1" dirty="0">
              <a:solidFill>
                <a:srgbClr val="C00000"/>
              </a:solidFill>
              <a:latin typeface="Monotype Corsiva" pitchFamily="66" charset="0"/>
              <a:cs typeface="Kokil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9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cs typeface="Kokila" pitchFamily="34" charset="0"/>
              </a:rPr>
              <a:t>Работа со словосочетаниями</a:t>
            </a:r>
            <a:br>
              <a:rPr lang="ru-RU" u="sng" dirty="0" smtClean="0">
                <a:cs typeface="Kokila" pitchFamily="34" charset="0"/>
              </a:rPr>
            </a:br>
            <a:r>
              <a:rPr lang="ru-RU" sz="2700" dirty="0" smtClean="0">
                <a:cs typeface="Kokila" pitchFamily="34" charset="0"/>
              </a:rPr>
              <a:t>-</a:t>
            </a:r>
            <a:r>
              <a:rPr lang="ru-RU" sz="3100" dirty="0" smtClean="0">
                <a:latin typeface="+mn-lt"/>
                <a:cs typeface="Kokila" pitchFamily="34" charset="0"/>
              </a:rPr>
              <a:t>назовите пропущенные буквы</a:t>
            </a:r>
            <a:br>
              <a:rPr lang="ru-RU" sz="3100" dirty="0" smtClean="0">
                <a:latin typeface="+mn-lt"/>
                <a:cs typeface="Kokila" pitchFamily="34" charset="0"/>
              </a:rPr>
            </a:br>
            <a:r>
              <a:rPr lang="ru-RU" sz="3100" dirty="0" smtClean="0">
                <a:latin typeface="+mn-lt"/>
                <a:cs typeface="Kokila" pitchFamily="34" charset="0"/>
              </a:rPr>
              <a:t>-подберите смысловые пары существительное+ ПРИЛАГАТЕЛЬНОЕ</a:t>
            </a:r>
            <a:br>
              <a:rPr lang="ru-RU" sz="3100" dirty="0" smtClean="0">
                <a:latin typeface="+mn-lt"/>
                <a:cs typeface="Kokila" pitchFamily="34" charset="0"/>
              </a:rPr>
            </a:br>
            <a:endParaRPr lang="ru-RU" sz="3100" dirty="0">
              <a:latin typeface="+mn-lt"/>
              <a:cs typeface="Kokil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800" dirty="0" err="1" smtClean="0"/>
              <a:t>Ранн</a:t>
            </a:r>
            <a:r>
              <a:rPr lang="ru-RU" sz="4800" dirty="0" smtClean="0"/>
              <a:t>…				мама</a:t>
            </a:r>
            <a:br>
              <a:rPr lang="ru-RU" sz="4800" dirty="0" smtClean="0"/>
            </a:br>
            <a:r>
              <a:rPr lang="ru-RU" sz="4800" dirty="0" smtClean="0"/>
              <a:t>	Любим…				роща</a:t>
            </a:r>
            <a:br>
              <a:rPr lang="ru-RU" sz="4800" dirty="0" smtClean="0"/>
            </a:br>
            <a:r>
              <a:rPr lang="ru-RU" sz="4800" dirty="0" smtClean="0"/>
              <a:t>	</a:t>
            </a:r>
            <a:r>
              <a:rPr lang="ru-RU" sz="4800" dirty="0" err="1" smtClean="0"/>
              <a:t>Берзов</a:t>
            </a:r>
            <a:r>
              <a:rPr lang="ru-RU" sz="4800" dirty="0" smtClean="0"/>
              <a:t>…				заря</a:t>
            </a:r>
            <a:br>
              <a:rPr lang="ru-RU" sz="4800" dirty="0" smtClean="0"/>
            </a:br>
            <a:r>
              <a:rPr lang="ru-RU" sz="4800" dirty="0" smtClean="0"/>
              <a:t>	</a:t>
            </a:r>
            <a:r>
              <a:rPr lang="ru-RU" sz="4800" dirty="0" err="1" smtClean="0"/>
              <a:t>Утренн</a:t>
            </a:r>
            <a:r>
              <a:rPr lang="ru-RU" sz="4800" dirty="0" smtClean="0"/>
              <a:t>…				весна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338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7200" dirty="0"/>
              <a:t>Ранн</a:t>
            </a:r>
            <a:r>
              <a:rPr lang="ru-RU" sz="7200" dirty="0">
                <a:solidFill>
                  <a:srgbClr val="C00000"/>
                </a:solidFill>
              </a:rPr>
              <a:t>яя </a:t>
            </a:r>
            <a:r>
              <a:rPr lang="ru-RU" sz="7200" dirty="0"/>
              <a:t>весна</a:t>
            </a:r>
            <a:br>
              <a:rPr lang="ru-RU" sz="7200" dirty="0"/>
            </a:br>
            <a:r>
              <a:rPr lang="ru-RU" sz="7200" dirty="0"/>
              <a:t>Любим</a:t>
            </a:r>
            <a:r>
              <a:rPr lang="ru-RU" sz="7200" dirty="0">
                <a:solidFill>
                  <a:srgbClr val="C00000"/>
                </a:solidFill>
              </a:rPr>
              <a:t>ая</a:t>
            </a:r>
            <a:r>
              <a:rPr lang="ru-RU" sz="7200" dirty="0"/>
              <a:t> мама</a:t>
            </a:r>
            <a:br>
              <a:rPr lang="ru-RU" sz="7200" dirty="0"/>
            </a:br>
            <a:r>
              <a:rPr lang="ru-RU" sz="7200" dirty="0"/>
              <a:t>Березов</a:t>
            </a:r>
            <a:r>
              <a:rPr lang="ru-RU" sz="7200" dirty="0">
                <a:solidFill>
                  <a:srgbClr val="C00000"/>
                </a:solidFill>
              </a:rPr>
              <a:t>ая</a:t>
            </a:r>
            <a:r>
              <a:rPr lang="ru-RU" sz="7200" dirty="0"/>
              <a:t> роща</a:t>
            </a:r>
            <a:br>
              <a:rPr lang="ru-RU" sz="7200" dirty="0"/>
            </a:br>
            <a:r>
              <a:rPr lang="ru-RU" sz="7200" dirty="0"/>
              <a:t>Утренн</a:t>
            </a:r>
            <a:r>
              <a:rPr lang="ru-RU" sz="7200" dirty="0">
                <a:solidFill>
                  <a:srgbClr val="C00000"/>
                </a:solidFill>
              </a:rPr>
              <a:t>яя</a:t>
            </a:r>
            <a:r>
              <a:rPr lang="ru-RU" sz="7200" dirty="0"/>
              <a:t> заря</a:t>
            </a:r>
          </a:p>
        </p:txBody>
      </p:sp>
    </p:spTree>
    <p:extLst>
      <p:ext uri="{BB962C8B-B14F-4D97-AF65-F5344CB8AC3E}">
        <p14:creationId xmlns:p14="http://schemas.microsoft.com/office/powerpoint/2010/main" val="10608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Тема урока</a:t>
            </a:r>
            <a:r>
              <a:rPr lang="ru-RU" u="sng" dirty="0" smtClean="0">
                <a:latin typeface="Monotype Corsiva" pitchFamily="66" charset="0"/>
              </a:rPr>
              <a:t/>
            </a:r>
            <a:br>
              <a:rPr lang="ru-RU" u="sng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«Склонение имён прилагательных женского рода»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9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3"/>
            <a:ext cx="7056784" cy="54005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5024"/>
          </a:xfrm>
        </p:spPr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rgbClr val="C00000"/>
                </a:solidFill>
                <a:latin typeface="+mn-lt"/>
              </a:rPr>
              <a:t>Минутка чистописания</a:t>
            </a:r>
            <a:r>
              <a:rPr lang="ru-RU" sz="4800" dirty="0" smtClean="0">
                <a:latin typeface="Monotype Corsiva" pitchFamily="66" charset="0"/>
              </a:rPr>
              <a:t/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/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6000" dirty="0" err="1" smtClean="0">
                <a:latin typeface="Monotype Corsiva" pitchFamily="66" charset="0"/>
              </a:rPr>
              <a:t>ая</a:t>
            </a:r>
            <a:r>
              <a:rPr lang="ru-RU" sz="6000" dirty="0" smtClean="0">
                <a:latin typeface="Monotype Corsiva" pitchFamily="66" charset="0"/>
              </a:rPr>
              <a:t> </a:t>
            </a:r>
            <a:r>
              <a:rPr lang="ru-RU" sz="6000" dirty="0" err="1" smtClean="0">
                <a:latin typeface="Monotype Corsiva" pitchFamily="66" charset="0"/>
              </a:rPr>
              <a:t>яя</a:t>
            </a:r>
            <a:r>
              <a:rPr lang="ru-RU" sz="6000" dirty="0" smtClean="0">
                <a:latin typeface="Monotype Corsiva" pitchFamily="66" charset="0"/>
              </a:rPr>
              <a:t> </a:t>
            </a:r>
            <a:r>
              <a:rPr lang="ru-RU" sz="6000" dirty="0" err="1" smtClean="0">
                <a:latin typeface="Monotype Corsiva" pitchFamily="66" charset="0"/>
              </a:rPr>
              <a:t>аая</a:t>
            </a:r>
            <a:r>
              <a:rPr lang="ru-RU" sz="6000" dirty="0" smtClean="0">
                <a:latin typeface="Monotype Corsiva" pitchFamily="66" charset="0"/>
              </a:rPr>
              <a:t> </a:t>
            </a:r>
            <a:r>
              <a:rPr lang="ru-RU" sz="6000" dirty="0" err="1" smtClean="0">
                <a:latin typeface="Monotype Corsiva" pitchFamily="66" charset="0"/>
              </a:rPr>
              <a:t>яя</a:t>
            </a:r>
            <a:r>
              <a:rPr lang="ru-RU" sz="6000" dirty="0" smtClean="0">
                <a:latin typeface="Monotype Corsiva" pitchFamily="66" charset="0"/>
              </a:rPr>
              <a:t> </a:t>
            </a:r>
            <a:r>
              <a:rPr lang="ru-RU" sz="6000" dirty="0" err="1" smtClean="0">
                <a:latin typeface="Monotype Corsiva" pitchFamily="66" charset="0"/>
              </a:rPr>
              <a:t>ааая</a:t>
            </a:r>
            <a:r>
              <a:rPr lang="ru-RU" sz="6000" dirty="0" smtClean="0">
                <a:latin typeface="Monotype Corsiva" pitchFamily="66" charset="0"/>
              </a:rPr>
              <a:t> </a:t>
            </a:r>
            <a:r>
              <a:rPr lang="ru-RU" sz="6000" dirty="0" err="1" smtClean="0">
                <a:latin typeface="Monotype Corsiva" pitchFamily="66" charset="0"/>
              </a:rPr>
              <a:t>яя</a:t>
            </a:r>
            <a:endParaRPr lang="ru-RU" sz="6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095890"/>
              </p:ext>
            </p:extLst>
          </p:nvPr>
        </p:nvGraphicFramePr>
        <p:xfrm>
          <a:off x="1331640" y="1268760"/>
          <a:ext cx="6552727" cy="4066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2727"/>
              </a:tblGrid>
              <a:tr h="3960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r>
                        <a:rPr lang="ru-RU" sz="4000" dirty="0">
                          <a:solidFill>
                            <a:srgbClr val="C00000"/>
                          </a:solidFill>
                          <a:effectLst/>
                        </a:rPr>
                        <a:t>Общайся вежливо и доброжелательно.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C00000"/>
                          </a:solidFill>
                          <a:effectLst/>
                        </a:rPr>
                        <a:t>*Говори спокойно и ясно.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C00000"/>
                          </a:solidFill>
                          <a:effectLst/>
                        </a:rPr>
                        <a:t>*Не мешай другой группе, не вторгайся в их работу</a:t>
                      </a:r>
                      <a:r>
                        <a:rPr lang="ru-RU" sz="4000" dirty="0">
                          <a:effectLst/>
                        </a:rPr>
                        <a:t>.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466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группе.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i="1" u="sng" dirty="0" smtClean="0"/>
              <a:t>Проверка по эталону</a:t>
            </a:r>
            <a:endParaRPr lang="ru-RU" i="1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229574"/>
              </p:ext>
            </p:extLst>
          </p:nvPr>
        </p:nvGraphicFramePr>
        <p:xfrm>
          <a:off x="1619672" y="1268760"/>
          <a:ext cx="6552728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2728"/>
              </a:tblGrid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Имена прилагательные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ж.р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.,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ед.ч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29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И.п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.  какая?  -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ая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яя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Р.п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360" algn="l"/>
                          <a:tab pos="1470660" algn="l"/>
                        </a:tabLs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Д.п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.	какой?	-ой,     -ей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Т.п.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П.п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В.п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.      какую?         -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ую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,  -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юю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552" marR="2655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AutoShape 2"/>
          <p:cNvSpPr>
            <a:spLocks/>
          </p:cNvSpPr>
          <p:nvPr/>
        </p:nvSpPr>
        <p:spPr bwMode="auto">
          <a:xfrm>
            <a:off x="2339752" y="3356992"/>
            <a:ext cx="288032" cy="1944216"/>
          </a:xfrm>
          <a:prstGeom prst="rightBrace">
            <a:avLst>
              <a:gd name="adj1" fmla="val 8299"/>
              <a:gd name="adj2" fmla="val 50000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89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177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Все друг к другу повернитесь, И друг другу улыбнитесь, И удачи вам во всем, А теперь урок начнем </vt:lpstr>
      <vt:lpstr>Имя прилагательное</vt:lpstr>
      <vt:lpstr>Работа со словосочетаниями -назовите пропущенные буквы -подберите смысловые пары существительное+ ПРИЛАГАТЕЛЬНОЕ </vt:lpstr>
      <vt:lpstr>Ранняя весна Любимая мама Березовая роща Утренняя заря</vt:lpstr>
      <vt:lpstr>Тема урока  «Склонение имён прилагательных женского рода»</vt:lpstr>
      <vt:lpstr>Минутка чистописания  ая яя аая яя ааая яя</vt:lpstr>
      <vt:lpstr>Работа в группе.</vt:lpstr>
      <vt:lpstr>Проверка по эталону</vt:lpstr>
      <vt:lpstr>Просклоняйте словосочетание</vt:lpstr>
      <vt:lpstr>Презентация PowerPoint</vt:lpstr>
      <vt:lpstr>Алгоритм определения падежа у имен прилагательных. </vt:lpstr>
      <vt:lpstr>Задание   «Разукрась предложение»</vt:lpstr>
      <vt:lpstr>Удивительная природа окружает нас. В лесной глуши можно увидеть и пушистую сосну и стройную берёзу. А как радуешься певчей птице, затерявшейся в густом лесу! </vt:lpstr>
      <vt:lpstr>Букет из «комплиментов»</vt:lpstr>
      <vt:lpstr>Рефлексия    Оцени свои успехи</vt:lpstr>
      <vt:lpstr>Прекрасный день! Урока подошел конец. Пусть каждый скажет про себя: Какой я молодец!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22</cp:revision>
  <dcterms:created xsi:type="dcterms:W3CDTF">2013-08-20T23:50:31Z</dcterms:created>
  <dcterms:modified xsi:type="dcterms:W3CDTF">2020-02-16T16:21:25Z</dcterms:modified>
</cp:coreProperties>
</file>