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7" r:id="rId13"/>
    <p:sldId id="268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4" autoAdjust="0"/>
    <p:restoredTop sz="94660"/>
  </p:normalViewPr>
  <p:slideViewPr>
    <p:cSldViewPr>
      <p:cViewPr>
        <p:scale>
          <a:sx n="50" d="100"/>
          <a:sy n="50" d="100"/>
        </p:scale>
        <p:origin x="-39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0" name="Рисунок 69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6" name="Рисунок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" y="360"/>
            <a:ext cx="9139320" cy="685728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594000" y="1340768"/>
            <a:ext cx="8136000" cy="5628832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4800" b="1" i="1" dirty="0">
                <a:solidFill>
                  <a:srgbClr val="900000"/>
                </a:solidFill>
                <a:latin typeface="Arno Pro Smbd SmText"/>
              </a:rPr>
              <a:t>Склонение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4800" b="1" i="1" dirty="0">
                <a:solidFill>
                  <a:srgbClr val="900000"/>
                </a:solidFill>
                <a:latin typeface="Arno Pro Smbd SmText"/>
              </a:rPr>
              <a:t> имён существительных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4800" b="1" i="1" dirty="0">
                <a:solidFill>
                  <a:srgbClr val="900000"/>
                </a:solidFill>
                <a:latin typeface="Arno Pro Smbd SmText"/>
              </a:rPr>
              <a:t>во множественном числе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" y="0"/>
            <a:ext cx="9139320" cy="685728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1105560" y="720000"/>
            <a:ext cx="6742080" cy="6980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>
                <a:latin typeface="Arial"/>
              </a:rPr>
              <a:t> </a:t>
            </a:r>
            <a:r>
              <a:rPr lang="ru-RU" sz="4400" b="1">
                <a:solidFill>
                  <a:srgbClr val="0066CC"/>
                </a:solidFill>
                <a:latin typeface="Arial"/>
              </a:rPr>
              <a:t>Итог урока.</a:t>
            </a:r>
            <a:endParaRPr/>
          </a:p>
        </p:txBody>
      </p:sp>
      <p:sp>
        <p:nvSpPr>
          <p:cNvPr id="185" name="CustomShape 2"/>
          <p:cNvSpPr/>
          <p:nvPr/>
        </p:nvSpPr>
        <p:spPr>
          <a:xfrm>
            <a:off x="1080000" y="1481760"/>
            <a:ext cx="7174080" cy="4349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800">
                <a:solidFill>
                  <a:srgbClr val="00CC00"/>
                </a:solidFill>
              </a:rPr>
              <a:t>- </a:t>
            </a:r>
            <a:r>
              <a:rPr lang="ru-RU" sz="4800" b="1">
                <a:solidFill>
                  <a:srgbClr val="00CC00"/>
                </a:solidFill>
              </a:rPr>
              <a:t>Чему учились на уроке?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800" b="1">
                <a:solidFill>
                  <a:srgbClr val="00CC00"/>
                </a:solidFill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00CC00"/>
                </a:solidFill>
              </a:rPr>
              <a:t>- Что нового узнали на уроке?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"/>
            <a:ext cx="9139320" cy="6857280"/>
          </a:xfrm>
          <a:prstGeom prst="rect">
            <a:avLst/>
          </a:prstGeom>
          <a:ln>
            <a:noFill/>
          </a:ln>
        </p:spPr>
      </p:pic>
      <p:sp>
        <p:nvSpPr>
          <p:cNvPr id="187" name="CustomShape 1"/>
          <p:cNvSpPr/>
          <p:nvPr/>
        </p:nvSpPr>
        <p:spPr>
          <a:xfrm>
            <a:off x="1296000" y="727200"/>
            <a:ext cx="6022080" cy="8769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FF0000"/>
                </a:solidFill>
                <a:latin typeface="Arial"/>
              </a:rPr>
              <a:t>Молодцы!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792000" y="1461600"/>
            <a:ext cx="7487640" cy="5212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1">
                <a:solidFill>
                  <a:srgbClr val="00CC00"/>
                </a:solidFill>
              </a:rPr>
              <a:t>Всем большое спасибо!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89" name="Содержимое 5"/>
          <p:cNvPicPr/>
          <p:nvPr/>
        </p:nvPicPr>
        <p:blipFill>
          <a:blip r:embed="rId3"/>
          <a:stretch>
            <a:fillRect/>
          </a:stretch>
        </p:blipFill>
        <p:spPr>
          <a:xfrm>
            <a:off x="864360" y="2376000"/>
            <a:ext cx="7199640" cy="410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" y="720"/>
            <a:ext cx="9139320" cy="6857280"/>
          </a:xfrm>
          <a:prstGeom prst="rect">
            <a:avLst/>
          </a:prstGeom>
          <a:ln>
            <a:noFill/>
          </a:ln>
        </p:spPr>
      </p:pic>
      <p:sp>
        <p:nvSpPr>
          <p:cNvPr id="148" name="CustomShape 1"/>
          <p:cNvSpPr/>
          <p:nvPr/>
        </p:nvSpPr>
        <p:spPr>
          <a:xfrm>
            <a:off x="576000" y="459360"/>
            <a:ext cx="8351640" cy="14875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800" b="1" i="1">
                <a:solidFill>
                  <a:srgbClr val="C5000B"/>
                </a:solidFill>
              </a:rPr>
              <a:t>    </a:t>
            </a:r>
            <a:r>
              <a:rPr lang="ru-RU" sz="3200" b="1" i="1">
                <a:solidFill>
                  <a:srgbClr val="C5000B"/>
                </a:solidFill>
              </a:rPr>
              <a:t>Что мы знаем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3200" b="1" i="1">
                <a:solidFill>
                  <a:srgbClr val="C5000B"/>
                </a:solidFill>
              </a:rPr>
              <a:t>об имени существительном?</a:t>
            </a:r>
            <a:endParaRPr/>
          </a:p>
        </p:txBody>
      </p:sp>
      <p:sp>
        <p:nvSpPr>
          <p:cNvPr id="149" name="CustomShape 2"/>
          <p:cNvSpPr/>
          <p:nvPr/>
        </p:nvSpPr>
        <p:spPr>
          <a:xfrm>
            <a:off x="-1836712" y="2351700"/>
            <a:ext cx="5363368" cy="33357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330066"/>
                </a:solidFill>
              </a:rPr>
              <a:t>                    - часть речи;</a:t>
            </a:r>
            <a:endParaRPr dirty="0"/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330066"/>
                </a:solidFill>
              </a:rPr>
              <a:t>                    - обозначает предмет;</a:t>
            </a:r>
            <a:endParaRPr dirty="0"/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330066"/>
                </a:solidFill>
              </a:rPr>
              <a:t>                    - отвечает на вопросы кто?, что?</a:t>
            </a:r>
            <a:endParaRPr dirty="0"/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330066"/>
                </a:solidFill>
              </a:rPr>
              <a:t>                    - одушевлённое или неодушевлённое; 	</a:t>
            </a:r>
            <a:endParaRPr dirty="0"/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330066"/>
                </a:solidFill>
              </a:rPr>
              <a:t>                    - имеет род и склонение;</a:t>
            </a:r>
            <a:endParaRPr dirty="0"/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330066"/>
                </a:solidFill>
              </a:rPr>
              <a:t>                    - изменяется по числам и падежам</a:t>
            </a:r>
            <a:endParaRPr dirty="0"/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330066"/>
                </a:solidFill>
              </a:rPr>
              <a:t>                    - в предложении может быть как  </a:t>
            </a:r>
            <a:endParaRPr dirty="0"/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330066"/>
                </a:solidFill>
              </a:rPr>
              <a:t>                    главным членом, </a:t>
            </a:r>
            <a:endParaRPr dirty="0"/>
          </a:p>
          <a:p>
            <a:pPr>
              <a:lnSpc>
                <a:spcPct val="90000"/>
              </a:lnSpc>
            </a:pPr>
            <a:r>
              <a:rPr lang="ru-RU" sz="3600" dirty="0">
                <a:solidFill>
                  <a:srgbClr val="330066"/>
                </a:solidFill>
              </a:rPr>
              <a:t>                    так и второстепенным.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"/>
            <a:ext cx="9139320" cy="6857280"/>
          </a:xfrm>
          <a:prstGeom prst="rect">
            <a:avLst/>
          </a:prstGeom>
          <a:ln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936000" y="4968000"/>
            <a:ext cx="7344000" cy="1224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ru-RU" b="1"/>
              <a:t>-</a:t>
            </a:r>
            <a:r>
              <a:rPr lang="ru-RU" sz="2800" b="1"/>
              <a:t> Спишите. Определите число </a:t>
            </a:r>
            <a:endParaRPr/>
          </a:p>
          <a:p>
            <a:r>
              <a:rPr lang="ru-RU" sz="2800" b="1"/>
              <a:t>имён существительных.</a:t>
            </a:r>
            <a:endParaRPr/>
          </a:p>
          <a:p>
            <a:r>
              <a:rPr lang="ru-RU" sz="2800" b="1"/>
              <a:t>- Докажите,что все имена </a:t>
            </a:r>
            <a:endParaRPr/>
          </a:p>
          <a:p>
            <a:r>
              <a:rPr lang="ru-RU" sz="2800" b="1"/>
              <a:t>существительные употреблены </a:t>
            </a:r>
            <a:endParaRPr/>
          </a:p>
          <a:p>
            <a:r>
              <a:rPr lang="ru-RU" sz="2800" b="1"/>
              <a:t>во множественном числе.</a:t>
            </a:r>
            <a:endParaRPr/>
          </a:p>
          <a:p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720000" y="491760"/>
            <a:ext cx="7703640" cy="4331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ru-RU" sz="4000" b="1">
                <a:solidFill>
                  <a:srgbClr val="00CC00"/>
                </a:solidFill>
              </a:rPr>
              <a:t>Воют первые метели,</a:t>
            </a:r>
            <a:endParaRPr/>
          </a:p>
          <a:p>
            <a:r>
              <a:rPr lang="ru-RU" sz="4000" b="1">
                <a:solidFill>
                  <a:srgbClr val="00CC00"/>
                </a:solidFill>
              </a:rPr>
              <a:t>А деревья — расцвели !</a:t>
            </a:r>
            <a:endParaRPr/>
          </a:p>
          <a:p>
            <a:r>
              <a:rPr lang="ru-RU" sz="4000" b="1">
                <a:solidFill>
                  <a:srgbClr val="00CC00"/>
                </a:solidFill>
              </a:rPr>
              <a:t>Эти птицы прилетели :</a:t>
            </a:r>
            <a:endParaRPr/>
          </a:p>
          <a:p>
            <a:r>
              <a:rPr lang="ru-RU" sz="4000" b="1">
                <a:solidFill>
                  <a:srgbClr val="00CC00"/>
                </a:solidFill>
              </a:rPr>
              <a:t>С хохолками — свиристели,</a:t>
            </a:r>
            <a:endParaRPr/>
          </a:p>
          <a:p>
            <a:r>
              <a:rPr lang="ru-RU" sz="4000" b="1">
                <a:solidFill>
                  <a:srgbClr val="00CC00"/>
                </a:solidFill>
              </a:rPr>
              <a:t>С огоньками — снегири !</a:t>
            </a:r>
            <a:endParaRPr/>
          </a:p>
          <a:p>
            <a:r>
              <a:rPr lang="ru-RU" sz="4000" b="1">
                <a:solidFill>
                  <a:srgbClr val="00CC00"/>
                </a:solidFill>
              </a:rPr>
              <a:t>                        В.Фетисов </a:t>
            </a:r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80" y="720"/>
            <a:ext cx="9139320" cy="685728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457200" y="648000"/>
            <a:ext cx="8228880" cy="7700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800" b="1">
                <a:solidFill>
                  <a:srgbClr val="333366"/>
                </a:solidFill>
              </a:rPr>
              <a:t>ВЫВОД </a:t>
            </a:r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864000" y="1800000"/>
            <a:ext cx="7560000" cy="4176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ru-RU" sz="4000">
                <a:latin typeface="ChinaOne"/>
              </a:rPr>
              <a:t>- Существительные 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latin typeface="ChinaOne"/>
              </a:rPr>
              <a:t>во множественном числе 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latin typeface="ChinaOne"/>
              </a:rPr>
              <a:t>обозначают  два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latin typeface="ChinaOne"/>
              </a:rPr>
              <a:t> или несколько предметов.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latin typeface="ChinaOne"/>
              </a:rPr>
              <a:t>- Существительные 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latin typeface="ChinaOne"/>
              </a:rPr>
              <a:t>во множественном числе </a:t>
            </a:r>
            <a:endParaRPr/>
          </a:p>
          <a:p>
            <a:pPr>
              <a:lnSpc>
                <a:spcPct val="100000"/>
              </a:lnSpc>
            </a:pPr>
            <a:r>
              <a:rPr lang="ru-RU" sz="4000">
                <a:latin typeface="ChinaOne"/>
              </a:rPr>
              <a:t>имеют окончания –</a:t>
            </a:r>
            <a:r>
              <a:rPr lang="ru-RU" sz="4000">
                <a:solidFill>
                  <a:srgbClr val="FF0000"/>
                </a:solidFill>
                <a:latin typeface="ChinaOne"/>
              </a:rPr>
              <a:t>а, -я, -ы, -и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" y="360"/>
            <a:ext cx="9139320" cy="685728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864000" y="708480"/>
            <a:ext cx="7508880" cy="1424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ru-RU" sz="4800"/>
              <a:t>    </a:t>
            </a:r>
            <a:r>
              <a:rPr lang="ru-RU" sz="4800">
                <a:solidFill>
                  <a:srgbClr val="000000"/>
                </a:solidFill>
              </a:rPr>
              <a:t>  </a:t>
            </a:r>
            <a:r>
              <a:rPr lang="ru-RU" sz="4800" b="1">
                <a:solidFill>
                  <a:srgbClr val="C5000B"/>
                </a:solidFill>
                <a:latin typeface="Arial"/>
              </a:rPr>
              <a:t>Запишите в тетрадь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4800" b="1">
                <a:solidFill>
                  <a:srgbClr val="C5000B"/>
                </a:solidFill>
                <a:latin typeface="Arial"/>
              </a:rPr>
              <a:t>     (по образцу)</a:t>
            </a:r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720000" y="2232000"/>
            <a:ext cx="7775640" cy="4170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ru-RU" sz="4800" b="1"/>
              <a:t>Метели–метель(3-е скл.),</a:t>
            </a:r>
            <a:endParaRPr/>
          </a:p>
          <a:p>
            <a:r>
              <a:rPr lang="ru-RU" sz="4800" b="1"/>
              <a:t>деревья - …( … скл .),</a:t>
            </a:r>
            <a:endParaRPr/>
          </a:p>
          <a:p>
            <a:r>
              <a:rPr lang="ru-RU" sz="4800" b="1"/>
              <a:t>птицы- … (… скл.),</a:t>
            </a:r>
            <a:endParaRPr/>
          </a:p>
          <a:p>
            <a:r>
              <a:rPr lang="ru-RU" sz="4800" b="1"/>
              <a:t>с хохолками - … (…скл),</a:t>
            </a:r>
            <a:endParaRPr/>
          </a:p>
          <a:p>
            <a:r>
              <a:rPr lang="ru-RU" sz="4800" b="1"/>
              <a:t>сосны-...(...скл.),</a:t>
            </a:r>
            <a:endParaRPr/>
          </a:p>
          <a:p>
            <a:r>
              <a:rPr lang="ru-RU" sz="4800" b="1"/>
              <a:t>в снегах-...(...скл.)</a:t>
            </a:r>
            <a:r>
              <a:rPr lang="ru-RU" sz="5400"/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0"/>
            <a:ext cx="9139320" cy="6857280"/>
          </a:xfrm>
          <a:prstGeom prst="rect">
            <a:avLst/>
          </a:prstGeom>
          <a:ln>
            <a:noFill/>
          </a:ln>
        </p:spPr>
      </p:pic>
      <p:sp>
        <p:nvSpPr>
          <p:cNvPr id="160" name="CustomShape 1"/>
          <p:cNvSpPr/>
          <p:nvPr/>
        </p:nvSpPr>
        <p:spPr>
          <a:xfrm>
            <a:off x="864000" y="720000"/>
            <a:ext cx="7487640" cy="6980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800" b="1">
                <a:solidFill>
                  <a:srgbClr val="FF0000"/>
                </a:solidFill>
                <a:latin typeface="Arial"/>
              </a:rPr>
              <a:t>Проверьте себя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720000" y="1808280"/>
            <a:ext cx="7775640" cy="3959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ru-RU" sz="4400" b="1"/>
              <a:t>Метели – метель (3-е скл.),</a:t>
            </a:r>
            <a:endParaRPr/>
          </a:p>
          <a:p>
            <a:r>
              <a:rPr lang="ru-RU" sz="4400" b="1"/>
              <a:t>деревья – дерево ( 2 скл .),</a:t>
            </a:r>
            <a:endParaRPr/>
          </a:p>
          <a:p>
            <a:r>
              <a:rPr lang="ru-RU" sz="4400" b="1"/>
              <a:t>птицы- птица  (1 скл.),</a:t>
            </a:r>
            <a:endParaRPr/>
          </a:p>
          <a:p>
            <a:r>
              <a:rPr lang="ru-RU" sz="4400" b="1"/>
              <a:t>с хохолками–хохолок(2скл), </a:t>
            </a:r>
            <a:endParaRPr/>
          </a:p>
          <a:p>
            <a:r>
              <a:rPr lang="ru-RU" sz="4400" b="1"/>
              <a:t>сосны- сосна (1 скл.),</a:t>
            </a:r>
            <a:endParaRPr/>
          </a:p>
          <a:p>
            <a:r>
              <a:rPr lang="ru-RU" sz="4400" b="1"/>
              <a:t>в снегах —снег(2 скл.).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" y="360"/>
            <a:ext cx="9139320" cy="6857280"/>
          </a:xfrm>
          <a:prstGeom prst="rect">
            <a:avLst/>
          </a:prstGeom>
          <a:ln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576360" y="640440"/>
            <a:ext cx="7631640" cy="576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ru-RU" sz="3600" b="1"/>
              <a:t>      Чтобы определить </a:t>
            </a:r>
            <a:r>
              <a:rPr lang="ru-RU" sz="3600" b="1">
                <a:solidFill>
                  <a:srgbClr val="FF3333"/>
                </a:solidFill>
              </a:rPr>
              <a:t>склонение </a:t>
            </a:r>
            <a:endParaRPr/>
          </a:p>
          <a:p>
            <a:r>
              <a:rPr lang="ru-RU" sz="3600" b="1">
                <a:solidFill>
                  <a:srgbClr val="FF3333"/>
                </a:solidFill>
              </a:rPr>
              <a:t>       имени существительного, </a:t>
            </a:r>
            <a:endParaRPr/>
          </a:p>
          <a:p>
            <a:r>
              <a:rPr lang="ru-RU" sz="3600" b="1">
                <a:solidFill>
                  <a:srgbClr val="FF3333"/>
                </a:solidFill>
              </a:rPr>
              <a:t>       </a:t>
            </a:r>
            <a:r>
              <a:rPr lang="ru-RU" sz="3600" b="1">
                <a:solidFill>
                  <a:srgbClr val="000000"/>
                </a:solidFill>
              </a:rPr>
              <a:t>которое употреблено </a:t>
            </a:r>
            <a:endParaRPr/>
          </a:p>
          <a:p>
            <a:r>
              <a:rPr lang="ru-RU" sz="3600" b="1">
                <a:solidFill>
                  <a:srgbClr val="000000"/>
                </a:solidFill>
              </a:rPr>
              <a:t>       в форме</a:t>
            </a:r>
            <a:r>
              <a:rPr lang="ru-RU" sz="3600" b="1">
                <a:solidFill>
                  <a:srgbClr val="FF3333"/>
                </a:solidFill>
              </a:rPr>
              <a:t> множественного числа,</a:t>
            </a:r>
            <a:endParaRPr/>
          </a:p>
          <a:p>
            <a:r>
              <a:rPr lang="ru-RU" sz="3600" b="1">
                <a:solidFill>
                  <a:srgbClr val="FF3333"/>
                </a:solidFill>
              </a:rPr>
              <a:t>       </a:t>
            </a:r>
            <a:r>
              <a:rPr lang="ru-RU" sz="3600" b="1">
                <a:solidFill>
                  <a:srgbClr val="000000"/>
                </a:solidFill>
              </a:rPr>
              <a:t>надо поставить имя </a:t>
            </a:r>
            <a:endParaRPr/>
          </a:p>
          <a:p>
            <a:r>
              <a:rPr lang="ru-RU" sz="3600" b="1">
                <a:solidFill>
                  <a:srgbClr val="000000"/>
                </a:solidFill>
              </a:rPr>
              <a:t>       существительное </a:t>
            </a:r>
            <a:endParaRPr/>
          </a:p>
          <a:p>
            <a:r>
              <a:rPr lang="ru-RU" sz="3600" b="1">
                <a:solidFill>
                  <a:srgbClr val="FF3333"/>
                </a:solidFill>
              </a:rPr>
              <a:t>       в начальную форму,</a:t>
            </a:r>
            <a:r>
              <a:rPr lang="ru-RU" sz="3600" b="1">
                <a:solidFill>
                  <a:srgbClr val="000000"/>
                </a:solidFill>
              </a:rPr>
              <a:t>вспомнить </a:t>
            </a:r>
            <a:endParaRPr/>
          </a:p>
          <a:p>
            <a:r>
              <a:rPr lang="ru-RU" sz="3600" b="1">
                <a:solidFill>
                  <a:srgbClr val="000000"/>
                </a:solidFill>
              </a:rPr>
              <a:t>       признаки каждого типа склонения</a:t>
            </a:r>
            <a:endParaRPr/>
          </a:p>
          <a:p>
            <a:r>
              <a:rPr lang="ru-RU" sz="3600" b="1">
                <a:solidFill>
                  <a:srgbClr val="000000"/>
                </a:solidFill>
              </a:rPr>
              <a:t>       и определить склонение данного</a:t>
            </a:r>
            <a:endParaRPr/>
          </a:p>
          <a:p>
            <a:r>
              <a:rPr lang="ru-RU" sz="3600" b="1">
                <a:solidFill>
                  <a:srgbClr val="000000"/>
                </a:solidFill>
              </a:rPr>
              <a:t>       имени  существительного:</a:t>
            </a:r>
            <a:endParaRPr/>
          </a:p>
          <a:p>
            <a:r>
              <a:rPr lang="ru-RU" sz="3600" b="1">
                <a:solidFill>
                  <a:srgbClr val="FF3333"/>
                </a:solidFill>
              </a:rPr>
              <a:t>        альбомы- альбом (2 скл.)</a:t>
            </a:r>
            <a:r>
              <a:rPr lang="ru-RU" sz="3600">
                <a:solidFill>
                  <a:srgbClr val="FF3333"/>
                </a:solidFill>
              </a:rPr>
              <a:t>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80" y="0"/>
            <a:ext cx="9139320" cy="685728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720360" y="614880"/>
            <a:ext cx="7487640" cy="681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800" b="1">
                <a:solidFill>
                  <a:srgbClr val="FF0000"/>
                </a:solidFill>
                <a:latin typeface="Arial"/>
              </a:rPr>
              <a:t>Проверьте себя</a:t>
            </a:r>
            <a:endParaRPr/>
          </a:p>
        </p:txBody>
      </p:sp>
      <p:sp>
        <p:nvSpPr>
          <p:cNvPr id="169" name="CustomShape 2"/>
          <p:cNvSpPr/>
          <p:nvPr/>
        </p:nvSpPr>
        <p:spPr>
          <a:xfrm>
            <a:off x="720000" y="1381680"/>
            <a:ext cx="7991640" cy="3239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endParaRPr/>
          </a:p>
          <a:p>
            <a:endParaRPr/>
          </a:p>
          <a:p>
            <a:endParaRPr/>
          </a:p>
          <a:p>
            <a:r>
              <a:rPr lang="ru-RU" sz="2800"/>
              <a:t>     1. Метель - ветер, метелица, вьюга, пурга, буран.</a:t>
            </a:r>
            <a:endParaRPr/>
          </a:p>
          <a:p>
            <a:r>
              <a:rPr lang="ru-RU" sz="2800"/>
              <a:t>     2. Метели(И.п.), без метелей(Р.п.), </a:t>
            </a:r>
            <a:endParaRPr/>
          </a:p>
          <a:p>
            <a:r>
              <a:rPr lang="ru-RU" sz="2800"/>
              <a:t>      к метелям(Д.п.), закружила метели(В.п.),</a:t>
            </a:r>
            <a:endParaRPr/>
          </a:p>
          <a:p>
            <a:r>
              <a:rPr lang="ru-RU" sz="2800"/>
              <a:t>       за метелями(Т.п.), </a:t>
            </a:r>
            <a:endParaRPr/>
          </a:p>
          <a:p>
            <a:r>
              <a:rPr lang="ru-RU" sz="2800"/>
              <a:t>       о метелях(П.п.).</a:t>
            </a:r>
            <a:endParaRPr/>
          </a:p>
          <a:p>
            <a:r>
              <a:rPr lang="ru-RU" sz="2800"/>
              <a:t>     3.</a:t>
            </a:r>
            <a:endParaRPr/>
          </a:p>
          <a:p>
            <a:r>
              <a:rPr lang="ru-RU" sz="2800"/>
              <a:t>      Вьюги и метели в феврале налетели</a:t>
            </a:r>
            <a:endParaRPr/>
          </a:p>
          <a:p>
            <a:r>
              <a:rPr lang="ru-RU" sz="2800"/>
              <a:t>.</a:t>
            </a:r>
            <a:endParaRPr/>
          </a:p>
          <a:p>
            <a:r>
              <a:rPr lang="ru-RU" sz="2800"/>
              <a:t>      Закружила осень в лесу рыжие метели.</a:t>
            </a:r>
            <a:endParaRPr/>
          </a:p>
          <a:p>
            <a:endParaRPr/>
          </a:p>
        </p:txBody>
      </p:sp>
      <p:sp>
        <p:nvSpPr>
          <p:cNvPr id="170" name="Line 3"/>
          <p:cNvSpPr/>
          <p:nvPr/>
        </p:nvSpPr>
        <p:spPr>
          <a:xfrm>
            <a:off x="792000" y="4608000"/>
            <a:ext cx="2880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71" name="Line 4"/>
          <p:cNvSpPr/>
          <p:nvPr/>
        </p:nvSpPr>
        <p:spPr>
          <a:xfrm>
            <a:off x="5472000" y="4608000"/>
            <a:ext cx="1872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72" name="Line 5"/>
          <p:cNvSpPr/>
          <p:nvPr/>
        </p:nvSpPr>
        <p:spPr>
          <a:xfrm>
            <a:off x="5472360" y="4752000"/>
            <a:ext cx="187164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73" name="Line 6"/>
          <p:cNvSpPr/>
          <p:nvPr/>
        </p:nvSpPr>
        <p:spPr>
          <a:xfrm>
            <a:off x="792000" y="5400000"/>
            <a:ext cx="1944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74" name="Line 7"/>
          <p:cNvSpPr/>
          <p:nvPr/>
        </p:nvSpPr>
        <p:spPr>
          <a:xfrm>
            <a:off x="864000" y="5688000"/>
            <a:ext cx="1944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75" name="Line 8"/>
          <p:cNvSpPr/>
          <p:nvPr/>
        </p:nvSpPr>
        <p:spPr>
          <a:xfrm>
            <a:off x="2880000" y="5328000"/>
            <a:ext cx="936000" cy="0"/>
          </a:xfrm>
          <a:prstGeom prst="line">
            <a:avLst/>
          </a:prstGeom>
          <a:ln>
            <a:solidFill>
              <a:srgbClr val="000000"/>
            </a:solidFill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05834" y="720"/>
            <a:ext cx="9283320" cy="6857280"/>
          </a:xfrm>
          <a:prstGeom prst="rect">
            <a:avLst/>
          </a:prstGeom>
          <a:ln>
            <a:noFill/>
          </a:ln>
        </p:spPr>
      </p:pic>
      <p:sp>
        <p:nvSpPr>
          <p:cNvPr id="177" name="CustomShape 1"/>
          <p:cNvSpPr/>
          <p:nvPr/>
        </p:nvSpPr>
        <p:spPr>
          <a:xfrm>
            <a:off x="0" y="576000"/>
            <a:ext cx="8028448" cy="3312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/>
          <a:p>
            <a:r>
              <a:rPr lang="ru-RU" sz="4000" dirty="0"/>
              <a:t>                                   </a:t>
            </a:r>
            <a:endParaRPr dirty="0"/>
          </a:p>
          <a:p>
            <a:endParaRPr dirty="0"/>
          </a:p>
          <a:p>
            <a:endParaRPr dirty="0"/>
          </a:p>
          <a:p>
            <a:r>
              <a:rPr lang="ru-RU" sz="4000" dirty="0">
                <a:solidFill>
                  <a:srgbClr val="3333FF"/>
                </a:solidFill>
              </a:rPr>
              <a:t>                               </a:t>
            </a:r>
            <a:r>
              <a:rPr lang="ru-RU" sz="3200" b="1" dirty="0">
                <a:solidFill>
                  <a:srgbClr val="000000"/>
                </a:solidFill>
              </a:rPr>
              <a:t>Составить текст.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3333FF"/>
                </a:solidFill>
              </a:rPr>
              <a:t>                                           </a:t>
            </a:r>
            <a:r>
              <a:rPr lang="ru-RU" sz="3200" b="1" dirty="0">
                <a:solidFill>
                  <a:srgbClr val="3333FF"/>
                </a:solidFill>
              </a:rPr>
              <a:t>Зимний лес.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dirty="0">
                <a:solidFill>
                  <a:srgbClr val="3333FF"/>
                </a:solidFill>
              </a:rPr>
              <a:t>                                        </a:t>
            </a:r>
            <a:r>
              <a:rPr lang="ru-RU" sz="3200" b="1" dirty="0">
                <a:solidFill>
                  <a:srgbClr val="000000"/>
                </a:solidFill>
              </a:rPr>
              <a:t>Сосны, снежные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</a:rPr>
              <a:t>                                        вершины,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</a:rPr>
              <a:t>                                        тропинки,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</a:rPr>
              <a:t>                                   лесные звери и птицы,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</a:rPr>
              <a:t>                                   лыжи, ребята,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</a:rPr>
              <a:t>              следы </a:t>
            </a:r>
            <a:r>
              <a:rPr lang="ru-RU" sz="3200" b="1" dirty="0" smtClean="0">
                <a:solidFill>
                  <a:srgbClr val="000000"/>
                </a:solidFill>
              </a:rPr>
              <a:t>зверей, подарки </a:t>
            </a:r>
            <a:r>
              <a:rPr lang="ru-RU" sz="3200" b="1" dirty="0">
                <a:solidFill>
                  <a:srgbClr val="000000"/>
                </a:solidFill>
              </a:rPr>
              <a:t>для лесных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</a:rPr>
              <a:t>              обитателей, кормушки,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</a:rPr>
              <a:t>              семечки, крупы,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0000"/>
                </a:solidFill>
              </a:rPr>
              <a:t>              интересные фотографии. </a:t>
            </a:r>
            <a:endParaRPr dirty="0"/>
          </a:p>
        </p:txBody>
      </p:sp>
      <p:pic>
        <p:nvPicPr>
          <p:cNvPr id="178" name="Рисунок 177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3563888" cy="299696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Alla</cp:lastModifiedBy>
  <cp:revision>1</cp:revision>
  <dcterms:modified xsi:type="dcterms:W3CDTF">2020-01-18T05:58:06Z</dcterms:modified>
</cp:coreProperties>
</file>