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6" r:id="rId3"/>
    <p:sldId id="276" r:id="rId4"/>
    <p:sldId id="260" r:id="rId5"/>
    <p:sldId id="261" r:id="rId6"/>
    <p:sldId id="269" r:id="rId7"/>
    <p:sldId id="271" r:id="rId8"/>
    <p:sldId id="274" r:id="rId9"/>
    <p:sldId id="262" r:id="rId10"/>
    <p:sldId id="275" r:id="rId11"/>
    <p:sldId id="272" r:id="rId12"/>
    <p:sldId id="273" r:id="rId13"/>
    <p:sldId id="264" r:id="rId14"/>
    <p:sldId id="263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2" autoAdjust="0"/>
  </p:normalViewPr>
  <p:slideViewPr>
    <p:cSldViewPr>
      <p:cViewPr varScale="1">
        <p:scale>
          <a:sx n="101" d="100"/>
          <a:sy n="101" d="100"/>
        </p:scale>
        <p:origin x="2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7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304AE-0050-4FDF-BD14-730F758B3287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096AA-99F9-48B0-83E5-D3FA3A048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64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B68F7-B436-41BE-93D7-5F690E14781C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F333-294D-4B50-AB4D-4B2AF310DC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3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Слово «определительные» появляется после клика мышки на «Сложноподчинённые предложения с придаточными»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F333-294D-4B50-AB4D-4B2AF310DC1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4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F333-294D-4B50-AB4D-4B2AF310DC1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9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«Проверим!» - триггер,  по клику на него</a:t>
            </a:r>
            <a:r>
              <a:rPr lang="ru-RU" baseline="0" dirty="0" smtClean="0"/>
              <a:t> начинается проверка задания, 4 предложения – 4 клика по триггеру.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F333-294D-4B50-AB4D-4B2AF310DC1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53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F333-294D-4B50-AB4D-4B2AF310DC1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8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F333-294D-4B50-AB4D-4B2AF310DC1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F333-294D-4B50-AB4D-4B2AF310DC1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4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3991-F484-41BA-BE0B-0B3BB430027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7AEE-9426-4A53-A5BF-5468CB45CD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исунок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71" y="0"/>
            <a:ext cx="913385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3991-F484-41BA-BE0B-0B3BB430027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7AEE-9426-4A53-A5BF-5468CB45C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3991-F484-41BA-BE0B-0B3BB430027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7AEE-9426-4A53-A5BF-5468CB45C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3991-F484-41BA-BE0B-0B3BB430027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7AEE-9426-4A53-A5BF-5468CB45C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3991-F484-41BA-BE0B-0B3BB430027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7AEE-9426-4A53-A5BF-5468CB45C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3991-F484-41BA-BE0B-0B3BB430027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7AEE-9426-4A53-A5BF-5468CB45C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3991-F484-41BA-BE0B-0B3BB430027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7AEE-9426-4A53-A5BF-5468CB45C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3991-F484-41BA-BE0B-0B3BB430027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7AEE-9426-4A53-A5BF-5468CB45C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3991-F484-41BA-BE0B-0B3BB430027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7AEE-9426-4A53-A5BF-5468CB45C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3991-F484-41BA-BE0B-0B3BB430027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7AEE-9426-4A53-A5BF-5468CB45C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3991-F484-41BA-BE0B-0B3BB430027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7AEE-9426-4A53-A5BF-5468CB45C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63991-F484-41BA-BE0B-0B3BB430027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37AEE-9426-4A53-A5BF-5468CB45C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0751" y="1196752"/>
            <a:ext cx="597907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Сложноподчинённые</a:t>
            </a:r>
            <a:endParaRPr lang="ru-RU" sz="4800" b="1" cap="none" spc="0" dirty="0" smtClean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предложения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</a:t>
            </a:r>
            <a:r>
              <a:rPr lang="ru-RU" sz="4800" b="1" cap="none" spc="0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придаточными…</a:t>
            </a: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423920" y="6237312"/>
            <a:ext cx="674360" cy="432048"/>
          </a:xfrm>
          <a:prstGeom prst="actionButtonForwardNex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Замените придаточные предложения синонимичными синтаксическими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конструкциями, где это возможно.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494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7" y="620688"/>
            <a:ext cx="7704856" cy="1420495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амените </a:t>
            </a:r>
            <a:r>
              <a:rPr lang="ru-RU" sz="2800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придаточные предложения синонимичными синтаксическими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конструкциями</a:t>
            </a:r>
            <a:endParaRPr lang="ru-RU" sz="2800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3960440" cy="3577952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Андреевич, который появился так внезапно, вызвал смятение в доме Фамусова  .</a:t>
            </a:r>
          </a:p>
          <a:p>
            <a:pPr marL="342900" lvl="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Порядки, что были заведены ещё во времена Очакова и покоренья  Крыма ,раздражали  Чацкого.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3420" y="2193535"/>
            <a:ext cx="3528392" cy="4062651"/>
          </a:xfrm>
          <a:prstGeom prst="rect">
            <a:avLst/>
          </a:prstGeom>
          <a:noFill/>
          <a:ln w="9525" cap="rnd" cmpd="sng">
            <a:noFill/>
            <a:beve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Андреевич,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появившийся </a:t>
            </a:r>
            <a:r>
              <a:rPr lang="ru-RU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внезапно, вызвал смятение в доме Фамусова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Порядки,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заведённые ещё во </a:t>
            </a:r>
            <a:r>
              <a:rPr lang="ru-RU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времена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«Очакова </a:t>
            </a:r>
            <a:r>
              <a:rPr lang="ru-RU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покоренья 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Крыма» , </a:t>
            </a:r>
            <a:r>
              <a:rPr lang="ru-RU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раздражали  Чацкого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2784" y="2780928"/>
            <a:ext cx="22322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88450" y="2636912"/>
            <a:ext cx="2304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23223" y="3232424"/>
            <a:ext cx="9361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84" y="4246410"/>
            <a:ext cx="938213" cy="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18" y="4442029"/>
            <a:ext cx="938213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138111" y="4242040"/>
            <a:ext cx="374454" cy="16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32" y="2774578"/>
            <a:ext cx="938213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80" y="3284984"/>
            <a:ext cx="938213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5069935" y="3501008"/>
            <a:ext cx="17281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088450" y="3591354"/>
            <a:ext cx="17281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595138" y="4246410"/>
            <a:ext cx="15507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595138" y="4293096"/>
            <a:ext cx="15507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53238" y="5085184"/>
            <a:ext cx="1286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153238" y="5157192"/>
            <a:ext cx="1286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934031" y="5373216"/>
            <a:ext cx="1286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917370" y="5434783"/>
            <a:ext cx="1286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635896" y="3284984"/>
            <a:ext cx="76994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635896" y="3229870"/>
            <a:ext cx="753517" cy="25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Левая круглая скобка 27"/>
          <p:cNvSpPr/>
          <p:nvPr/>
        </p:nvSpPr>
        <p:spPr>
          <a:xfrm>
            <a:off x="1029925" y="2492896"/>
            <a:ext cx="45719" cy="372616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Левая круглая скобка 42"/>
          <p:cNvSpPr/>
          <p:nvPr/>
        </p:nvSpPr>
        <p:spPr>
          <a:xfrm>
            <a:off x="1002985" y="3889236"/>
            <a:ext cx="45719" cy="372616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круглая скобка 28"/>
          <p:cNvSpPr/>
          <p:nvPr/>
        </p:nvSpPr>
        <p:spPr>
          <a:xfrm>
            <a:off x="3998007" y="3413975"/>
            <a:ext cx="45719" cy="354759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авая круглая скобка 44"/>
          <p:cNvSpPr/>
          <p:nvPr/>
        </p:nvSpPr>
        <p:spPr>
          <a:xfrm>
            <a:off x="1913608" y="5267844"/>
            <a:ext cx="45719" cy="354759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3775233">
            <a:off x="3464143" y="2450602"/>
            <a:ext cx="457200" cy="4572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13775233">
            <a:off x="2069247" y="3889621"/>
            <a:ext cx="457200" cy="4572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3212869">
            <a:off x="3087598" y="2865676"/>
            <a:ext cx="457200" cy="4572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 rot="3212869">
            <a:off x="2603663" y="4705743"/>
            <a:ext cx="457200" cy="4572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052784" y="3717032"/>
            <a:ext cx="9989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052784" y="3789040"/>
            <a:ext cx="9989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Выгнутая вверх стрелка 55"/>
          <p:cNvSpPr/>
          <p:nvPr/>
        </p:nvSpPr>
        <p:spPr>
          <a:xfrm>
            <a:off x="2512564" y="2356947"/>
            <a:ext cx="1699395" cy="1483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01597" y="2058511"/>
            <a:ext cx="994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Какой?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Дуга 64"/>
          <p:cNvSpPr/>
          <p:nvPr/>
        </p:nvSpPr>
        <p:spPr>
          <a:xfrm rot="13775233">
            <a:off x="4953686" y="2734131"/>
            <a:ext cx="457200" cy="4572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уга 65"/>
          <p:cNvSpPr/>
          <p:nvPr/>
        </p:nvSpPr>
        <p:spPr>
          <a:xfrm rot="13775233">
            <a:off x="6011977" y="4158149"/>
            <a:ext cx="457200" cy="4572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Дуга 66"/>
          <p:cNvSpPr/>
          <p:nvPr/>
        </p:nvSpPr>
        <p:spPr>
          <a:xfrm rot="3212869">
            <a:off x="7448478" y="2725456"/>
            <a:ext cx="457200" cy="4572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уга 67"/>
          <p:cNvSpPr/>
          <p:nvPr/>
        </p:nvSpPr>
        <p:spPr>
          <a:xfrm rot="3212869">
            <a:off x="5436587" y="5025441"/>
            <a:ext cx="457200" cy="4572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12" y="2043737"/>
            <a:ext cx="871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73" y="2358446"/>
            <a:ext cx="1233079" cy="12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1936467" y="220486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403" y="2041183"/>
            <a:ext cx="3841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97" y="3684691"/>
            <a:ext cx="3841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46" y="3928636"/>
            <a:ext cx="3841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33" y="3867517"/>
            <a:ext cx="12382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66" y="4114373"/>
            <a:ext cx="12382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922180" y="3652941"/>
            <a:ext cx="900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Какие?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87" y="3835896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755576" y="5827108"/>
            <a:ext cx="7488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663300"/>
                </a:solidFill>
                <a:latin typeface="Calibri" panose="020F0502020204030204" pitchFamily="34" charset="0"/>
                <a:ea typeface="Times New Roman"/>
              </a:rPr>
              <a:t>Нарисовать </a:t>
            </a:r>
            <a:r>
              <a:rPr lang="ru-RU" b="1" i="1" dirty="0">
                <a:solidFill>
                  <a:srgbClr val="663300"/>
                </a:solidFill>
                <a:latin typeface="Calibri" panose="020F0502020204030204" pitchFamily="34" charset="0"/>
                <a:ea typeface="Times New Roman"/>
              </a:rPr>
              <a:t>схемы предложений и </a:t>
            </a:r>
            <a:r>
              <a:rPr lang="ru-RU" b="1" i="1" dirty="0" smtClean="0">
                <a:solidFill>
                  <a:srgbClr val="663300"/>
                </a:solidFill>
                <a:latin typeface="Calibri" panose="020F0502020204030204" pitchFamily="34" charset="0"/>
                <a:ea typeface="Times New Roman"/>
              </a:rPr>
              <a:t>сделать </a:t>
            </a:r>
            <a:r>
              <a:rPr lang="ru-RU" b="1" i="1" dirty="0">
                <a:solidFill>
                  <a:srgbClr val="663300"/>
                </a:solidFill>
                <a:latin typeface="Calibri" panose="020F0502020204030204" pitchFamily="34" charset="0"/>
                <a:ea typeface="Times New Roman"/>
              </a:rPr>
              <a:t>выводы</a:t>
            </a:r>
            <a:endParaRPr lang="ru-RU" b="1" i="1" dirty="0">
              <a:solidFill>
                <a:srgbClr val="6633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482571" cy="57849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ОГЭ</a:t>
            </a:r>
            <a:endParaRPr lang="ru-RU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632848" cy="49461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Р…</a:t>
            </a:r>
            <a:r>
              <a:rPr lang="ru-RU" i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внодушие</a:t>
            </a:r>
            <a:r>
              <a:rPr lang="ru-RU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ягодки </a:t>
            </a:r>
            <a:r>
              <a:rPr lang="ru-RU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вызревают </a:t>
            </a:r>
            <a:r>
              <a:rPr lang="ru-RU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цветах эгоизма. У р…</a:t>
            </a:r>
            <a:r>
              <a:rPr lang="ru-RU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внодушного</a:t>
            </a:r>
            <a:r>
              <a:rPr lang="ru-RU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человека нет близкого родного дорогого существа которому бы он </a:t>
            </a:r>
            <a:r>
              <a:rPr lang="ru-RU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отд..вал</a:t>
            </a:r>
            <a:r>
              <a:rPr lang="ru-RU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свое сердце. Человек для эгоиста это не </a:t>
            </a:r>
            <a:r>
              <a:rPr lang="ru-RU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</a:t>
            </a:r>
            <a:r>
              <a:rPr lang="ru-RU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..граничный мир мыслей переживаний стремлений а источник </a:t>
            </a:r>
            <a:r>
              <a:rPr lang="ru-RU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</a:t>
            </a:r>
            <a:r>
              <a:rPr lang="ru-RU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ждений</a:t>
            </a:r>
            <a:r>
              <a:rPr lang="ru-RU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же совершенно нейтральное существо которое не может принести ему </a:t>
            </a:r>
            <a:r>
              <a:rPr lang="ru-RU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н..какой</a:t>
            </a:r>
            <a:r>
              <a:rPr lang="ru-RU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пользы.</a:t>
            </a:r>
            <a:endParaRPr lang="ru-RU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В.Сухомлинский</a:t>
            </a:r>
            <a:r>
              <a:rPr lang="ru-RU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836712"/>
            <a:ext cx="698477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― </a:t>
            </a:r>
            <a:r>
              <a:rPr lang="ru-RU" sz="32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Прочитайте текст. Назовите тему и основную мысль текста.</a:t>
            </a:r>
          </a:p>
          <a:p>
            <a:pPr algn="just"/>
            <a:r>
              <a:rPr lang="ru-RU" sz="32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― Что такое эгоизм?</a:t>
            </a:r>
          </a:p>
          <a:p>
            <a:pPr algn="just"/>
            <a:r>
              <a:rPr lang="ru-RU" sz="32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― Почему эгоизм порождает равнодушие?</a:t>
            </a:r>
          </a:p>
          <a:p>
            <a:pPr algn="just"/>
            <a:r>
              <a:rPr lang="ru-RU" sz="32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― Чем страшно равнодушие?</a:t>
            </a:r>
          </a:p>
          <a:p>
            <a:pPr algn="just"/>
            <a:r>
              <a:rPr lang="ru-RU" sz="32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―Выполните задание: подчеркнуть грамматические основы, выделить предикативные части, расставить знаки препинания, определить вид придаточных предложений.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668344" y="5877272"/>
            <a:ext cx="576064" cy="540024"/>
          </a:xfrm>
          <a:prstGeom prst="actionButtonReturn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92696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Равнодушие - это ягодки    которые вызревают на цветах эгоизма. У равнодушного человека нет близкого родного дорогого существа  которому бы он отд..вал свое сердце. Человек для эгоиста - это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..граничный мир мыслей переживаний стремлений а источник наслаждений или же совершенно нейтральное существо которое не может принести ему н..какой пользы. (В.Сухомлинский).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627784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Проверим!</a:t>
            </a:r>
            <a:endParaRPr lang="ru-RU" sz="3400" b="1" cap="none" spc="0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27584" y="695981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65060" y="866114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2979" y="962603"/>
            <a:ext cx="18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64160" y="1378102"/>
            <a:ext cx="15841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347864" y="1340768"/>
            <a:ext cx="86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47864" y="1412776"/>
            <a:ext cx="86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Выгнутая вверх стрелка 15"/>
          <p:cNvSpPr/>
          <p:nvPr/>
        </p:nvSpPr>
        <p:spPr>
          <a:xfrm rot="274180">
            <a:off x="3860979" y="824781"/>
            <a:ext cx="1519624" cy="288032"/>
          </a:xfrm>
          <a:prstGeom prst="curvedDownArrow">
            <a:avLst>
              <a:gd name="adj1" fmla="val 25000"/>
              <a:gd name="adj2" fmla="val 50000"/>
              <a:gd name="adj3" fmla="val 14418"/>
            </a:avLst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920" y="40466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какие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051720" y="1393835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563888" y="2300379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0918" y="2420888"/>
            <a:ext cx="15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355976" y="1340768"/>
            <a:ext cx="100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580112" y="1340768"/>
            <a:ext cx="133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580112" y="1412776"/>
            <a:ext cx="133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80112" y="2060848"/>
            <a:ext cx="39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580112" y="2132856"/>
            <a:ext cx="39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64288" y="170080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44408" y="170080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7968" y="1916832"/>
            <a:ext cx="137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~~~~~~~~~~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8304" y="19168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~~~~~~~~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576" y="26369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~~~~~~~~~~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220072" y="2780928"/>
            <a:ext cx="32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652120" y="2780928"/>
            <a:ext cx="100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52120" y="2852936"/>
            <a:ext cx="1008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12160" y="2423120"/>
            <a:ext cx="39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Выгнутая вверх стрелка 39"/>
          <p:cNvSpPr/>
          <p:nvPr/>
        </p:nvSpPr>
        <p:spPr>
          <a:xfrm rot="274180">
            <a:off x="2997696" y="2244565"/>
            <a:ext cx="1008112" cy="288032"/>
          </a:xfrm>
          <a:prstGeom prst="curvedDownArrow">
            <a:avLst>
              <a:gd name="adj1" fmla="val 25000"/>
              <a:gd name="adj2" fmla="val 50000"/>
              <a:gd name="adj3" fmla="val 14418"/>
            </a:avLst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11728" y="195922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какого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11362" y="3129701"/>
            <a:ext cx="24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71800" y="534899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864418" y="2885110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114296" y="4466729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971600" y="3573016"/>
            <a:ext cx="93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732240" y="3501008"/>
            <a:ext cx="50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732240" y="3573016"/>
            <a:ext cx="50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716016" y="4221088"/>
            <a:ext cx="115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716016" y="4293096"/>
            <a:ext cx="115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716016" y="5013176"/>
            <a:ext cx="122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731256" y="5104616"/>
            <a:ext cx="122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68144" y="465313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42872" y="386104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44408" y="31409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83768" y="386104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6084168" y="5013176"/>
            <a:ext cx="100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164288" y="5013176"/>
            <a:ext cx="118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7164288" y="5085184"/>
            <a:ext cx="118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827584" y="5733256"/>
            <a:ext cx="129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827584" y="5805264"/>
            <a:ext cx="129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Выгнутая вверх стрелка 65"/>
          <p:cNvSpPr/>
          <p:nvPr/>
        </p:nvSpPr>
        <p:spPr>
          <a:xfrm rot="274180">
            <a:off x="5182527" y="4480110"/>
            <a:ext cx="1905533" cy="288032"/>
          </a:xfrm>
          <a:prstGeom prst="curvedDownArrow">
            <a:avLst>
              <a:gd name="adj1" fmla="val 25000"/>
              <a:gd name="adj2" fmla="val 50000"/>
              <a:gd name="adj3" fmla="val 60155"/>
            </a:avLst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09939" y="409188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какое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Управляющая кнопка: далее 67">
            <a:hlinkClick r:id="" action="ppaction://hlinkshowjump?jump=nextslide" highlightClick="1"/>
          </p:cNvPr>
          <p:cNvSpPr/>
          <p:nvPr/>
        </p:nvSpPr>
        <p:spPr>
          <a:xfrm>
            <a:off x="8100392" y="6354000"/>
            <a:ext cx="756000" cy="504000"/>
          </a:xfrm>
          <a:prstGeom prst="actionButtonForwardNex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Левая круглая скобка 1"/>
          <p:cNvSpPr/>
          <p:nvPr/>
        </p:nvSpPr>
        <p:spPr>
          <a:xfrm>
            <a:off x="791008" y="1010130"/>
            <a:ext cx="73152" cy="45720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Левая круглая скобка 68"/>
          <p:cNvSpPr/>
          <p:nvPr/>
        </p:nvSpPr>
        <p:spPr>
          <a:xfrm>
            <a:off x="2050432" y="1675336"/>
            <a:ext cx="73152" cy="45720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Левая круглая скобка 69"/>
          <p:cNvSpPr/>
          <p:nvPr/>
        </p:nvSpPr>
        <p:spPr>
          <a:xfrm>
            <a:off x="827584" y="3145433"/>
            <a:ext cx="73152" cy="45720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ая круглая скобка 2"/>
          <p:cNvSpPr/>
          <p:nvPr/>
        </p:nvSpPr>
        <p:spPr>
          <a:xfrm>
            <a:off x="4207270" y="942057"/>
            <a:ext cx="45719" cy="467965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авая круглая скобка 70"/>
          <p:cNvSpPr/>
          <p:nvPr/>
        </p:nvSpPr>
        <p:spPr>
          <a:xfrm>
            <a:off x="3258854" y="2402929"/>
            <a:ext cx="45719" cy="467965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авая круглая скобка 71"/>
          <p:cNvSpPr/>
          <p:nvPr/>
        </p:nvSpPr>
        <p:spPr>
          <a:xfrm>
            <a:off x="5893327" y="4613132"/>
            <a:ext cx="45719" cy="467965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2750371">
            <a:off x="1205981" y="1568248"/>
            <a:ext cx="677069" cy="667024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Дуга 72"/>
          <p:cNvSpPr/>
          <p:nvPr/>
        </p:nvSpPr>
        <p:spPr>
          <a:xfrm rot="2750371">
            <a:off x="7632562" y="2320440"/>
            <a:ext cx="677069" cy="667024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Дуга 73"/>
          <p:cNvSpPr/>
          <p:nvPr/>
        </p:nvSpPr>
        <p:spPr>
          <a:xfrm rot="2750371">
            <a:off x="4060367" y="5246314"/>
            <a:ext cx="677069" cy="667024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Дуга 74"/>
          <p:cNvSpPr/>
          <p:nvPr/>
        </p:nvSpPr>
        <p:spPr>
          <a:xfrm rot="13371444">
            <a:off x="4364648" y="812800"/>
            <a:ext cx="677069" cy="667024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Дуга 75"/>
          <p:cNvSpPr/>
          <p:nvPr/>
        </p:nvSpPr>
        <p:spPr>
          <a:xfrm rot="13371444">
            <a:off x="3441328" y="2285657"/>
            <a:ext cx="677069" cy="667024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Дуга 76"/>
          <p:cNvSpPr/>
          <p:nvPr/>
        </p:nvSpPr>
        <p:spPr>
          <a:xfrm rot="13371444">
            <a:off x="6029802" y="4513601"/>
            <a:ext cx="677069" cy="667024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3851920" y="3602633"/>
            <a:ext cx="4405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3846393" y="3541574"/>
            <a:ext cx="440590" cy="11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27584" y="5810658"/>
            <a:ext cx="129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1000"/>
                            </p:stCondLst>
                            <p:childTnLst>
                              <p:par>
                                <p:cTn id="2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2000"/>
                            </p:stCondLst>
                            <p:childTnLst>
                              <p:par>
                                <p:cTn id="2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/>
      <p:bldP spid="16" grpId="0" animBg="1"/>
      <p:bldP spid="17" grpId="0"/>
      <p:bldP spid="18" grpId="0" animBg="1"/>
      <p:bldP spid="19" grpId="0" animBg="1"/>
      <p:bldP spid="20" grpId="0"/>
      <p:bldP spid="28" grpId="0"/>
      <p:bldP spid="29" grpId="0"/>
      <p:bldP spid="30" grpId="0"/>
      <p:bldP spid="31" grpId="0"/>
      <p:bldP spid="32" grpId="0"/>
      <p:bldP spid="37" grpId="0"/>
      <p:bldP spid="40" grpId="0" animBg="1"/>
      <p:bldP spid="41" grpId="0"/>
      <p:bldP spid="42" grpId="0"/>
      <p:bldP spid="43" grpId="0"/>
      <p:bldP spid="44" grpId="0" animBg="1"/>
      <p:bldP spid="45" grpId="0" animBg="1"/>
      <p:bldP spid="55" grpId="0"/>
      <p:bldP spid="58" grpId="0"/>
      <p:bldP spid="59" grpId="0"/>
      <p:bldP spid="60" grpId="0"/>
      <p:bldP spid="66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764704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― Какие придаточные называются придаточными определительными?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― К чему (целому предложению или слову) присоединяются придаточные определительные?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― Назовите средства связи в сложноподчинённом предложении с придаточными определительными.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― Назовите место придаточного в сложноподчинённом предложении с придаточным определительным.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― Для чего мы изучаем сложноподчинённые предложения с придаточными определительными?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7" y="25295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Подводим итоги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1052736"/>
            <a:ext cx="601350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Все</a:t>
            </a:r>
            <a:r>
              <a:rPr lang="ru-RU" sz="2400" dirty="0" smtClean="0"/>
              <a:t>: § 213 </a:t>
            </a:r>
          </a:p>
          <a:p>
            <a:r>
              <a:rPr lang="ru-RU" sz="2400" b="1" dirty="0"/>
              <a:t>1</a:t>
            </a:r>
            <a:r>
              <a:rPr lang="ru-RU" sz="2400" b="1" dirty="0" smtClean="0"/>
              <a:t>группа</a:t>
            </a:r>
            <a:r>
              <a:rPr lang="ru-RU" sz="2400" dirty="0" smtClean="0"/>
              <a:t>: упр. 123;</a:t>
            </a:r>
          </a:p>
          <a:p>
            <a:r>
              <a:rPr lang="ru-RU" sz="2400" b="1" dirty="0" smtClean="0"/>
              <a:t>2 группа</a:t>
            </a:r>
            <a:r>
              <a:rPr lang="ru-RU" sz="2400" dirty="0" smtClean="0"/>
              <a:t>: упр. 126</a:t>
            </a:r>
          </a:p>
          <a:p>
            <a:r>
              <a:rPr lang="ru-RU" sz="2400" b="1" dirty="0" smtClean="0"/>
              <a:t>3 группа</a:t>
            </a:r>
            <a:r>
              <a:rPr lang="ru-RU" sz="2400" dirty="0" smtClean="0"/>
              <a:t>: Написать сочинение-рассуждение,</a:t>
            </a:r>
          </a:p>
          <a:p>
            <a:r>
              <a:rPr lang="ru-RU" sz="2400" dirty="0" smtClean="0"/>
              <a:t> употребляя СПП с придаточными </a:t>
            </a:r>
          </a:p>
          <a:p>
            <a:r>
              <a:rPr lang="ru-RU" sz="2400" dirty="0" smtClean="0"/>
              <a:t>определительными, на тему</a:t>
            </a:r>
          </a:p>
          <a:p>
            <a:r>
              <a:rPr lang="ru-RU" sz="2400" dirty="0" smtClean="0"/>
              <a:t> «Что такое равнодушие»,</a:t>
            </a:r>
          </a:p>
          <a:p>
            <a:r>
              <a:rPr lang="ru-RU" sz="2400" dirty="0" smtClean="0"/>
              <a:t> используя в качестве аргументов</a:t>
            </a:r>
          </a:p>
          <a:p>
            <a:r>
              <a:rPr lang="ru-RU" sz="2400" dirty="0"/>
              <a:t>т</a:t>
            </a:r>
            <a:r>
              <a:rPr lang="ru-RU" sz="2400" dirty="0" smtClean="0"/>
              <a:t>екст  Сухомлинского </a:t>
            </a:r>
          </a:p>
          <a:p>
            <a:r>
              <a:rPr lang="ru-RU" sz="2400" dirty="0" smtClean="0"/>
              <a:t>и личный читательский опыт.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8320" y="-99392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8784976" cy="615553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</a:t>
            </a:r>
            <a:endParaRPr lang="ru-RU" sz="3400" b="1" cap="none" spc="0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1" y="1196753"/>
          <a:ext cx="8770372" cy="528601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51954"/>
                <a:gridCol w="2250871"/>
                <a:gridCol w="2250871"/>
                <a:gridCol w="2116676"/>
              </a:tblGrid>
              <a:tr h="4778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Эмоциональ-ное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состояние в течение урока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знаний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к своей работе на уроке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</a:tr>
              <a:tr h="955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Начало урока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Конец урока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Очень плохое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Удовлетворён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</a:tr>
              <a:tr h="955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Плохое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Удовлетвори-тельный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Удовлетвори-тельный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Немного не удовлетворён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</a:tr>
              <a:tr h="955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Хорошее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Не очень удовлетворён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</a:tr>
              <a:tr h="955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Приподнятое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Достаточный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Достаточный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Совсем не удовлетворён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</a:tr>
              <a:tr h="477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Комфортное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Равнодушен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09" marR="6850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-38100"/>
            <a:ext cx="3600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Повторим!</a:t>
            </a:r>
            <a:endParaRPr lang="ru-RU" sz="4400" b="1" cap="none" spc="0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08720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 какие группы делятся сложные предложения?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Назовите виды союзных предложений. Чем они  различаются?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Какие предложения называются сложносочинёнными, какие – сложноподчинёнными? В чём их различие?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Назовите средства  связи в сложносочинённом предложении?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Как называются части сложноподчиненного предложения? Каковы средства связи в нем?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 чём отличие союза от союзных слов?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урока</a:t>
            </a: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556792"/>
            <a:ext cx="7140649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аучиться </a:t>
            </a:r>
            <a:r>
              <a:rPr lang="ru-RU" dirty="0"/>
              <a:t>находить слово, к которому относится придаточное </a:t>
            </a:r>
            <a:r>
              <a:rPr lang="ru-RU" dirty="0" smtClean="0"/>
              <a:t>предложение;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правильно </a:t>
            </a:r>
            <a:r>
              <a:rPr lang="ru-RU" dirty="0"/>
              <a:t>задавать вопрос 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определять вид </a:t>
            </a:r>
            <a:r>
              <a:rPr lang="ru-RU" dirty="0" smtClean="0"/>
              <a:t>придаточного.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98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460432" y="6309320"/>
            <a:ext cx="467544" cy="360040"/>
          </a:xfrm>
          <a:prstGeom prst="actionButtonRetur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solidFill>
              <a:srgbClr val="99663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242023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«У одного господина Грибоедова мы находим непринуждённый легкий язык каким говорят у нас в обществах…»                                                					</a:t>
            </a:r>
            <a:r>
              <a:rPr lang="ru-RU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В.Ф.Одоевский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20688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ыделить грамматические основы,</a:t>
            </a:r>
          </a:p>
          <a:p>
            <a:pPr algn="ctr"/>
            <a:r>
              <a:rPr lang="ru-RU" sz="28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определить предикативные части, </a:t>
            </a:r>
            <a:endParaRPr lang="ru-RU" sz="2800" i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задать  вопрос от главного предложения к придаточному.</a:t>
            </a:r>
            <a:endParaRPr lang="ru-RU" sz="2800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0" y="0"/>
            <a:ext cx="2627784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Проверим!</a:t>
            </a:r>
            <a:endParaRPr lang="ru-RU" sz="3400" b="1" cap="none" spc="0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412776"/>
            <a:ext cx="7092280" cy="452431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господина Грибоедова мы находим </a:t>
            </a:r>
            <a:r>
              <a:rPr lang="ru-RU" sz="3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непринуждённый, </a:t>
            </a: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легкий </a:t>
            </a:r>
            <a:r>
              <a:rPr lang="ru-RU" sz="3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язык  , каким </a:t>
            </a: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говорят у нас в </a:t>
            </a:r>
            <a:r>
              <a:rPr lang="ru-RU" sz="3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обществах . </a:t>
            </a:r>
            <a:endParaRPr lang="ru-RU" dirty="0"/>
          </a:p>
        </p:txBody>
      </p:sp>
      <p:sp>
        <p:nvSpPr>
          <p:cNvPr id="15" name="Левая круглая скобка 14"/>
          <p:cNvSpPr/>
          <p:nvPr/>
        </p:nvSpPr>
        <p:spPr>
          <a:xfrm>
            <a:off x="1057313" y="1860145"/>
            <a:ext cx="72008" cy="515799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>
            <a:off x="2113490" y="4077534"/>
            <a:ext cx="45719" cy="511698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3341275">
            <a:off x="2442395" y="3917823"/>
            <a:ext cx="914400" cy="9144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3269393">
            <a:off x="2505512" y="4904788"/>
            <a:ext cx="899950" cy="89188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524328" y="2375944"/>
            <a:ext cx="504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002410" y="3529344"/>
            <a:ext cx="1663011" cy="68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1009237" y="3458130"/>
            <a:ext cx="1656184" cy="92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829578" y="4509120"/>
            <a:ext cx="15203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829579" y="4589232"/>
            <a:ext cx="15203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978478" y="15451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2439313" y="37680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38138" y="376808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1442101" y="3861048"/>
            <a:ext cx="2446640" cy="2763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1791" y="355878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Какой?</a:t>
            </a:r>
            <a:endParaRPr lang="ru-RU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17" y="4375023"/>
            <a:ext cx="1511848" cy="37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9592" y="1812304"/>
            <a:ext cx="7772400" cy="5077347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ru-RU" sz="31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Софья </a:t>
            </a:r>
            <a:r>
              <a:rPr lang="ru-RU" sz="3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может полюбить </a:t>
            </a:r>
            <a:r>
              <a:rPr lang="ru-RU" sz="31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Чацкого </a:t>
            </a:r>
            <a:r>
              <a:rPr lang="ru-RU" sz="3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 всем складом своего ума и своей души противостоит этому миру</a:t>
            </a:r>
            <a:r>
              <a:rPr lang="ru-RU" sz="31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31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Вам </a:t>
            </a:r>
            <a:r>
              <a:rPr lang="ru-RU" sz="3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людям </a:t>
            </a:r>
            <a:r>
              <a:rPr lang="ru-RU" sz="31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молодым </a:t>
            </a:r>
            <a:r>
              <a:rPr lang="ru-RU" sz="3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другого нету </a:t>
            </a:r>
            <a:r>
              <a:rPr lang="ru-RU" sz="31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дела</a:t>
            </a:r>
            <a:r>
              <a:rPr lang="ru-RU" sz="3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3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замечать девичьи красоты…</a:t>
            </a:r>
            <a: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31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Дождусь </a:t>
            </a:r>
            <a:r>
              <a:rPr lang="ru-RU" sz="3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её и вынужу </a:t>
            </a:r>
            <a:r>
              <a:rPr lang="ru-RU" sz="31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признанье </a:t>
            </a:r>
            <a:r>
              <a:rPr lang="ru-RU" sz="3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наконец ей мил?</a:t>
            </a:r>
            <a: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31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«Чацкие </a:t>
            </a:r>
            <a:r>
              <a:rPr lang="ru-RU" sz="3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живут… в каждом </a:t>
            </a:r>
            <a:r>
              <a:rPr lang="ru-RU" sz="31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доме </a:t>
            </a:r>
            <a:r>
              <a:rPr lang="ru-RU" sz="3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где два века сходятся лицом к лицу в тесноте семейств</a:t>
            </a:r>
            <a:r>
              <a:rPr lang="ru-RU" sz="31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 и становятся там лишними.»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69269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</a:t>
            </a:r>
            <a:r>
              <a:rPr lang="ru-RU" sz="3200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придаточного </a:t>
            </a:r>
            <a:r>
              <a:rPr lang="ru-RU" sz="32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</a:t>
            </a:r>
            <a:r>
              <a:rPr lang="ru-RU" sz="32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связи и составьте схемы </a:t>
            </a:r>
            <a:endParaRPr lang="ru-RU" sz="3200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9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1114599"/>
            <a:ext cx="7772400" cy="5573524"/>
          </a:xfrm>
          <a:noFill/>
          <a:ln w="19050">
            <a:noFill/>
          </a:ln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ru-RU" sz="31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Софья не может полюбить Чацкого, который всем складом своего ума и своей души противостоит этому миру .                                                         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Вам, людям молодым, другого нету дела ,  Как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замечать девичьи красоты…   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Какое?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Дождусь её и вынужу признанье, кто наконец ей мил?                                                      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Каком?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Чацкие живут… в каждом доме, где два века сходятся лицом к лицу в тесноте семейств, и становятся там лишними…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2" name="Правая круглая скобка 1"/>
          <p:cNvSpPr/>
          <p:nvPr/>
        </p:nvSpPr>
        <p:spPr>
          <a:xfrm>
            <a:off x="6075682" y="836078"/>
            <a:ext cx="66786" cy="460876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Левая круглая скобка 2"/>
          <p:cNvSpPr/>
          <p:nvPr/>
        </p:nvSpPr>
        <p:spPr>
          <a:xfrm>
            <a:off x="1165571" y="821803"/>
            <a:ext cx="45719" cy="501824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 rot="2682326">
            <a:off x="855991" y="1860733"/>
            <a:ext cx="657277" cy="866206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3250053">
            <a:off x="6330350" y="649764"/>
            <a:ext cx="657277" cy="8280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96906" y="680412"/>
            <a:ext cx="31823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х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5363383" y="771222"/>
            <a:ext cx="2880320" cy="2591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3480" y="516826"/>
            <a:ext cx="96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Какого?</a:t>
            </a:r>
            <a:endParaRPr lang="ru-RU" i="1" dirty="0"/>
          </a:p>
        </p:txBody>
      </p:sp>
      <p:sp>
        <p:nvSpPr>
          <p:cNvPr id="10" name="Левая круглая скобка 9"/>
          <p:cNvSpPr/>
          <p:nvPr/>
        </p:nvSpPr>
        <p:spPr>
          <a:xfrm>
            <a:off x="1161769" y="2537998"/>
            <a:ext cx="45719" cy="501824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>
            <a:off x="6602257" y="2606850"/>
            <a:ext cx="72008" cy="513073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уга 12"/>
          <p:cNvSpPr/>
          <p:nvPr/>
        </p:nvSpPr>
        <p:spPr>
          <a:xfrm rot="2682326">
            <a:off x="3916620" y="3028394"/>
            <a:ext cx="657277" cy="866206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2682326">
            <a:off x="704642" y="4218152"/>
            <a:ext cx="657277" cy="866206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2682326">
            <a:off x="6034597" y="5336974"/>
            <a:ext cx="657277" cy="866206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3250053">
            <a:off x="5753254" y="3533440"/>
            <a:ext cx="657277" cy="8280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3250053">
            <a:off x="5753252" y="4667031"/>
            <a:ext cx="657277" cy="828000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круглая скобка 17"/>
          <p:cNvSpPr/>
          <p:nvPr/>
        </p:nvSpPr>
        <p:spPr>
          <a:xfrm>
            <a:off x="1109044" y="3744167"/>
            <a:ext cx="45719" cy="501824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круглая скобка 18"/>
          <p:cNvSpPr/>
          <p:nvPr/>
        </p:nvSpPr>
        <p:spPr>
          <a:xfrm>
            <a:off x="1161769" y="4913771"/>
            <a:ext cx="45719" cy="501824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круглая скобка 19"/>
          <p:cNvSpPr/>
          <p:nvPr/>
        </p:nvSpPr>
        <p:spPr>
          <a:xfrm>
            <a:off x="5514808" y="3817997"/>
            <a:ext cx="72008" cy="513073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авая круглая скобка 20"/>
          <p:cNvSpPr/>
          <p:nvPr/>
        </p:nvSpPr>
        <p:spPr>
          <a:xfrm>
            <a:off x="4390912" y="5939622"/>
            <a:ext cx="72008" cy="513073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027828" y="2457157"/>
            <a:ext cx="31687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634" y="2461316"/>
            <a:ext cx="1245696" cy="2804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217" y="2589042"/>
            <a:ext cx="182896" cy="5486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170" y="2141640"/>
            <a:ext cx="1072989" cy="4938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5358" y="3592036"/>
            <a:ext cx="323116" cy="4084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5215" y="3555725"/>
            <a:ext cx="1802060" cy="3622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348" y="4724573"/>
            <a:ext cx="323116" cy="40846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1832" y="4744175"/>
            <a:ext cx="1804572" cy="280440"/>
          </a:xfrm>
          <a:prstGeom prst="rect">
            <a:avLst/>
          </a:prstGeom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1266508" y="1269206"/>
            <a:ext cx="781617" cy="18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332957" y="1271185"/>
            <a:ext cx="1161912" cy="128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787059" y="4162416"/>
            <a:ext cx="454508" cy="28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181716" y="5294680"/>
            <a:ext cx="932822" cy="123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228" y="5299121"/>
            <a:ext cx="1176630" cy="36579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2221631" y="1331308"/>
            <a:ext cx="2677388" cy="50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221631" y="1284013"/>
            <a:ext cx="2677388" cy="50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5328014" y="1927875"/>
            <a:ext cx="2118523" cy="35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329141" y="3062642"/>
            <a:ext cx="571558" cy="54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5335980" y="1870607"/>
            <a:ext cx="2129600" cy="41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328014" y="3004959"/>
            <a:ext cx="571558" cy="54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921663" y="3656793"/>
            <a:ext cx="1244743" cy="63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921664" y="3590404"/>
            <a:ext cx="1244743" cy="63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1124648" y="4225652"/>
            <a:ext cx="1244743" cy="63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1124648" y="4166827"/>
            <a:ext cx="1244743" cy="63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3066828" y="4210616"/>
            <a:ext cx="1026161" cy="63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3068877" y="4143348"/>
            <a:ext cx="1008160" cy="63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812894" y="4765360"/>
            <a:ext cx="546478" cy="13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835805" y="4710108"/>
            <a:ext cx="546478" cy="35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221631" y="5362367"/>
            <a:ext cx="866886" cy="34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221631" y="5307037"/>
            <a:ext cx="8790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853706" y="5916100"/>
            <a:ext cx="1244743" cy="63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869795" y="5867110"/>
            <a:ext cx="1244743" cy="63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1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414592" cy="518457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Почему эти придаточные определительные?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 помощью чего связывается придаточное предложение с главным? - - Определите место придаточного в сложноподчинённом предложении с придаточным определительным.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620688"/>
            <a:ext cx="5149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Промежуточный вывод</a:t>
            </a:r>
            <a:endParaRPr lang="ru-RU" sz="36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32750" y="2512590"/>
            <a:ext cx="72322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…рассеянность, с </a:t>
            </a: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которой…</a:t>
            </a:r>
            <a:endParaRPr lang="ru-RU" sz="2800" b="1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Андреевич, который..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 деревня, где </a:t>
            </a: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lang="ru-RU" sz="2800" b="1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…в том доме, </a:t>
            </a: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lang="ru-RU" sz="2800" b="1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Порядки, </a:t>
            </a: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что…</a:t>
            </a:r>
            <a:endParaRPr lang="ru-RU" sz="2800" b="1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7" y="692696"/>
            <a:ext cx="77048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Придумайте  и допишите </a:t>
            </a:r>
            <a:r>
              <a:rPr lang="ru-RU" sz="32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предложения. </a:t>
            </a:r>
            <a:endParaRPr lang="ru-RU" sz="3200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Доказажите</a:t>
            </a:r>
            <a:r>
              <a:rPr lang="ru-RU" sz="32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они с определительными придаточными</a:t>
            </a:r>
            <a:r>
              <a:rPr lang="ru-RU" sz="32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54" y="44624"/>
            <a:ext cx="5742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</a:t>
            </a:r>
            <a:r>
              <a:rPr lang="ru-RU" sz="28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предложений </a:t>
            </a:r>
            <a:endParaRPr lang="ru-RU" sz="28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726</Words>
  <Application>Microsoft Office PowerPoint</Application>
  <PresentationFormat>Экран (4:3)</PresentationFormat>
  <Paragraphs>135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Задачи урока</vt:lpstr>
      <vt:lpstr>Презентация PowerPoint</vt:lpstr>
      <vt:lpstr>Презентация PowerPoint</vt:lpstr>
      <vt:lpstr>1. Софья не может полюбить Чацкого который всем складом своего ума и своей души противостоит этому миру. 2. Вам людям молодым другого нету дела Как замечать девичьи красоты… 3. Дождусь её и вынужу признанье кто наконец ей мил? 4. «Чацкие живут… в каждом доме где два века сходятся лицом к лицу в тесноте семейств… и становятся там лишними.» </vt:lpstr>
      <vt:lpstr>1. Софья не может полюбить Чацкого, который всем складом своего ума и своей души противостоит этому миру .                                                             2. Вам, людям молодым, другого нету дела ,  Как замечать девичьи красоты…    Какое? 3. Дождусь её и вынужу признанье, кто наконец ей мил?                                                       Каком? 4. Чацкие живут… в каждом доме, где два века сходятся лицом к лицу в тесноте семейств, и становятся там лишними… </vt:lpstr>
      <vt:lpstr>- Почему эти придаточные определительные? - С помощью чего связывается придаточное предложение с главным? - - Определите место придаточного в сложноподчинённом предложении с придаточным определительным.  </vt:lpstr>
      <vt:lpstr>Презентация PowerPoint</vt:lpstr>
      <vt:lpstr>Замените придаточные предложения синонимичными синтаксическими  конструкциями, где это возможно.</vt:lpstr>
      <vt:lpstr>Замените придаточные предложения синонимичными синтаксическими  конструкциями</vt:lpstr>
      <vt:lpstr>Готовимся к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Придаточные определительные</dc:title>
  <dc:subject>Сложноподчиненное предложение</dc:subject>
  <dc:creator>Елена Кисель</dc:creator>
  <cp:lastModifiedBy>Гаврилова Ольга Борисовна</cp:lastModifiedBy>
  <cp:revision>94</cp:revision>
  <dcterms:created xsi:type="dcterms:W3CDTF">2015-05-02T01:43:01Z</dcterms:created>
  <dcterms:modified xsi:type="dcterms:W3CDTF">2016-12-17T06:50:30Z</dcterms:modified>
</cp:coreProperties>
</file>