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1" r:id="rId1"/>
  </p:sldMasterIdLst>
  <p:sldIdLst>
    <p:sldId id="256" r:id="rId2"/>
    <p:sldId id="259" r:id="rId3"/>
    <p:sldId id="257" r:id="rId4"/>
    <p:sldId id="260" r:id="rId5"/>
    <p:sldId id="261" r:id="rId6"/>
    <p:sldId id="262" r:id="rId7"/>
    <p:sldId id="268" r:id="rId8"/>
    <p:sldId id="267" r:id="rId9"/>
    <p:sldId id="269"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4B681B0-5EC0-4068-A533-52ED28F5ED5A}">
          <p14:sldIdLst>
            <p14:sldId id="256"/>
            <p14:sldId id="259"/>
            <p14:sldId id="257"/>
            <p14:sldId id="260"/>
            <p14:sldId id="261"/>
            <p14:sldId id="262"/>
            <p14:sldId id="268"/>
            <p14:sldId id="267"/>
            <p14:sldId id="269"/>
            <p14:sldId id="264"/>
          </p14:sldIdLst>
        </p14:section>
        <p14:section name="Раздел без заголовка" id="{6B8F9804-D540-4656-9F43-070E4D392DA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87" d="100"/>
          <a:sy n="87" d="100"/>
        </p:scale>
        <p:origin x="528"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8534400" y="6355080"/>
            <a:ext cx="3048000" cy="365760"/>
          </a:xfrm>
        </p:spPr>
        <p:txBody>
          <a:bodyPr/>
          <a:lstStyle>
            <a:lvl1pPr>
              <a:defRPr sz="1400"/>
            </a:lvl1pPr>
          </a:lstStyle>
          <a:p>
            <a:fld id="{48A87A34-81AB-432B-8DAE-1953F412C126}" type="datetimeFigureOut">
              <a:rPr lang="en-US" smtClean="0"/>
              <a:t>2/6/2025</a:t>
            </a:fld>
            <a:endParaRPr lang="en-US" dirty="0"/>
          </a:p>
        </p:txBody>
      </p:sp>
      <p:sp>
        <p:nvSpPr>
          <p:cNvPr id="17" name="Нижний колонтитул 16"/>
          <p:cNvSpPr>
            <a:spLocks noGrp="1"/>
          </p:cNvSpPr>
          <p:nvPr>
            <p:ph type="ftr" sz="quarter" idx="11"/>
          </p:nvPr>
        </p:nvSpPr>
        <p:spPr>
          <a:xfrm>
            <a:off x="3864864" y="6355080"/>
            <a:ext cx="4632960" cy="365760"/>
          </a:xfrm>
        </p:spPr>
        <p:txBody>
          <a:bodyPr/>
          <a:lstStyle/>
          <a:p>
            <a:endParaRPr lang="en-US" dirty="0"/>
          </a:p>
        </p:txBody>
      </p:sp>
      <p:sp>
        <p:nvSpPr>
          <p:cNvPr id="29" name="Номер слайда 28"/>
          <p:cNvSpPr>
            <a:spLocks noGrp="1"/>
          </p:cNvSpPr>
          <p:nvPr>
            <p:ph type="sldNum" sz="quarter" idx="12"/>
          </p:nvPr>
        </p:nvSpPr>
        <p:spPr>
          <a:xfrm>
            <a:off x="1621536" y="6355080"/>
            <a:ext cx="1625600" cy="365760"/>
          </a:xfrm>
        </p:spPr>
        <p:txBody>
          <a:bodyPr/>
          <a:lstStyle/>
          <a:p>
            <a:fld id="{6D22F896-40B5-4ADD-8801-0D06FADFA095}" type="slidenum">
              <a:rPr lang="en-US" smtClean="0"/>
              <a:t>‹#›</a:t>
            </a:fld>
            <a:endParaRPr lang="en-US" dirty="0"/>
          </a:p>
        </p:txBody>
      </p:sp>
      <p:sp>
        <p:nvSpPr>
          <p:cNvPr id="21" name="Прямоугольник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Прямая соединительная линия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t>‹#›</a:t>
            </a:fld>
            <a:endParaRPr lang="en-US" dirty="0"/>
          </a:p>
        </p:txBody>
      </p:sp>
      <p:sp>
        <p:nvSpPr>
          <p:cNvPr id="8" name="Объект 7"/>
          <p:cNvSpPr>
            <a:spLocks noGrp="1"/>
          </p:cNvSpPr>
          <p:nvPr>
            <p:ph sz="quarter" idx="1"/>
          </p:nvPr>
        </p:nvSpPr>
        <p:spPr>
          <a:xfrm>
            <a:off x="609600" y="1219200"/>
            <a:ext cx="109728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8534400" y="6355080"/>
            <a:ext cx="3048000" cy="365760"/>
          </a:xfrm>
        </p:spPr>
        <p:txBody>
          <a:bodyPr/>
          <a:lstStyle/>
          <a:p>
            <a:fld id="{48A87A34-81AB-432B-8DAE-1953F412C126}" type="datetimeFigureOut">
              <a:rPr lang="en-US" smtClean="0"/>
              <a:t>2/6/2025</a:t>
            </a:fld>
            <a:endParaRPr lang="en-US" dirty="0"/>
          </a:p>
        </p:txBody>
      </p:sp>
      <p:sp>
        <p:nvSpPr>
          <p:cNvPr id="5" name="Нижний колонтитул 4"/>
          <p:cNvSpPr>
            <a:spLocks noGrp="1"/>
          </p:cNvSpPr>
          <p:nvPr>
            <p:ph type="ftr" sz="quarter" idx="11"/>
          </p:nvPr>
        </p:nvSpPr>
        <p:spPr>
          <a:xfrm>
            <a:off x="3864864" y="6355080"/>
            <a:ext cx="4632960" cy="365760"/>
          </a:xfrm>
        </p:spPr>
        <p:txBody>
          <a:bodyPr/>
          <a:lstStyle/>
          <a:p>
            <a:endParaRPr lang="en-US" dirty="0"/>
          </a:p>
        </p:txBody>
      </p:sp>
      <p:sp>
        <p:nvSpPr>
          <p:cNvPr id="6" name="Номер слайда 5"/>
          <p:cNvSpPr>
            <a:spLocks noGrp="1"/>
          </p:cNvSpPr>
          <p:nvPr>
            <p:ph type="sldNum" sz="quarter" idx="12"/>
          </p:nvPr>
        </p:nvSpPr>
        <p:spPr>
          <a:xfrm>
            <a:off x="1426464" y="6355080"/>
            <a:ext cx="2027936" cy="365760"/>
          </a:xfrm>
        </p:spPr>
        <p:txBody>
          <a:bodyPr/>
          <a:lstStyle/>
          <a:p>
            <a:fld id="{6D22F896-40B5-4ADD-8801-0D06FADFA095}" type="slidenum">
              <a:rPr lang="en-US" smtClean="0"/>
              <a:t>‹#›</a:t>
            </a:fld>
            <a:endParaRPr lang="en-US" dirty="0"/>
          </a:p>
        </p:txBody>
      </p:sp>
      <p:sp>
        <p:nvSpPr>
          <p:cNvPr id="7" name="Прямоугольник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Объект 8"/>
          <p:cNvSpPr>
            <a:spLocks noGrp="1"/>
          </p:cNvSpPr>
          <p:nvPr>
            <p:ph sz="quarter" idx="1"/>
          </p:nvPr>
        </p:nvSpPr>
        <p:spPr>
          <a:xfrm>
            <a:off x="609600" y="1219200"/>
            <a:ext cx="5388864"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6176264" y="1216152"/>
            <a:ext cx="5388864"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6D22F896-40B5-4ADD-8801-0D06FADFA095}" type="slidenum">
              <a:rPr lang="en-US" smtClean="0"/>
              <a:t>‹#›</a:t>
            </a:fld>
            <a:endParaRPr lang="en-US" dirty="0"/>
          </a:p>
        </p:txBody>
      </p:sp>
      <p:sp>
        <p:nvSpPr>
          <p:cNvPr id="11" name="Объект 10"/>
          <p:cNvSpPr>
            <a:spLocks noGrp="1"/>
          </p:cNvSpPr>
          <p:nvPr>
            <p:ph sz="quarter" idx="2"/>
          </p:nvPr>
        </p:nvSpPr>
        <p:spPr>
          <a:xfrm>
            <a:off x="609600" y="2133600"/>
            <a:ext cx="53848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6197600" y="2133600"/>
            <a:ext cx="53848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109728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6D22F896-40B5-4ADD-8801-0D06FADFA095}" type="slidenum">
              <a:rPr lang="en-US" smtClean="0"/>
              <a:t>‹#›</a:t>
            </a:fld>
            <a:endParaRPr lang="en-US" dirty="0"/>
          </a:p>
        </p:txBody>
      </p:sp>
      <p:sp>
        <p:nvSpPr>
          <p:cNvPr id="6" name="Равнобедренный треугольник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6D22F896-40B5-4ADD-8801-0D06FADFA095}" type="slidenum">
              <a:rPr lang="en-US" smtClean="0"/>
              <a:t>‹#›</a:t>
            </a:fld>
            <a:endParaRPr lang="en-US" dirty="0"/>
          </a:p>
        </p:txBody>
      </p:sp>
      <p:sp>
        <p:nvSpPr>
          <p:cNvPr id="5" name="Прямая соединительная линия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Прямая соединительная линия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Объект 11"/>
          <p:cNvSpPr>
            <a:spLocks noGrp="1"/>
          </p:cNvSpPr>
          <p:nvPr>
            <p:ph sz="quarter" idx="1"/>
          </p:nvPr>
        </p:nvSpPr>
        <p:spPr>
          <a:xfrm>
            <a:off x="406400" y="304800"/>
            <a:ext cx="7620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48A87A34-81AB-432B-8DAE-1953F412C126}" type="datetimeFigureOut">
              <a:rPr lang="en-US" smtClean="0"/>
              <a:t>2/6/2025</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t>‹#›</a:t>
            </a:fld>
            <a:endParaRPr lang="en-US" dirty="0"/>
          </a:p>
        </p:txBody>
      </p:sp>
      <p:sp>
        <p:nvSpPr>
          <p:cNvPr id="8" name="Прямая соединительная линия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152400"/>
            <a:ext cx="109728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fld id="{48A87A34-81AB-432B-8DAE-1953F412C126}" type="datetimeFigureOut">
              <a:rPr lang="en-US" smtClean="0"/>
              <a:pPr/>
              <a:t>2/6/2025</a:t>
            </a:fld>
            <a:endParaRPr lang="en-US" dirty="0"/>
          </a:p>
        </p:txBody>
      </p:sp>
      <p:sp>
        <p:nvSpPr>
          <p:cNvPr id="3" name="Нижний колонтитул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Номер слайда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fld id="{6D22F896-40B5-4ADD-8801-0D06FADFA095}" type="slidenum">
              <a:rPr lang="en-US" smtClean="0"/>
              <a:pPr/>
              <a:t>‹#›</a:t>
            </a:fld>
            <a:endParaRPr lang="en-US" dirty="0"/>
          </a:p>
        </p:txBody>
      </p:sp>
      <p:sp>
        <p:nvSpPr>
          <p:cNvPr id="28" name="Прямая соединительная линия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328497" y="1585896"/>
            <a:ext cx="8701451" cy="1107996"/>
          </a:xfrm>
          <a:prstGeom prst="rect">
            <a:avLst/>
          </a:prstGeom>
          <a:noFill/>
        </p:spPr>
        <p:txBody>
          <a:bodyPr wrap="square" lIns="91440" tIns="45720" rIns="91440" bIns="45720">
            <a:spAutoFit/>
          </a:bodyPr>
          <a:lstStyle/>
          <a:p>
            <a:pPr algn="ctr"/>
            <a:r>
              <a:rPr lang="kk-KZ" sz="6600" dirty="0">
                <a:solidFill>
                  <a:srgbClr val="C00000"/>
                </a:solidFill>
                <a:latin typeface="Times New Roman" panose="02020603050405020304" pitchFamily="18" charset="0"/>
                <a:cs typeface="Times New Roman" panose="02020603050405020304" pitchFamily="18" charset="0"/>
              </a:rPr>
              <a:t>Сымсыз желілер</a:t>
            </a:r>
            <a:endParaRPr lang="ru-RU" sz="6600" dirty="0">
              <a:solidFill>
                <a:srgbClr val="C00000"/>
              </a:solidFill>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ctrTitle"/>
          </p:nvPr>
        </p:nvSpPr>
        <p:spPr/>
        <p:txBody>
          <a:bodyPr>
            <a:normAutofit/>
          </a:bodyPr>
          <a:lstStyle/>
          <a:p>
            <a:r>
              <a:rPr lang="ru-RU" sz="2800" dirty="0" err="1" smtClean="0">
                <a:latin typeface="Times New Roman" panose="02020603050405020304" pitchFamily="18" charset="0"/>
                <a:cs typeface="Times New Roman" panose="02020603050405020304" pitchFamily="18" charset="0"/>
              </a:rPr>
              <a:t>Оқудың</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мақсаты</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сымсыз</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байланыстың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артықшылықтарын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түсіндіру</a:t>
            </a:r>
            <a:endParaRPr lang="ru-RU" sz="2800" dirty="0">
              <a:latin typeface="Times New Roman" panose="02020603050405020304" pitchFamily="18" charset="0"/>
              <a:cs typeface="Times New Roman" panose="02020603050405020304" pitchFamily="18" charset="0"/>
            </a:endParaRPr>
          </a:p>
        </p:txBody>
      </p:sp>
      <p:sp>
        <p:nvSpPr>
          <p:cNvPr id="4" name="Подзаголовок 3"/>
          <p:cNvSpPr>
            <a:spLocks noGrp="1"/>
          </p:cNvSpPr>
          <p:nvPr>
            <p:ph type="subTitle" idx="1"/>
          </p:nvPr>
        </p:nvSpPr>
        <p:spPr/>
        <p:txBody>
          <a:bodyPr/>
          <a:lstStyle/>
          <a:p>
            <a:r>
              <a:rPr lang="kk-KZ" dirty="0" smtClean="0"/>
              <a:t>Аты</a:t>
            </a:r>
            <a:r>
              <a:rPr lang="ru-RU" dirty="0" smtClean="0"/>
              <a:t>-ж</a:t>
            </a:r>
            <a:r>
              <a:rPr lang="kk-KZ" dirty="0" smtClean="0"/>
              <a:t>өні:</a:t>
            </a:r>
            <a:endParaRPr lang="ru-RU" dirty="0"/>
          </a:p>
        </p:txBody>
      </p:sp>
    </p:spTree>
    <p:extLst>
      <p:ext uri="{BB962C8B-B14F-4D97-AF65-F5344CB8AC3E}">
        <p14:creationId xmlns:p14="http://schemas.microsoft.com/office/powerpoint/2010/main" val="2173939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1"/>
          </p:nvPr>
        </p:nvSpPr>
        <p:spPr>
          <a:xfrm>
            <a:off x="677332" y="1379354"/>
            <a:ext cx="10943537" cy="3880773"/>
          </a:xfrm>
        </p:spPr>
        <p:txBody>
          <a:bodyPr>
            <a:normAutofit/>
          </a:bodyPr>
          <a:lstStyle/>
          <a:p>
            <a:pPr>
              <a:buFont typeface="Wingdings" panose="05000000000000000000" pitchFamily="2" charset="2"/>
              <a:buChar char="Ø"/>
            </a:pPr>
            <a:r>
              <a:rPr lang="kk-KZ" sz="2800" dirty="0">
                <a:solidFill>
                  <a:srgbClr val="002060"/>
                </a:solidFill>
                <a:latin typeface="Times New Roman" panose="02020603050405020304" pitchFamily="18" charset="0"/>
                <a:cs typeface="Times New Roman" panose="02020603050405020304" pitchFamily="18" charset="0"/>
              </a:rPr>
              <a:t>Сымсыз </a:t>
            </a:r>
            <a:r>
              <a:rPr lang="kk-KZ" sz="2800" dirty="0" smtClean="0">
                <a:solidFill>
                  <a:srgbClr val="002060"/>
                </a:solidFill>
                <a:latin typeface="Times New Roman" panose="02020603050405020304" pitchFamily="18" charset="0"/>
                <a:cs typeface="Times New Roman" panose="02020603050405020304" pitchFamily="18" charset="0"/>
              </a:rPr>
              <a:t>байланыстармен таныстық.</a:t>
            </a:r>
            <a:endParaRPr lang="ru-RU" sz="28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ru-RU" sz="2800" dirty="0" err="1">
                <a:solidFill>
                  <a:srgbClr val="002060"/>
                </a:solidFill>
                <a:latin typeface="Times New Roman" panose="02020603050405020304" pitchFamily="18" charset="0"/>
                <a:cs typeface="Times New Roman" panose="02020603050405020304" pitchFamily="18" charset="0"/>
              </a:rPr>
              <a:t>Сымсыз</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байланыстың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артықшылықтарын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анықтадық</a:t>
            </a:r>
            <a:r>
              <a:rPr lang="ru-RU" sz="2800" dirty="0" smtClean="0">
                <a:solidFill>
                  <a:srgbClr val="002060"/>
                </a:solidFill>
                <a:latin typeface="Times New Roman" panose="02020603050405020304" pitchFamily="18" charset="0"/>
                <a:cs typeface="Times New Roman" panose="02020603050405020304" pitchFamily="18" charset="0"/>
              </a:rPr>
              <a:t>;</a:t>
            </a:r>
            <a:endParaRPr lang="ru-RU" sz="28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ru-RU" sz="2800" dirty="0" err="1">
                <a:solidFill>
                  <a:srgbClr val="002060"/>
                </a:solidFill>
                <a:latin typeface="Times New Roman" panose="02020603050405020304" pitchFamily="18" charset="0"/>
                <a:cs typeface="Times New Roman" panose="02020603050405020304" pitchFamily="18" charset="0"/>
              </a:rPr>
              <a:t>Сымсыз</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технологияның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түрлерімен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таныстық</a:t>
            </a:r>
            <a:r>
              <a:rPr lang="ru-RU" sz="2800" dirty="0" smtClean="0">
                <a:solidFill>
                  <a:srgbClr val="002060"/>
                </a:solidFill>
                <a:latin typeface="Times New Roman" panose="02020603050405020304" pitchFamily="18" charset="0"/>
                <a:cs typeface="Times New Roman" panose="02020603050405020304" pitchFamily="18" charset="0"/>
              </a:rPr>
              <a:t> .</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479104" y="339544"/>
            <a:ext cx="2993127" cy="646331"/>
          </a:xfrm>
          <a:prstGeom prst="rect">
            <a:avLst/>
          </a:prstGeom>
          <a:noFill/>
        </p:spPr>
        <p:txBody>
          <a:bodyPr wrap="none" lIns="91440" tIns="45720" rIns="91440" bIns="45720">
            <a:spAutoFit/>
          </a:bodyPr>
          <a:lstStyle/>
          <a:p>
            <a:pPr algn="ctr"/>
            <a:r>
              <a:rPr lang="kk-KZ" sz="3600" b="1" cap="none" spc="0" dirty="0" smtClean="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rPr>
              <a:t>Қорытынды:</a:t>
            </a:r>
            <a:endParaRPr lang="ru-RU" sz="3600" b="1" cap="none" spc="0" dirty="0">
              <a:ln w="22225">
                <a:solidFill>
                  <a:schemeClr val="accent2"/>
                </a:solidFill>
                <a:prstDash val="solid"/>
              </a:ln>
              <a:solidFill>
                <a:schemeClr val="accent2">
                  <a:lumMod val="40000"/>
                  <a:lumOff val="60000"/>
                </a:schemeClr>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0960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42914" y="1100138"/>
            <a:ext cx="11372848" cy="4798349"/>
          </a:xfrm>
        </p:spPr>
        <p:txBody>
          <a:bodyPr>
            <a:normAutofit/>
          </a:bodyPr>
          <a:lstStyle/>
          <a:p>
            <a:pPr marL="0" indent="0">
              <a:buNone/>
            </a:pPr>
            <a:endParaRPr lang="kk-KZ" sz="2800" b="1" dirty="0">
              <a:ln w="22225">
                <a:solidFill>
                  <a:schemeClr val="accent2"/>
                </a:solidFill>
                <a:prstDash val="solid"/>
              </a:ln>
              <a:solidFill>
                <a:srgbClr val="002060"/>
              </a:solidFill>
              <a:latin typeface="Times New Roman" panose="02020603050405020304" pitchFamily="18" charset="0"/>
              <a:cs typeface="Times New Roman" panose="02020603050405020304" pitchFamily="18" charset="0"/>
            </a:endParaRPr>
          </a:p>
          <a:p>
            <a:pPr marL="0" indent="0" algn="ctr">
              <a:buNone/>
            </a:pPr>
            <a:r>
              <a:rPr lang="kk-KZ" sz="3600" b="1" dirty="0">
                <a:solidFill>
                  <a:srgbClr val="0070C0"/>
                </a:solidFill>
                <a:latin typeface="Times New Roman" panose="02020603050405020304" pitchFamily="18" charset="0"/>
                <a:cs typeface="Times New Roman" panose="02020603050405020304" pitchFamily="18" charset="0"/>
              </a:rPr>
              <a:t>Сабақ мақсаты:</a:t>
            </a:r>
          </a:p>
          <a:p>
            <a:pPr marL="0" indent="0">
              <a:buNone/>
            </a:pPr>
            <a:endParaRPr lang="kk-KZ" sz="2800" b="1" dirty="0" smtClean="0">
              <a:ln w="22225">
                <a:solidFill>
                  <a:schemeClr val="accent2"/>
                </a:solidFill>
                <a:prstDash val="solid"/>
              </a:ln>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ru-RU" sz="2800" dirty="0" err="1" smtClean="0">
                <a:solidFill>
                  <a:srgbClr val="002060"/>
                </a:solidFill>
                <a:latin typeface="Times New Roman" panose="02020603050405020304" pitchFamily="18" charset="0"/>
                <a:cs typeface="Times New Roman" panose="02020603050405020304" pitchFamily="18" charset="0"/>
              </a:rPr>
              <a:t>Сымсыз</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желі</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ұғымын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және</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желі</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түрлерін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біледі</a:t>
            </a:r>
            <a:r>
              <a:rPr lang="ru-RU" sz="2800" dirty="0" smtClean="0">
                <a:solidFill>
                  <a:srgbClr val="002060"/>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ru-RU" sz="2800" dirty="0" err="1" smtClean="0">
                <a:solidFill>
                  <a:srgbClr val="002060"/>
                </a:solidFill>
                <a:latin typeface="Times New Roman" panose="02020603050405020304" pitchFamily="18" charset="0"/>
                <a:cs typeface="Times New Roman" panose="02020603050405020304" pitchFamily="18" charset="0"/>
              </a:rPr>
              <a:t>Сымсыз</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желінің</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кабелдік</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желіден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артықшылығын</a:t>
            </a:r>
            <a:r>
              <a:rPr lang="ru-RU" sz="2800" dirty="0" smtClean="0">
                <a:solidFill>
                  <a:srgbClr val="002060"/>
                </a:solidFill>
                <a:latin typeface="Times New Roman" panose="02020603050405020304" pitchFamily="18" charset="0"/>
                <a:cs typeface="Times New Roman" panose="02020603050405020304" pitchFamily="18" charset="0"/>
              </a:rPr>
              <a:t>  </a:t>
            </a:r>
            <a:r>
              <a:rPr lang="ru-RU" sz="2800" dirty="0" err="1" smtClean="0">
                <a:solidFill>
                  <a:srgbClr val="002060"/>
                </a:solidFill>
                <a:latin typeface="Times New Roman" panose="02020603050405020304" pitchFamily="18" charset="0"/>
                <a:cs typeface="Times New Roman" panose="02020603050405020304" pitchFamily="18" charset="0"/>
              </a:rPr>
              <a:t>түсінеді</a:t>
            </a:r>
            <a:r>
              <a:rPr lang="ru-RU" sz="2800" dirty="0" smtClean="0">
                <a:solidFill>
                  <a:srgbClr val="002060"/>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Ø"/>
            </a:pPr>
            <a:r>
              <a:rPr lang="kk-KZ" sz="2800" dirty="0" smtClean="0">
                <a:solidFill>
                  <a:srgbClr val="002060"/>
                </a:solidFill>
                <a:latin typeface="Times New Roman" panose="02020603050405020304" pitchFamily="18" charset="0"/>
                <a:cs typeface="Times New Roman" panose="02020603050405020304" pitchFamily="18" charset="0"/>
              </a:rPr>
              <a:t>Сымсыз желіні пайдаланып, тәжірибеде қолдану дағдыларын қалыптастыру.</a:t>
            </a:r>
            <a:endParaRPr lang="ru-RU" sz="2800" dirty="0">
              <a:solidFill>
                <a:srgbClr val="002060"/>
              </a:solidFill>
              <a:latin typeface="Times New Roman" panose="02020603050405020304" pitchFamily="18" charset="0"/>
              <a:cs typeface="Times New Roman" panose="02020603050405020304" pitchFamily="18" charset="0"/>
            </a:endParaRPr>
          </a:p>
          <a:p>
            <a:pPr marL="0" indent="0">
              <a:buNone/>
            </a:pPr>
            <a:endParaRPr lang="kk-KZ" sz="2800" b="1" dirty="0">
              <a:ln w="22225">
                <a:solidFill>
                  <a:schemeClr val="accent2"/>
                </a:solidFill>
                <a:prstDash val="solid"/>
              </a:ln>
              <a:solidFill>
                <a:srgbClr val="002060"/>
              </a:solidFill>
              <a:latin typeface="Times New Roman" panose="02020603050405020304" pitchFamily="18" charset="0"/>
              <a:cs typeface="Times New Roman" panose="02020603050405020304" pitchFamily="18" charset="0"/>
            </a:endParaRPr>
          </a:p>
          <a:p>
            <a:pPr marL="0" indent="0">
              <a:buNone/>
            </a:pPr>
            <a:endParaRPr lang="kk-KZ" b="1" dirty="0" smtClean="0">
              <a:ln w="22225">
                <a:solidFill>
                  <a:schemeClr val="accent2"/>
                </a:solidFill>
                <a:prstDash val="solid"/>
              </a:ln>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73356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71298" y="1151586"/>
            <a:ext cx="10795530" cy="5354636"/>
          </a:xfrm>
        </p:spPr>
        <p:txBody>
          <a:bodyPr>
            <a:normAutofit/>
          </a:bodyPr>
          <a:lstStyle/>
          <a:p>
            <a:pPr marL="0" indent="0">
              <a:buNone/>
            </a:pPr>
            <a:r>
              <a:rPr lang="kk-KZ" sz="2800" dirty="0" smtClean="0">
                <a:solidFill>
                  <a:srgbClr val="0070C0"/>
                </a:solidFill>
                <a:latin typeface="Times New Roman" panose="02020603050405020304" pitchFamily="18" charset="0"/>
                <a:cs typeface="Times New Roman" panose="02020603050405020304" pitchFamily="18" charset="0"/>
              </a:rPr>
              <a:t>                             </a:t>
            </a:r>
            <a:r>
              <a:rPr lang="kk-KZ" sz="5400" dirty="0" smtClean="0">
                <a:solidFill>
                  <a:srgbClr val="0070C0"/>
                </a:solidFill>
                <a:latin typeface="Times New Roman" panose="02020603050405020304" pitchFamily="18" charset="0"/>
                <a:cs typeface="Times New Roman" panose="02020603050405020304" pitchFamily="18" charset="0"/>
              </a:rPr>
              <a:t>- ?</a:t>
            </a:r>
          </a:p>
          <a:p>
            <a:pPr marL="0" indent="0">
              <a:buNone/>
            </a:pPr>
            <a:endParaRPr lang="kk-KZ" sz="2800" dirty="0">
              <a:solidFill>
                <a:srgbClr val="0070C0"/>
              </a:solidFill>
              <a:latin typeface="Times New Roman" panose="02020603050405020304" pitchFamily="18" charset="0"/>
              <a:cs typeface="Times New Roman" panose="02020603050405020304" pitchFamily="18" charset="0"/>
            </a:endParaRPr>
          </a:p>
          <a:p>
            <a:pPr marL="0" indent="0">
              <a:buNone/>
            </a:pPr>
            <a:endParaRPr lang="kk-KZ" sz="2800"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kk-KZ" sz="5400" dirty="0" smtClean="0">
                <a:solidFill>
                  <a:srgbClr val="0070C0"/>
                </a:solidFill>
                <a:latin typeface="Times New Roman" panose="02020603050405020304" pitchFamily="18" charset="0"/>
                <a:cs typeface="Times New Roman" panose="02020603050405020304" pitchFamily="18" charset="0"/>
              </a:rPr>
              <a:t>   </a:t>
            </a:r>
            <a:r>
              <a:rPr lang="en-US" sz="5400" dirty="0" smtClean="0">
                <a:solidFill>
                  <a:srgbClr val="0070C0"/>
                </a:solidFill>
                <a:latin typeface="Times New Roman" panose="02020603050405020304" pitchFamily="18" charset="0"/>
                <a:cs typeface="Times New Roman" panose="02020603050405020304" pitchFamily="18" charset="0"/>
              </a:rPr>
              <a:t>            - ?</a:t>
            </a:r>
          </a:p>
          <a:p>
            <a:pPr marL="0" indent="0">
              <a:buNone/>
            </a:pPr>
            <a:endParaRPr lang="en-US" sz="2800" dirty="0">
              <a:solidFill>
                <a:srgbClr val="0070C0"/>
              </a:solidFill>
              <a:latin typeface="Times New Roman" panose="02020603050405020304" pitchFamily="18" charset="0"/>
              <a:cs typeface="Times New Roman" panose="02020603050405020304" pitchFamily="18" charset="0"/>
            </a:endParaRPr>
          </a:p>
          <a:p>
            <a:pPr marL="0" indent="0">
              <a:buNone/>
            </a:pPr>
            <a:endParaRPr lang="en-US" sz="2800"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kk-KZ" sz="2800" dirty="0" smtClean="0">
                <a:solidFill>
                  <a:srgbClr val="0070C0"/>
                </a:solidFill>
                <a:latin typeface="Times New Roman" panose="02020603050405020304" pitchFamily="18" charset="0"/>
                <a:cs typeface="Times New Roman" panose="02020603050405020304" pitchFamily="18" charset="0"/>
              </a:rPr>
              <a:t>                        </a:t>
            </a:r>
            <a:r>
              <a:rPr lang="en-US" sz="2800" dirty="0" smtClean="0">
                <a:solidFill>
                  <a:srgbClr val="0070C0"/>
                </a:solidFill>
                <a:latin typeface="Times New Roman" panose="02020603050405020304" pitchFamily="18" charset="0"/>
                <a:cs typeface="Times New Roman" panose="02020603050405020304" pitchFamily="18" charset="0"/>
              </a:rPr>
              <a:t>       </a:t>
            </a:r>
            <a:r>
              <a:rPr lang="kk-KZ" sz="5400" dirty="0" smtClean="0">
                <a:solidFill>
                  <a:srgbClr val="0070C0"/>
                </a:solidFill>
                <a:latin typeface="Times New Roman" panose="02020603050405020304" pitchFamily="18" charset="0"/>
                <a:cs typeface="Times New Roman" panose="02020603050405020304" pitchFamily="18" charset="0"/>
              </a:rPr>
              <a:t>- ?</a:t>
            </a:r>
          </a:p>
          <a:p>
            <a:pPr marL="0" indent="0" algn="ctr">
              <a:buNone/>
            </a:pPr>
            <a:endParaRPr lang="kk-KZ" sz="2800" dirty="0" smtClean="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523009" y="309860"/>
            <a:ext cx="4692118" cy="646331"/>
          </a:xfrm>
          <a:prstGeom prst="rect">
            <a:avLst/>
          </a:prstGeom>
          <a:noFill/>
        </p:spPr>
        <p:txBody>
          <a:bodyPr wrap="none" lIns="91440" tIns="45720" rIns="91440" bIns="45720">
            <a:spAutoFit/>
          </a:bodyPr>
          <a:lstStyle/>
          <a:p>
            <a:pPr algn="ctr"/>
            <a:r>
              <a:rPr lang="kk-KZ"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«Сен білесің бе?» әдісі</a:t>
            </a:r>
            <a:endParaRPr lang="ru-RU"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0" name="Рисунок 19" descr="C:\Users\Home\Desktop\slide-1.jpg"/>
          <p:cNvPicPr/>
          <p:nvPr/>
        </p:nvPicPr>
        <p:blipFill rotWithShape="1">
          <a:blip r:embed="rId2">
            <a:extLst>
              <a:ext uri="{28A0092B-C50C-407E-A947-70E740481C1C}">
                <a14:useLocalDpi xmlns:a14="http://schemas.microsoft.com/office/drawing/2010/main" val="0"/>
              </a:ext>
            </a:extLst>
          </a:blip>
          <a:srcRect l="80949" t="13595" b="61588"/>
          <a:stretch/>
        </p:blipFill>
        <p:spPr bwMode="auto">
          <a:xfrm>
            <a:off x="1704256" y="1324493"/>
            <a:ext cx="1130935" cy="1112520"/>
          </a:xfrm>
          <a:prstGeom prst="rect">
            <a:avLst/>
          </a:prstGeom>
          <a:noFill/>
          <a:ln>
            <a:noFill/>
          </a:ln>
          <a:extLst>
            <a:ext uri="{53640926-AAD7-44D8-BBD7-CCE9431645EC}">
              <a14:shadowObscured xmlns:a14="http://schemas.microsoft.com/office/drawing/2010/main"/>
            </a:ext>
          </a:extLst>
        </p:spPr>
      </p:pic>
      <p:pic>
        <p:nvPicPr>
          <p:cNvPr id="22" name="Рисунок 21" descr="C:\Users\Home\Desktop\slide-1.jpg"/>
          <p:cNvPicPr/>
          <p:nvPr/>
        </p:nvPicPr>
        <p:blipFill rotWithShape="1">
          <a:blip r:embed="rId2">
            <a:extLst>
              <a:ext uri="{28A0092B-C50C-407E-A947-70E740481C1C}">
                <a14:useLocalDpi xmlns:a14="http://schemas.microsoft.com/office/drawing/2010/main" val="0"/>
              </a:ext>
            </a:extLst>
          </a:blip>
          <a:srcRect l="64302" t="74091" r="19780"/>
          <a:stretch/>
        </p:blipFill>
        <p:spPr bwMode="auto">
          <a:xfrm>
            <a:off x="1469125" y="2956265"/>
            <a:ext cx="1601195" cy="1641493"/>
          </a:xfrm>
          <a:prstGeom prst="rect">
            <a:avLst/>
          </a:prstGeom>
          <a:noFill/>
          <a:ln>
            <a:noFill/>
          </a:ln>
          <a:extLst>
            <a:ext uri="{53640926-AAD7-44D8-BBD7-CCE9431645EC}">
              <a14:shadowObscured xmlns:a14="http://schemas.microsoft.com/office/drawing/2010/main"/>
            </a:ext>
          </a:extLst>
        </p:spPr>
      </p:pic>
      <p:pic>
        <p:nvPicPr>
          <p:cNvPr id="23" name="Рисунок 22" descr="C:\Users\Home\Desktop\1482392996_neizvesten_vaj_faj.jpg"/>
          <p:cNvPicPr/>
          <p:nvPr/>
        </p:nvPicPr>
        <p:blipFill>
          <a:blip r:embed="rId3">
            <a:extLst>
              <a:ext uri="{28A0092B-C50C-407E-A947-70E740481C1C}">
                <a14:useLocalDpi xmlns:a14="http://schemas.microsoft.com/office/drawing/2010/main" val="0"/>
              </a:ext>
            </a:extLst>
          </a:blip>
          <a:srcRect/>
          <a:stretch>
            <a:fillRect/>
          </a:stretch>
        </p:blipFill>
        <p:spPr bwMode="auto">
          <a:xfrm>
            <a:off x="1633234" y="5060272"/>
            <a:ext cx="1130935" cy="983436"/>
          </a:xfrm>
          <a:prstGeom prst="rect">
            <a:avLst/>
          </a:prstGeom>
          <a:noFill/>
          <a:ln>
            <a:noFill/>
          </a:ln>
        </p:spPr>
      </p:pic>
    </p:spTree>
    <p:extLst>
      <p:ext uri="{BB962C8B-B14F-4D97-AF65-F5344CB8AC3E}">
        <p14:creationId xmlns:p14="http://schemas.microsoft.com/office/powerpoint/2010/main" val="1204645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677334" y="1428750"/>
            <a:ext cx="10424054" cy="4612612"/>
          </a:xfrm>
        </p:spPr>
        <p:txBody>
          <a:bodyPr>
            <a:normAutofit/>
          </a:bodyPr>
          <a:lstStyle/>
          <a:p>
            <a:pPr>
              <a:buFont typeface="Wingdings" panose="05000000000000000000" pitchFamily="2" charset="2"/>
              <a:buChar char="Ø"/>
            </a:pPr>
            <a:endParaRPr lang="ru-RU" sz="2800" dirty="0" smtClean="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kk-KZ" sz="3200" dirty="0" smtClean="0">
                <a:solidFill>
                  <a:srgbClr val="002060"/>
                </a:solidFill>
                <a:latin typeface="Times New Roman" panose="02020603050405020304" pitchFamily="18" charset="0"/>
                <a:cs typeface="Times New Roman" panose="02020603050405020304" pitchFamily="18" charset="0"/>
              </a:rPr>
              <a:t>Сымсыз байланыстар деген не?</a:t>
            </a:r>
            <a:endParaRPr lang="ru-RU" sz="3200" dirty="0" smtClean="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ru-RU" sz="3200" dirty="0" err="1" smtClean="0">
                <a:solidFill>
                  <a:srgbClr val="002060"/>
                </a:solidFill>
                <a:latin typeface="Times New Roman" panose="02020603050405020304" pitchFamily="18" charset="0"/>
                <a:cs typeface="Times New Roman" panose="02020603050405020304" pitchFamily="18" charset="0"/>
              </a:rPr>
              <a:t>Сымсыз</a:t>
            </a:r>
            <a:r>
              <a:rPr lang="ru-RU" sz="3200" dirty="0" smtClean="0">
                <a:solidFill>
                  <a:srgbClr val="002060"/>
                </a:solidFill>
                <a:latin typeface="Times New Roman" panose="02020603050405020304" pitchFamily="18" charset="0"/>
                <a:cs typeface="Times New Roman" panose="02020603050405020304" pitchFamily="18" charset="0"/>
              </a:rPr>
              <a:t> </a:t>
            </a:r>
            <a:r>
              <a:rPr lang="ru-RU" sz="3200" dirty="0" err="1" smtClean="0">
                <a:solidFill>
                  <a:srgbClr val="002060"/>
                </a:solidFill>
                <a:latin typeface="Times New Roman" panose="02020603050405020304" pitchFamily="18" charset="0"/>
                <a:cs typeface="Times New Roman" panose="02020603050405020304" pitchFamily="18" charset="0"/>
              </a:rPr>
              <a:t>байланыстың</a:t>
            </a:r>
            <a:r>
              <a:rPr lang="ru-RU" sz="3200" dirty="0" smtClean="0">
                <a:solidFill>
                  <a:srgbClr val="002060"/>
                </a:solidFill>
                <a:latin typeface="Times New Roman" panose="02020603050405020304" pitchFamily="18" charset="0"/>
                <a:cs typeface="Times New Roman" panose="02020603050405020304" pitchFamily="18" charset="0"/>
              </a:rPr>
              <a:t> </a:t>
            </a:r>
            <a:r>
              <a:rPr lang="ru-RU" sz="3200" dirty="0" err="1" smtClean="0">
                <a:solidFill>
                  <a:srgbClr val="002060"/>
                </a:solidFill>
                <a:latin typeface="Times New Roman" panose="02020603050405020304" pitchFamily="18" charset="0"/>
                <a:cs typeface="Times New Roman" panose="02020603050405020304" pitchFamily="18" charset="0"/>
              </a:rPr>
              <a:t>артықшылықтары</a:t>
            </a:r>
            <a:r>
              <a:rPr lang="ru-RU" sz="3200" dirty="0" smtClean="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ru-RU" sz="3200" dirty="0" err="1" smtClean="0">
                <a:solidFill>
                  <a:srgbClr val="002060"/>
                </a:solidFill>
                <a:latin typeface="Times New Roman" panose="02020603050405020304" pitchFamily="18" charset="0"/>
                <a:cs typeface="Times New Roman" panose="02020603050405020304" pitchFamily="18" charset="0"/>
              </a:rPr>
              <a:t>Сымсыз</a:t>
            </a:r>
            <a:r>
              <a:rPr lang="ru-RU" sz="3200" dirty="0" smtClean="0">
                <a:solidFill>
                  <a:srgbClr val="002060"/>
                </a:solidFill>
                <a:latin typeface="Times New Roman" panose="02020603050405020304" pitchFamily="18" charset="0"/>
                <a:cs typeface="Times New Roman" panose="02020603050405020304" pitchFamily="18" charset="0"/>
              </a:rPr>
              <a:t> </a:t>
            </a:r>
            <a:r>
              <a:rPr lang="ru-RU" sz="3200" dirty="0" err="1" smtClean="0">
                <a:solidFill>
                  <a:srgbClr val="002060"/>
                </a:solidFill>
                <a:latin typeface="Times New Roman" panose="02020603050405020304" pitchFamily="18" charset="0"/>
                <a:cs typeface="Times New Roman" panose="02020603050405020304" pitchFamily="18" charset="0"/>
              </a:rPr>
              <a:t>технологияның</a:t>
            </a:r>
            <a:r>
              <a:rPr lang="ru-RU" sz="3200" dirty="0" smtClean="0">
                <a:solidFill>
                  <a:srgbClr val="002060"/>
                </a:solidFill>
                <a:latin typeface="Times New Roman" panose="02020603050405020304" pitchFamily="18" charset="0"/>
                <a:cs typeface="Times New Roman" panose="02020603050405020304" pitchFamily="18" charset="0"/>
              </a:rPr>
              <a:t> </a:t>
            </a:r>
            <a:r>
              <a:rPr lang="ru-RU" sz="3200" dirty="0" err="1" smtClean="0">
                <a:solidFill>
                  <a:srgbClr val="002060"/>
                </a:solidFill>
                <a:latin typeface="Times New Roman" panose="02020603050405020304" pitchFamily="18" charset="0"/>
                <a:cs typeface="Times New Roman" panose="02020603050405020304" pitchFamily="18" charset="0"/>
              </a:rPr>
              <a:t>түрлері</a:t>
            </a:r>
            <a:r>
              <a:rPr lang="ru-RU" sz="3200" dirty="0" smtClean="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231488" y="409872"/>
            <a:ext cx="5186100" cy="646331"/>
          </a:xfrm>
          <a:prstGeom prst="rect">
            <a:avLst/>
          </a:prstGeom>
          <a:noFill/>
        </p:spPr>
        <p:txBody>
          <a:bodyPr wrap="none" lIns="91440" tIns="45720" rIns="91440" bIns="45720">
            <a:spAutoFit/>
          </a:bodyPr>
          <a:lstStyle/>
          <a:p>
            <a:pPr algn="ctr"/>
            <a:r>
              <a:rPr lang="kk-K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Сабақтың барысы</a:t>
            </a: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652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8474" y="723331"/>
            <a:ext cx="10996273" cy="5926043"/>
          </a:xfrm>
        </p:spPr>
        <p:txBody>
          <a:bodyPr>
            <a:normAutofit/>
          </a:bodyPr>
          <a:lstStyle/>
          <a:p>
            <a:pPr marL="0" indent="0" algn="just">
              <a:spcBef>
                <a:spcPts val="0"/>
              </a:spcBef>
              <a:buNone/>
            </a:pPr>
            <a:r>
              <a:rPr lang="kk-KZ" sz="2400" dirty="0" smtClean="0">
                <a:solidFill>
                  <a:srgbClr val="002060"/>
                </a:solidFill>
                <a:latin typeface="Times New Roman" panose="02020603050405020304" pitchFamily="18" charset="0"/>
                <a:cs typeface="Times New Roman" panose="02020603050405020304" pitchFamily="18" charset="0"/>
              </a:rPr>
              <a:t>	</a:t>
            </a:r>
            <a:r>
              <a:rPr lang="kk-KZ" sz="2000" dirty="0" smtClean="0">
                <a:solidFill>
                  <a:srgbClr val="002060"/>
                </a:solidFill>
                <a:latin typeface="Times New Roman" panose="02020603050405020304" pitchFamily="18" charset="0"/>
                <a:cs typeface="Times New Roman" panose="02020603050405020304" pitchFamily="18" charset="0"/>
              </a:rPr>
              <a:t>Үй жағдайында, кейбір мекемелерде Интернетке модемдер арқылы кабельдердің көмегімен қосылатынын білесіздер.Мобильді телефондарда және басқа  да құрылғыларда Интернетке сымсыз желілер арқылы қосылу мүмкіндігі бар. Қазіргі кезде деректер тасмалдаудың  сымсыз технологиялары сымды байланысқа қатысты қиындықтарды  шешуге мүмкіндік береді.Сымсыз  байланыс  мүмкіндіктері сымсыз байланысқа қатысты қиындықтарды сымсыз ортаның одан әрі де өркендеп дамуына әсер етеді. </a:t>
            </a:r>
          </a:p>
          <a:p>
            <a:pPr marL="0" indent="0" algn="just">
              <a:spcBef>
                <a:spcPts val="0"/>
              </a:spcBef>
              <a:buNone/>
            </a:pPr>
            <a:r>
              <a:rPr lang="kk-KZ" sz="2000" dirty="0" smtClean="0">
                <a:solidFill>
                  <a:srgbClr val="002060"/>
                </a:solidFill>
                <a:latin typeface="Times New Roman" panose="02020603050405020304" pitchFamily="18" charset="0"/>
                <a:cs typeface="Times New Roman" panose="02020603050405020304" pitchFamily="18" charset="0"/>
              </a:rPr>
              <a:t>	Ақпаратты тарату ортасының типтері:</a:t>
            </a:r>
          </a:p>
          <a:p>
            <a:pPr marL="0" indent="0" algn="just">
              <a:spcBef>
                <a:spcPts val="0"/>
              </a:spcBef>
              <a:buNone/>
            </a:pPr>
            <a:r>
              <a:rPr lang="kk-KZ" sz="2000" dirty="0" smtClean="0">
                <a:solidFill>
                  <a:srgbClr val="002060"/>
                </a:solidFill>
                <a:latin typeface="Times New Roman" panose="02020603050405020304" pitchFamily="18" charset="0"/>
                <a:cs typeface="Times New Roman" panose="02020603050405020304" pitchFamily="18" charset="0"/>
              </a:rPr>
              <a:t>а) сымды (өткізгіш, кабель, оптикалық кабель);</a:t>
            </a:r>
          </a:p>
          <a:p>
            <a:pPr marL="0" indent="0" algn="just">
              <a:spcBef>
                <a:spcPts val="0"/>
              </a:spcBef>
              <a:buNone/>
            </a:pPr>
            <a:endParaRPr lang="kk-KZ" sz="2000" dirty="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r>
              <a:rPr lang="kk-KZ" sz="2000" dirty="0" smtClean="0">
                <a:solidFill>
                  <a:srgbClr val="002060"/>
                </a:solidFill>
                <a:latin typeface="Times New Roman" panose="02020603050405020304" pitchFamily="18" charset="0"/>
                <a:cs typeface="Times New Roman" panose="02020603050405020304" pitchFamily="18" charset="0"/>
              </a:rPr>
              <a:t>б) сымсыз (радиобайланыс,</a:t>
            </a:r>
            <a:r>
              <a:rPr lang="en-US" sz="2000" dirty="0" smtClean="0">
                <a:solidFill>
                  <a:srgbClr val="002060"/>
                </a:solidFill>
                <a:latin typeface="Times New Roman" panose="02020603050405020304" pitchFamily="18" charset="0"/>
                <a:cs typeface="Times New Roman" panose="02020603050405020304" pitchFamily="18" charset="0"/>
              </a:rPr>
              <a:t> Wi-Fi,  WiMAX)</a:t>
            </a:r>
            <a:endParaRPr lang="kk-KZ" sz="2000"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000" dirty="0" smtClean="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620888" y="250507"/>
            <a:ext cx="6269410" cy="646331"/>
          </a:xfrm>
          <a:prstGeom prst="rect">
            <a:avLst/>
          </a:prstGeom>
          <a:noFill/>
        </p:spPr>
        <p:txBody>
          <a:bodyPr wrap="none" lIns="91440" tIns="45720" rIns="91440" bIns="45720">
            <a:spAutoFit/>
          </a:bodyPr>
          <a:lstStyle/>
          <a:p>
            <a:pPr algn="ctr"/>
            <a:r>
              <a:rPr lang="kk-KZ"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Сымсыз байланыстар</a:t>
            </a:r>
            <a:endParaRPr lang="ru-RU"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5" name="Рисунок 4"/>
          <p:cNvPicPr>
            <a:picLocks noChangeAspect="1"/>
          </p:cNvPicPr>
          <p:nvPr/>
        </p:nvPicPr>
        <p:blipFill rotWithShape="1">
          <a:blip r:embed="rId2">
            <a:extLst>
              <a:ext uri="{28A0092B-C50C-407E-A947-70E740481C1C}">
                <a14:useLocalDpi xmlns:a14="http://schemas.microsoft.com/office/drawing/2010/main" val="0"/>
              </a:ext>
            </a:extLst>
          </a:blip>
          <a:srcRect l="5566" t="24595" r="8803" b="52104"/>
          <a:stretch/>
        </p:blipFill>
        <p:spPr>
          <a:xfrm>
            <a:off x="2500730" y="3387691"/>
            <a:ext cx="6651760" cy="1357503"/>
          </a:xfrm>
          <a:prstGeom prst="rect">
            <a:avLst/>
          </a:prstGeom>
        </p:spPr>
      </p:pic>
      <p:pic>
        <p:nvPicPr>
          <p:cNvPr id="6" name="Рисунок 5"/>
          <p:cNvPicPr>
            <a:picLocks noChangeAspect="1"/>
          </p:cNvPicPr>
          <p:nvPr/>
        </p:nvPicPr>
        <p:blipFill rotWithShape="1">
          <a:blip r:embed="rId2">
            <a:extLst>
              <a:ext uri="{28A0092B-C50C-407E-A947-70E740481C1C}">
                <a14:useLocalDpi xmlns:a14="http://schemas.microsoft.com/office/drawing/2010/main" val="0"/>
              </a:ext>
            </a:extLst>
          </a:blip>
          <a:srcRect l="24013" t="61100" r="17346" b="5631"/>
          <a:stretch/>
        </p:blipFill>
        <p:spPr>
          <a:xfrm>
            <a:off x="8265827" y="4908967"/>
            <a:ext cx="3099026" cy="1318625"/>
          </a:xfrm>
          <a:prstGeom prst="rect">
            <a:avLst/>
          </a:prstGeom>
        </p:spPr>
      </p:pic>
    </p:spTree>
    <p:extLst>
      <p:ext uri="{BB962C8B-B14F-4D97-AF65-F5344CB8AC3E}">
        <p14:creationId xmlns:p14="http://schemas.microsoft.com/office/powerpoint/2010/main" val="24641334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79584" y="215896"/>
            <a:ext cx="11598738" cy="6642103"/>
          </a:xfrm>
        </p:spPr>
        <p:txBody>
          <a:bodyPr>
            <a:normAutofit fontScale="92500"/>
          </a:bodyPr>
          <a:lstStyle/>
          <a:p>
            <a:pPr marL="0" indent="0" algn="just">
              <a:buNone/>
            </a:pPr>
            <a:r>
              <a:rPr lang="kk-KZ" sz="2000" dirty="0" smtClean="0">
                <a:solidFill>
                  <a:srgbClr val="0070C0"/>
                </a:solidFill>
                <a:latin typeface="Times New Roman" panose="02020603050405020304" pitchFamily="18" charset="0"/>
                <a:cs typeface="Times New Roman" panose="02020603050405020304" pitchFamily="18" charset="0"/>
              </a:rPr>
              <a:t>	</a:t>
            </a:r>
            <a:r>
              <a:rPr lang="kk-KZ" sz="3200" b="1" dirty="0" smtClean="0">
                <a:solidFill>
                  <a:srgbClr val="0070C0"/>
                </a:solidFill>
                <a:latin typeface="Times New Roman" panose="02020603050405020304" pitchFamily="18" charset="0"/>
                <a:cs typeface="Times New Roman" panose="02020603050405020304" pitchFamily="18" charset="0"/>
              </a:rPr>
              <a:t>Сымсыз желі идеясы қызығушылық туғызары сөзсіз, себебі:</a:t>
            </a:r>
          </a:p>
          <a:p>
            <a:pPr algn="just">
              <a:spcBef>
                <a:spcPts val="0"/>
              </a:spcBef>
              <a:buFont typeface="Wingdings" panose="05000000000000000000" pitchFamily="2" charset="2"/>
              <a:buChar char="Ø"/>
            </a:pPr>
            <a:r>
              <a:rPr lang="kk-KZ" sz="2800" dirty="0" smtClean="0">
                <a:solidFill>
                  <a:srgbClr val="002060"/>
                </a:solidFill>
                <a:latin typeface="Times New Roman" panose="02020603050405020304" pitchFamily="18" charset="0"/>
                <a:cs typeface="Times New Roman" panose="02020603050405020304" pitchFamily="18" charset="0"/>
              </a:rPr>
              <a:t>жұмыс істеп тұрған кабельдің желіге уақытша қосылуды қамтамасыз етеді;</a:t>
            </a:r>
          </a:p>
          <a:p>
            <a:pPr algn="just">
              <a:spcBef>
                <a:spcPts val="0"/>
              </a:spcBef>
              <a:buFont typeface="Wingdings" panose="05000000000000000000" pitchFamily="2" charset="2"/>
              <a:buChar char="Ø"/>
            </a:pPr>
            <a:r>
              <a:rPr lang="kk-KZ" sz="2800" dirty="0" smtClean="0">
                <a:solidFill>
                  <a:srgbClr val="002060"/>
                </a:solidFill>
                <a:latin typeface="Times New Roman" panose="02020603050405020304" pitchFamily="18" charset="0"/>
                <a:cs typeface="Times New Roman" panose="02020603050405020304" pitchFamily="18" charset="0"/>
              </a:rPr>
              <a:t>жұмыс істеп тұрған кабельдік желіге резервті көшірмені ұйымдастыруға көмектеседі;</a:t>
            </a:r>
          </a:p>
          <a:p>
            <a:pPr algn="just">
              <a:spcBef>
                <a:spcPts val="0"/>
              </a:spcBef>
              <a:buFont typeface="Wingdings" panose="05000000000000000000" pitchFamily="2" charset="2"/>
              <a:buChar char="Ø"/>
            </a:pPr>
            <a:r>
              <a:rPr lang="kk-KZ" sz="2800" dirty="0" smtClean="0">
                <a:solidFill>
                  <a:srgbClr val="002060"/>
                </a:solidFill>
                <a:latin typeface="Times New Roman" panose="02020603050405020304" pitchFamily="18" charset="0"/>
                <a:cs typeface="Times New Roman" panose="02020603050405020304" pitchFamily="18" charset="0"/>
              </a:rPr>
              <a:t>тездіктің нақты деңгейін қамтамасыз етуге кепілдік береді;</a:t>
            </a:r>
          </a:p>
          <a:p>
            <a:pPr algn="just">
              <a:spcBef>
                <a:spcPts val="0"/>
              </a:spcBef>
              <a:buFont typeface="Wingdings" panose="05000000000000000000" pitchFamily="2" charset="2"/>
              <a:buChar char="Ø"/>
            </a:pPr>
            <a:r>
              <a:rPr lang="kk-KZ" sz="2800" dirty="0" smtClean="0">
                <a:solidFill>
                  <a:srgbClr val="002060"/>
                </a:solidFill>
                <a:latin typeface="Times New Roman" panose="02020603050405020304" pitchFamily="18" charset="0"/>
                <a:cs typeface="Times New Roman" panose="02020603050405020304" pitchFamily="18" charset="0"/>
              </a:rPr>
              <a:t>Желінің максималды ұзындығына  мыс немесе тіпті оптикалық  талшықты кабельдер арқылы қойылатын  шектеуді  алуға мүмкіндік береді.</a:t>
            </a:r>
          </a:p>
          <a:p>
            <a:pPr marL="0" indent="0" algn="just">
              <a:spcBef>
                <a:spcPts val="0"/>
              </a:spcBef>
              <a:buNone/>
            </a:pPr>
            <a:endParaRPr lang="kk-KZ" dirty="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dirty="0" smtClean="0">
              <a:solidFill>
                <a:srgbClr val="002060"/>
              </a:solidFill>
              <a:latin typeface="Times New Roman" panose="02020603050405020304" pitchFamily="18" charset="0"/>
              <a:cs typeface="Times New Roman" panose="02020603050405020304" pitchFamily="18" charset="0"/>
            </a:endParaRPr>
          </a:p>
          <a:p>
            <a:pPr marL="0" indent="0" algn="just">
              <a:spcBef>
                <a:spcPts val="0"/>
              </a:spcBef>
              <a:buNone/>
            </a:pPr>
            <a:r>
              <a:rPr lang="kk-KZ" sz="3000" dirty="0" smtClean="0">
                <a:solidFill>
                  <a:srgbClr val="002060"/>
                </a:solidFill>
                <a:latin typeface="Times New Roman" panose="02020603050405020304" pitchFamily="18" charset="0"/>
                <a:cs typeface="Times New Roman" panose="02020603050405020304" pitchFamily="18" charset="0"/>
              </a:rPr>
              <a:t>І.</a:t>
            </a:r>
            <a:r>
              <a:rPr lang="kk-KZ" sz="2800" dirty="0" smtClean="0">
                <a:solidFill>
                  <a:srgbClr val="002060"/>
                </a:solidFill>
                <a:latin typeface="Times New Roman" panose="02020603050405020304" pitchFamily="18" charset="0"/>
                <a:cs typeface="Times New Roman" panose="02020603050405020304" pitchFamily="18" charset="0"/>
              </a:rPr>
              <a:t>Тағайындауы бойынша (ұялық; сымсыз телефондық; транкингтық</a:t>
            </a:r>
            <a:r>
              <a:rPr lang="kk-KZ" sz="2800" dirty="0">
                <a:solidFill>
                  <a:srgbClr val="002060"/>
                </a:solidFill>
                <a:latin typeface="Times New Roman" panose="02020603050405020304" pitchFamily="18" charset="0"/>
                <a:cs typeface="Times New Roman" panose="02020603050405020304" pitchFamily="18" charset="0"/>
              </a:rPr>
              <a:t>;</a:t>
            </a:r>
            <a:r>
              <a:rPr lang="kk-KZ" sz="2800" b="1"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 </a:t>
            </a:r>
            <a:r>
              <a:rPr lang="kk-KZ" sz="2800" dirty="0" smtClean="0">
                <a:solidFill>
                  <a:srgbClr val="002060"/>
                </a:solidFill>
                <a:latin typeface="Times New Roman" panose="02020603050405020304" pitchFamily="18" charset="0"/>
                <a:cs typeface="Times New Roman" panose="02020603050405020304" pitchFamily="18" charset="0"/>
              </a:rPr>
              <a:t>спутниктық; оптикалық; пейджингтік)</a:t>
            </a:r>
            <a:endParaRPr lang="kk-KZ" sz="2800" dirty="0">
              <a:solidFill>
                <a:srgbClr val="002060"/>
              </a:solidFill>
              <a:latin typeface="Times New Roman" panose="02020603050405020304" pitchFamily="18" charset="0"/>
              <a:cs typeface="Times New Roman" panose="02020603050405020304" pitchFamily="18" charset="0"/>
            </a:endParaRPr>
          </a:p>
          <a:p>
            <a:pPr marL="0" indent="0" algn="just">
              <a:buNone/>
            </a:pPr>
            <a:r>
              <a:rPr lang="kk-KZ" sz="2800" dirty="0" smtClean="0">
                <a:solidFill>
                  <a:srgbClr val="002060"/>
                </a:solidFill>
                <a:latin typeface="Times New Roman" panose="02020603050405020304" pitchFamily="18" charset="0"/>
                <a:cs typeface="Times New Roman" panose="02020603050405020304" pitchFamily="18" charset="0"/>
              </a:rPr>
              <a:t>ІІ.Көпстанциялық рұқсат ету әдістері бойынша (арналарды жиіліліктік бөлу арқылы </a:t>
            </a:r>
            <a:r>
              <a:rPr lang="en-US" sz="2800" dirty="0" smtClean="0">
                <a:solidFill>
                  <a:srgbClr val="002060"/>
                </a:solidFill>
                <a:latin typeface="Times New Roman" panose="02020603050405020304" pitchFamily="18" charset="0"/>
                <a:cs typeface="Times New Roman" panose="02020603050405020304" pitchFamily="18" charset="0"/>
              </a:rPr>
              <a:t> FDMA;</a:t>
            </a:r>
            <a:r>
              <a:rPr lang="kk-KZ" sz="2800" dirty="0" smtClean="0">
                <a:solidFill>
                  <a:srgbClr val="002060"/>
                </a:solidFill>
                <a:latin typeface="Times New Roman" panose="02020603050405020304" pitchFamily="18" charset="0"/>
                <a:cs typeface="Times New Roman" panose="02020603050405020304" pitchFamily="18" charset="0"/>
              </a:rPr>
              <a:t> арналарды уақыттық бөлу арқылы </a:t>
            </a:r>
            <a:r>
              <a:rPr lang="en-US" sz="2800" dirty="0" smtClean="0">
                <a:solidFill>
                  <a:srgbClr val="002060"/>
                </a:solidFill>
                <a:latin typeface="Times New Roman" panose="02020603050405020304" pitchFamily="18" charset="0"/>
                <a:cs typeface="Times New Roman" panose="02020603050405020304" pitchFamily="18" charset="0"/>
              </a:rPr>
              <a:t>TDMA</a:t>
            </a:r>
            <a:r>
              <a:rPr lang="kk-KZ" sz="2800" dirty="0" smtClean="0">
                <a:solidFill>
                  <a:srgbClr val="002060"/>
                </a:solidFill>
                <a:latin typeface="Times New Roman" panose="02020603050405020304" pitchFamily="18" charset="0"/>
                <a:cs typeface="Times New Roman" panose="02020603050405020304" pitchFamily="18" charset="0"/>
              </a:rPr>
              <a:t>;  арналарды кодтықбөлу арқылы</a:t>
            </a:r>
            <a:r>
              <a:rPr lang="en-US" sz="2800" dirty="0" smtClean="0">
                <a:solidFill>
                  <a:srgbClr val="002060"/>
                </a:solidFill>
                <a:latin typeface="Times New Roman" panose="02020603050405020304" pitchFamily="18" charset="0"/>
                <a:cs typeface="Times New Roman" panose="02020603050405020304" pitchFamily="18" charset="0"/>
              </a:rPr>
              <a:t>  CDMA</a:t>
            </a:r>
            <a:r>
              <a:rPr lang="kk-KZ" sz="2800" dirty="0" smtClean="0">
                <a:solidFill>
                  <a:srgbClr val="002060"/>
                </a:solidFill>
                <a:latin typeface="Times New Roman" panose="02020603050405020304" pitchFamily="18" charset="0"/>
                <a:cs typeface="Times New Roman" panose="02020603050405020304" pitchFamily="18" charset="0"/>
              </a:rPr>
              <a:t>; қиыстырылғандар</a:t>
            </a:r>
            <a:r>
              <a:rPr lang="kk-KZ" sz="2800" dirty="0">
                <a:solidFill>
                  <a:srgbClr val="002060"/>
                </a:solidFill>
                <a:latin typeface="Times New Roman" panose="02020603050405020304" pitchFamily="18" charset="0"/>
                <a:cs typeface="Times New Roman" panose="02020603050405020304" pitchFamily="18" charset="0"/>
              </a:rPr>
              <a:t>)</a:t>
            </a:r>
            <a:endParaRPr lang="kk-KZ" sz="2800" dirty="0" smtClean="0">
              <a:solidFill>
                <a:srgbClr val="002060"/>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endParaRPr lang="ru-RU" dirty="0">
              <a:solidFill>
                <a:srgbClr val="00206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774954" y="3704763"/>
            <a:ext cx="6751184" cy="461665"/>
          </a:xfrm>
          <a:prstGeom prst="rect">
            <a:avLst/>
          </a:prstGeom>
        </p:spPr>
        <p:txBody>
          <a:bodyPr wrap="square">
            <a:spAutoFit/>
          </a:bodyPr>
          <a:lstStyle/>
          <a:p>
            <a:pPr algn="ctr"/>
            <a:r>
              <a:rPr lang="kk-KZ" sz="2400" b="1" i="1" dirty="0">
                <a:solidFill>
                  <a:srgbClr val="0070C0"/>
                </a:solidFill>
                <a:latin typeface="Times New Roman" panose="02020603050405020304" pitchFamily="18" charset="0"/>
                <a:cs typeface="Times New Roman" panose="02020603050405020304" pitchFamily="18" charset="0"/>
              </a:rPr>
              <a:t>Сымсыз байланыс жүйе классификациясы</a:t>
            </a:r>
            <a:endParaRPr lang="ru-RU" sz="2400" b="1" i="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5072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33165" y="1020194"/>
            <a:ext cx="11683014" cy="5584792"/>
          </a:xfrm>
        </p:spPr>
        <p:txBody>
          <a:bodyPr>
            <a:normAutofit/>
          </a:bodyPr>
          <a:lstStyle/>
          <a:p>
            <a:pPr marL="0" indent="0" algn="just">
              <a:buNone/>
            </a:pPr>
            <a:r>
              <a:rPr lang="kk-KZ" sz="2400" dirty="0" smtClean="0">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 Интернет пен құрылғылар (нотбуктердің, мобильді телефондардың)      	</a:t>
            </a:r>
            <a:r>
              <a:rPr lang="kk-KZ" sz="2400" dirty="0">
                <a:solidFill>
                  <a:srgbClr val="002060"/>
                </a:solidFill>
                <a:latin typeface="Times New Roman" panose="02020603050405020304" pitchFamily="18" charset="0"/>
                <a:cs typeface="Times New Roman" panose="02020603050405020304" pitchFamily="18" charset="0"/>
              </a:rPr>
              <a:t> </a:t>
            </a:r>
            <a:r>
              <a:rPr lang="kk-KZ" sz="2400" dirty="0" smtClean="0">
                <a:solidFill>
                  <a:srgbClr val="002060"/>
                </a:solidFill>
                <a:latin typeface="Times New Roman" panose="02020603050405020304" pitchFamily="18" charset="0"/>
                <a:cs typeface="Times New Roman" panose="02020603050405020304" pitchFamily="18" charset="0"/>
              </a:rPr>
              <a:t>        		    арасындағы  сымсыз жалғану. «Сымсыз орта» ұғымы желіде сымдардың мүлдем жоқтығын білдіреді.Компьютерлерді немесе мобильді телефондарды және басқа да құрылғыларды  сымсыз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желісіне қосу үшін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модемдер қажет.</a:t>
            </a:r>
          </a:p>
          <a:p>
            <a:pPr marL="0" indent="0" algn="just">
              <a:buNone/>
            </a:pPr>
            <a:r>
              <a:rPr lang="kk-KZ" sz="2400" b="1" dirty="0" smtClean="0">
                <a:solidFill>
                  <a:srgbClr val="0070C0"/>
                </a:solidFill>
                <a:latin typeface="Times New Roman" panose="02020603050405020304" pitchFamily="18" charset="0"/>
                <a:cs typeface="Times New Roman" panose="02020603050405020304" pitchFamily="18" charset="0"/>
              </a:rPr>
              <a:t>	</a:t>
            </a:r>
            <a:r>
              <a:rPr lang="en-US" sz="2400" b="1" dirty="0" smtClean="0">
                <a:solidFill>
                  <a:srgbClr val="0070C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 ағылшынның «</a:t>
            </a:r>
            <a:r>
              <a:rPr lang="en-US" sz="2400" dirty="0" smtClean="0">
                <a:solidFill>
                  <a:srgbClr val="002060"/>
                </a:solidFill>
                <a:latin typeface="Times New Roman" panose="02020603050405020304" pitchFamily="18" charset="0"/>
                <a:cs typeface="Times New Roman" panose="02020603050405020304" pitchFamily="18" charset="0"/>
              </a:rPr>
              <a:t>Wireless Fidelity</a:t>
            </a:r>
            <a:r>
              <a:rPr lang="kk-KZ" sz="2400" dirty="0" smtClean="0">
                <a:solidFill>
                  <a:srgbClr val="002060"/>
                </a:solidFill>
                <a:latin typeface="Times New Roman" panose="02020603050405020304" pitchFamily="18" charset="0"/>
                <a:cs typeface="Times New Roman" panose="02020603050405020304" pitchFamily="18" charset="0"/>
              </a:rPr>
              <a:t>»  сөзінен шыққан,  ол сымсыз желі (радиобайланысының) стандартын білдіреді. Ол Интернетке қосылу үшін, ақпараттарды бір компьютерден екінші компьютерге тарату үшін ыңғайлы. </a:t>
            </a:r>
          </a:p>
          <a:p>
            <a:pPr marL="0" indent="0" algn="just">
              <a:buNone/>
            </a:pPr>
            <a:r>
              <a:rPr lang="kk-KZ" sz="2400" dirty="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артықшылығы.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кабель орнатуға қолайсыз орындарда мысалы, ғимараттың  сыртында  немесе  тарихи құндылығы  бар  ғимараттарда  сымсыз  желілермен қызмет көрсетуге, мобильді  құрылғылардың  желіге қосылуына мүмкіндік береді.</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базарда, сауда орталықтарында және  мәдени орындарды төлем жасау, ақша аудару т.с.с. </a:t>
            </a:r>
            <a:r>
              <a:rPr lang="kk-KZ" sz="2400" dirty="0">
                <a:solidFill>
                  <a:srgbClr val="002060"/>
                </a:solidFill>
                <a:latin typeface="Times New Roman" panose="02020603050405020304" pitchFamily="18" charset="0"/>
                <a:cs typeface="Times New Roman" panose="02020603050405020304" pitchFamily="18" charset="0"/>
              </a:rPr>
              <a:t>ү</a:t>
            </a:r>
            <a:r>
              <a:rPr lang="kk-KZ" sz="2400" dirty="0" smtClean="0">
                <a:solidFill>
                  <a:srgbClr val="002060"/>
                </a:solidFill>
                <a:latin typeface="Times New Roman" panose="02020603050405020304" pitchFamily="18" charset="0"/>
                <a:cs typeface="Times New Roman" panose="02020603050405020304" pitchFamily="18" charset="0"/>
              </a:rPr>
              <a:t>шін қолдануға тиімді.</a:t>
            </a:r>
            <a:endParaRPr lang="ru-RU" sz="2400" dirty="0">
              <a:solidFill>
                <a:srgbClr val="002060"/>
              </a:solidFill>
              <a:latin typeface="Times New Roman" panose="02020603050405020304" pitchFamily="18" charset="0"/>
              <a:cs typeface="Times New Roman" panose="02020603050405020304" pitchFamily="18" charset="0"/>
            </a:endParaRPr>
          </a:p>
        </p:txBody>
      </p:sp>
      <p:pic>
        <p:nvPicPr>
          <p:cNvPr id="4" name="Объект 6" descr="C:\Users\Home\Desktop\1482392996_neizvesten_vaj_faj.jp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92963" y="1035167"/>
            <a:ext cx="639192" cy="802511"/>
          </a:xfrm>
          <a:prstGeom prst="rect">
            <a:avLst/>
          </a:prstGeom>
          <a:noFill/>
          <a:ln>
            <a:noFill/>
          </a:ln>
        </p:spPr>
      </p:pic>
      <p:sp>
        <p:nvSpPr>
          <p:cNvPr id="6" name="Заголовок 1"/>
          <p:cNvSpPr txBox="1">
            <a:spLocks/>
          </p:cNvSpPr>
          <p:nvPr/>
        </p:nvSpPr>
        <p:spPr>
          <a:xfrm>
            <a:off x="1343160" y="281126"/>
            <a:ext cx="8596668" cy="597763"/>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kk-KZ" b="1" i="1" dirty="0">
                <a:latin typeface="Times New Roman" panose="02020603050405020304" pitchFamily="18" charset="0"/>
                <a:cs typeface="Times New Roman" panose="02020603050405020304" pitchFamily="18" charset="0"/>
              </a:rPr>
              <a:t>Сымсыз  байланыс желілері</a:t>
            </a:r>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663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sz="quarter" idx="1"/>
          </p:nvPr>
        </p:nvSpPr>
        <p:spPr>
          <a:xfrm>
            <a:off x="334337" y="296278"/>
            <a:ext cx="11375309" cy="6561722"/>
          </a:xfrm>
        </p:spPr>
        <p:txBody>
          <a:bodyPr>
            <a:normAutofit/>
          </a:bodyPr>
          <a:lstStyle/>
          <a:p>
            <a:pPr marL="0" indent="0" algn="just">
              <a:spcBef>
                <a:spcPts val="0"/>
              </a:spcBef>
              <a:buNone/>
            </a:pPr>
            <a:r>
              <a:rPr lang="kk-KZ" sz="2200" dirty="0" smtClean="0">
                <a:solidFill>
                  <a:srgbClr val="0070C0"/>
                </a:solidFill>
                <a:latin typeface="Times New Roman" panose="02020603050405020304" pitchFamily="18" charset="0"/>
                <a:cs typeface="Times New Roman" panose="02020603050405020304" pitchFamily="18" charset="0"/>
              </a:rPr>
              <a:t> </a:t>
            </a:r>
            <a:r>
              <a:rPr lang="kk-KZ" sz="2200" dirty="0">
                <a:solidFill>
                  <a:srgbClr val="0070C0"/>
                </a:solidFill>
                <a:latin typeface="Times New Roman" panose="02020603050405020304" pitchFamily="18" charset="0"/>
                <a:cs typeface="Times New Roman" panose="02020603050405020304" pitchFamily="18" charset="0"/>
              </a:rPr>
              <a:t> </a:t>
            </a:r>
            <a:r>
              <a:rPr lang="kk-KZ" sz="2200" dirty="0" smtClean="0">
                <a:solidFill>
                  <a:srgbClr val="0070C0"/>
                </a:solidFill>
                <a:latin typeface="Times New Roman" panose="02020603050405020304" pitchFamily="18" charset="0"/>
                <a:cs typeface="Times New Roman" panose="02020603050405020304" pitchFamily="18" charset="0"/>
              </a:rPr>
              <a:t>               </a:t>
            </a:r>
          </a:p>
          <a:p>
            <a:pPr marL="0" indent="0" algn="just">
              <a:spcBef>
                <a:spcPts val="0"/>
              </a:spcBef>
              <a:buNone/>
            </a:pPr>
            <a:endParaRPr lang="kk-KZ" sz="2200" dirty="0">
              <a:solidFill>
                <a:srgbClr val="0070C0"/>
              </a:solidFill>
              <a:latin typeface="Times New Roman" panose="02020603050405020304" pitchFamily="18" charset="0"/>
              <a:cs typeface="Times New Roman" panose="02020603050405020304" pitchFamily="18" charset="0"/>
            </a:endParaRPr>
          </a:p>
          <a:p>
            <a:pPr marL="0" indent="0" algn="just">
              <a:spcBef>
                <a:spcPts val="0"/>
              </a:spcBef>
              <a:buNone/>
            </a:pPr>
            <a:endParaRPr lang="kk-KZ" sz="2200" dirty="0" smtClean="0">
              <a:solidFill>
                <a:srgbClr val="0070C0"/>
              </a:solidFill>
              <a:latin typeface="Times New Roman" panose="02020603050405020304" pitchFamily="18" charset="0"/>
              <a:cs typeface="Times New Roman" panose="02020603050405020304" pitchFamily="18" charset="0"/>
            </a:endParaRPr>
          </a:p>
          <a:p>
            <a:pPr marL="0" indent="0" algn="just">
              <a:spcBef>
                <a:spcPts val="0"/>
              </a:spcBef>
              <a:buNone/>
            </a:pPr>
            <a:r>
              <a:rPr lang="kk-KZ" sz="2000" dirty="0" smtClean="0">
                <a:solidFill>
                  <a:srgbClr val="002060"/>
                </a:solidFill>
                <a:latin typeface="Times New Roman" panose="02020603050405020304" pitchFamily="18" charset="0"/>
                <a:cs typeface="Times New Roman" panose="02020603050405020304" pitchFamily="18" charset="0"/>
              </a:rPr>
              <a:t>	мобильді телефондарға,  компьютерлерге және перифериялық құрылғыларға деректерді немесе дауысты қысқа  қашықтыққа сымсыз жіберуге мүмкіндік беретін сымсыз байланыс технологиясы.</a:t>
            </a:r>
            <a:r>
              <a:rPr lang="en-US" sz="2000" dirty="0" smtClean="0">
                <a:solidFill>
                  <a:srgbClr val="002060"/>
                </a:solidFill>
                <a:latin typeface="Times New Roman" panose="02020603050405020304" pitchFamily="18" charset="0"/>
                <a:cs typeface="Times New Roman" panose="02020603050405020304" pitchFamily="18" charset="0"/>
              </a:rPr>
              <a:t>Bluetooth –</a:t>
            </a:r>
            <a:r>
              <a:rPr lang="kk-KZ" sz="2000" dirty="0" smtClean="0">
                <a:solidFill>
                  <a:srgbClr val="002060"/>
                </a:solidFill>
                <a:latin typeface="Times New Roman" panose="02020603050405020304" pitchFamily="18" charset="0"/>
                <a:cs typeface="Times New Roman" panose="02020603050405020304" pitchFamily="18" charset="0"/>
              </a:rPr>
              <a:t> дың мақсаты – құрылғыларды байланыстыратын  кабельдердің  орнын алмастыру,  олардың арасындағы қарым- қатынастарды қауіпсіз ету</a:t>
            </a:r>
            <a:r>
              <a:rPr lang="kk-KZ" sz="2000" dirty="0" smtClean="0">
                <a:solidFill>
                  <a:srgbClr val="0070C0"/>
                </a:solidFill>
                <a:latin typeface="Times New Roman" panose="02020603050405020304" pitchFamily="18" charset="0"/>
                <a:cs typeface="Times New Roman" panose="02020603050405020304" pitchFamily="18" charset="0"/>
              </a:rPr>
              <a:t>.</a:t>
            </a:r>
          </a:p>
          <a:p>
            <a:pPr marL="0" indent="0" algn="just">
              <a:spcBef>
                <a:spcPts val="0"/>
              </a:spcBef>
              <a:buNone/>
            </a:pPr>
            <a:r>
              <a:rPr lang="kk-KZ" sz="2200" b="1" dirty="0" smtClean="0">
                <a:solidFill>
                  <a:srgbClr val="0070C0"/>
                </a:solidFill>
                <a:latin typeface="Times New Roman" panose="02020603050405020304" pitchFamily="18" charset="0"/>
                <a:cs typeface="Times New Roman" panose="02020603050405020304" pitchFamily="18" charset="0"/>
              </a:rPr>
              <a:t>	</a:t>
            </a:r>
            <a:r>
              <a:rPr lang="kk-KZ" sz="2000" b="1" dirty="0">
                <a:solidFill>
                  <a:srgbClr val="0070C0"/>
                </a:solidFill>
                <a:latin typeface="Times New Roman" panose="02020603050405020304" pitchFamily="18" charset="0"/>
                <a:cs typeface="Times New Roman" panose="02020603050405020304" pitchFamily="18" charset="0"/>
              </a:rPr>
              <a:t>	</a:t>
            </a:r>
          </a:p>
          <a:p>
            <a:pPr marL="0" indent="0" algn="just">
              <a:spcBef>
                <a:spcPts val="0"/>
              </a:spcBef>
              <a:buNone/>
            </a:pPr>
            <a:endParaRPr lang="kk-KZ" sz="2000" b="1" dirty="0" smtClean="0">
              <a:solidFill>
                <a:srgbClr val="0070C0"/>
              </a:solidFill>
              <a:latin typeface="Times New Roman" panose="02020603050405020304" pitchFamily="18" charset="0"/>
              <a:cs typeface="Times New Roman" panose="02020603050405020304" pitchFamily="18" charset="0"/>
            </a:endParaRPr>
          </a:p>
          <a:p>
            <a:pPr marL="0" indent="0" algn="ctr">
              <a:spcBef>
                <a:spcPts val="0"/>
              </a:spcBef>
              <a:buNone/>
            </a:pPr>
            <a:r>
              <a:rPr lang="en-US" sz="2000" b="1" dirty="0" smtClean="0">
                <a:solidFill>
                  <a:srgbClr val="0070C0"/>
                </a:solidFill>
                <a:latin typeface="Times New Roman" panose="02020603050405020304" pitchFamily="18" charset="0"/>
                <a:cs typeface="Times New Roman" panose="02020603050405020304" pitchFamily="18" charset="0"/>
              </a:rPr>
              <a:t>Wi-Fi</a:t>
            </a:r>
            <a:r>
              <a:rPr lang="kk-KZ" sz="2000" b="1" dirty="0" smtClean="0">
                <a:solidFill>
                  <a:srgbClr val="0070C0"/>
                </a:solidFill>
                <a:latin typeface="Times New Roman" panose="02020603050405020304" pitchFamily="18" charset="0"/>
                <a:cs typeface="Times New Roman" panose="02020603050405020304" pitchFamily="18" charset="0"/>
              </a:rPr>
              <a:t> технологиясы  мынадай үш  маңызды міндетті орындауға мүмкіндік береді:</a:t>
            </a:r>
          </a:p>
          <a:p>
            <a:pPr marL="0" indent="0" algn="ctr">
              <a:spcBef>
                <a:spcPts val="0"/>
              </a:spcBef>
              <a:buNone/>
            </a:pPr>
            <a:endParaRPr lang="kk-KZ" sz="2000" b="1" dirty="0" smtClean="0">
              <a:solidFill>
                <a:srgbClr val="0070C0"/>
              </a:solidFill>
              <a:latin typeface="Times New Roman" panose="02020603050405020304" pitchFamily="18" charset="0"/>
              <a:cs typeface="Times New Roman" panose="02020603050405020304" pitchFamily="18" charset="0"/>
            </a:endParaRPr>
          </a:p>
          <a:p>
            <a:pPr marL="0" algn="just">
              <a:spcBef>
                <a:spcPts val="0"/>
              </a:spcBef>
              <a:buFont typeface="Wingdings" panose="05000000000000000000" pitchFamily="2" charset="2"/>
              <a:buChar char="Ø"/>
            </a:pPr>
            <a:r>
              <a:rPr lang="kk-KZ" sz="2000" dirty="0" smtClean="0">
                <a:solidFill>
                  <a:srgbClr val="002060"/>
                </a:solidFill>
                <a:latin typeface="Times New Roman" panose="02020603050405020304" pitchFamily="18" charset="0"/>
                <a:cs typeface="Times New Roman" panose="02020603050405020304" pitchFamily="18" charset="0"/>
              </a:rPr>
              <a:t>компьютердің Интернет желісіне қосылуын қамтамасыз ету; </a:t>
            </a:r>
          </a:p>
          <a:p>
            <a:pPr marL="0" algn="just">
              <a:spcBef>
                <a:spcPts val="0"/>
              </a:spcBef>
              <a:buFont typeface="Wingdings" panose="05000000000000000000" pitchFamily="2" charset="2"/>
              <a:buChar char="Ø"/>
            </a:pPr>
            <a:r>
              <a:rPr lang="kk-KZ" sz="2000" dirty="0">
                <a:solidFill>
                  <a:srgbClr val="002060"/>
                </a:solidFill>
                <a:latin typeface="Times New Roman" panose="02020603050405020304" pitchFamily="18" charset="0"/>
                <a:cs typeface="Times New Roman" panose="02020603050405020304" pitchFamily="18" charset="0"/>
              </a:rPr>
              <a:t>қ</a:t>
            </a:r>
            <a:r>
              <a:rPr lang="kk-KZ" sz="2000" dirty="0" smtClean="0">
                <a:solidFill>
                  <a:srgbClr val="002060"/>
                </a:solidFill>
                <a:latin typeface="Times New Roman" panose="02020603050405020304" pitchFamily="18" charset="0"/>
                <a:cs typeface="Times New Roman" panose="02020603050405020304" pitchFamily="18" charset="0"/>
              </a:rPr>
              <a:t>оғамдық орындарға өз ноутбуктерімен келген адамдардың жұмыс жасауына қолайлы жағдайды қамтамасыз ету;</a:t>
            </a:r>
          </a:p>
          <a:p>
            <a:pPr marL="0" algn="just">
              <a:spcBef>
                <a:spcPts val="0"/>
              </a:spcBef>
              <a:buFont typeface="Wingdings" panose="05000000000000000000" pitchFamily="2" charset="2"/>
              <a:buChar char="Ø"/>
            </a:pPr>
            <a:r>
              <a:rPr lang="kk-KZ" sz="2000" dirty="0" smtClean="0">
                <a:solidFill>
                  <a:srgbClr val="002060"/>
                </a:solidFill>
                <a:latin typeface="Times New Roman" panose="02020603050405020304" pitchFamily="18" charset="0"/>
                <a:cs typeface="Times New Roman" panose="02020603050405020304" pitchFamily="18" charset="0"/>
              </a:rPr>
              <a:t>Кабельді орнату мүмкін емес немесе шамадан тыс қымбат болғанда, кеңседе немесе  бөлмеде жергілікті желіні орнату.</a:t>
            </a:r>
          </a:p>
        </p:txBody>
      </p:sp>
      <p:pic>
        <p:nvPicPr>
          <p:cNvPr id="8" name="Объект 5" descr="C:\Users\Home\Desktop\slide-1.jpg"/>
          <p:cNvPicPr>
            <a:picLocks/>
          </p:cNvPicPr>
          <p:nvPr/>
        </p:nvPicPr>
        <p:blipFill rotWithShape="1">
          <a:blip r:embed="rId2">
            <a:extLst>
              <a:ext uri="{28A0092B-C50C-407E-A947-70E740481C1C}">
                <a14:useLocalDpi xmlns:a14="http://schemas.microsoft.com/office/drawing/2010/main" val="0"/>
              </a:ext>
            </a:extLst>
          </a:blip>
          <a:srcRect l="80949" t="13595" b="61588"/>
          <a:stretch/>
        </p:blipFill>
        <p:spPr bwMode="auto">
          <a:xfrm>
            <a:off x="503014" y="928048"/>
            <a:ext cx="766227" cy="63177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385787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46229" y="1746913"/>
            <a:ext cx="11558726" cy="3425588"/>
          </a:xfrm>
        </p:spPr>
        <p:txBody>
          <a:bodyPr/>
          <a:lstStyle/>
          <a:p>
            <a:pPr marL="0" indent="0">
              <a:buNone/>
            </a:pPr>
            <a:r>
              <a:rPr lang="kk-KZ" dirty="0" smtClean="0">
                <a:solidFill>
                  <a:srgbClr val="002060"/>
                </a:solidFill>
                <a:latin typeface="Times New Roman" panose="02020603050405020304" pitchFamily="18" charset="0"/>
                <a:cs typeface="Times New Roman" panose="02020603050405020304" pitchFamily="18" charset="0"/>
              </a:rPr>
              <a:t>	</a:t>
            </a:r>
            <a:r>
              <a:rPr lang="kk-KZ" sz="2400" b="1" dirty="0" smtClean="0">
                <a:solidFill>
                  <a:srgbClr val="002060"/>
                </a:solidFill>
                <a:latin typeface="Times New Roman" panose="02020603050405020304" pitchFamily="18" charset="0"/>
                <a:cs typeface="Times New Roman" panose="02020603050405020304" pitchFamily="18" charset="0"/>
              </a:rPr>
              <a:t>Сымсыз желі әрекет ету қашықтығына  қарай үш түрге бөлінед</a:t>
            </a:r>
            <a:r>
              <a:rPr lang="kk-KZ" sz="2800" b="1" dirty="0" smtClean="0">
                <a:solidFill>
                  <a:srgbClr val="002060"/>
                </a:solidFill>
                <a:latin typeface="Times New Roman" panose="02020603050405020304" pitchFamily="18" charset="0"/>
                <a:cs typeface="Times New Roman" panose="02020603050405020304" pitchFamily="18" charset="0"/>
              </a:rPr>
              <a:t>і:</a:t>
            </a:r>
          </a:p>
          <a:p>
            <a:pPr marL="0" indent="0">
              <a:buNone/>
            </a:pPr>
            <a:r>
              <a:rPr lang="en-US" sz="2400" b="1" dirty="0" smtClean="0">
                <a:solidFill>
                  <a:srgbClr val="0070C0"/>
                </a:solidFill>
                <a:latin typeface="Times New Roman" panose="02020603050405020304" pitchFamily="18" charset="0"/>
                <a:cs typeface="Times New Roman" panose="02020603050405020304" pitchFamily="18" charset="0"/>
              </a:rPr>
              <a:t>WLAN</a:t>
            </a:r>
            <a:r>
              <a:rPr lang="en-US" sz="2400" dirty="0" smtClean="0">
                <a:solidFill>
                  <a:srgbClr val="002060"/>
                </a:solidFill>
                <a:latin typeface="Times New Roman" panose="02020603050405020304" pitchFamily="18" charset="0"/>
                <a:cs typeface="Times New Roman" panose="02020603050405020304" pitchFamily="18" charset="0"/>
              </a:rPr>
              <a:t> (Wireless Local Area Network)  - </a:t>
            </a:r>
            <a:r>
              <a:rPr lang="kk-KZ" sz="2400" dirty="0" smtClean="0">
                <a:solidFill>
                  <a:srgbClr val="002060"/>
                </a:solidFill>
                <a:latin typeface="Times New Roman" panose="02020603050405020304" pitchFamily="18" charset="0"/>
                <a:cs typeface="Times New Roman" panose="02020603050405020304" pitchFamily="18" charset="0"/>
              </a:rPr>
              <a:t>жергілікті жерлерге негізделген </a:t>
            </a:r>
            <a:r>
              <a:rPr lang="en-US" sz="2400" dirty="0" smtClean="0">
                <a:solidFill>
                  <a:srgbClr val="002060"/>
                </a:solidFill>
                <a:latin typeface="Times New Roman" panose="02020603050405020304" pitchFamily="18" charset="0"/>
                <a:cs typeface="Times New Roman" panose="02020603050405020304" pitchFamily="18" charset="0"/>
              </a:rPr>
              <a:t>Wi-Fi</a:t>
            </a:r>
            <a:r>
              <a:rPr lang="kk-KZ" sz="2400" dirty="0" smtClean="0">
                <a:solidFill>
                  <a:srgbClr val="002060"/>
                </a:solidFill>
                <a:latin typeface="Times New Roman" panose="02020603050405020304" pitchFamily="18" charset="0"/>
                <a:cs typeface="Times New Roman" panose="02020603050405020304" pitchFamily="18" charset="0"/>
              </a:rPr>
              <a:t> желісі;</a:t>
            </a:r>
            <a:endParaRPr lang="en-US" sz="2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en-US" sz="2400" b="1" dirty="0" smtClean="0">
                <a:solidFill>
                  <a:srgbClr val="0070C0"/>
                </a:solidFill>
                <a:latin typeface="Times New Roman" panose="02020603050405020304" pitchFamily="18" charset="0"/>
                <a:cs typeface="Times New Roman" panose="02020603050405020304" pitchFamily="18" charset="0"/>
              </a:rPr>
              <a:t>WPAN</a:t>
            </a:r>
            <a:r>
              <a:rPr lang="en-US" sz="2400" dirty="0" smtClean="0">
                <a:solidFill>
                  <a:srgbClr val="002060"/>
                </a:solidFill>
                <a:latin typeface="Times New Roman" panose="02020603050405020304" pitchFamily="18" charset="0"/>
                <a:cs typeface="Times New Roman" panose="02020603050405020304" pitchFamily="18" charset="0"/>
              </a:rPr>
              <a:t> (Wireless Personal </a:t>
            </a:r>
            <a:r>
              <a:rPr lang="en-US" sz="2400" dirty="0">
                <a:solidFill>
                  <a:srgbClr val="002060"/>
                </a:solidFill>
                <a:latin typeface="Times New Roman" panose="02020603050405020304" pitchFamily="18" charset="0"/>
                <a:cs typeface="Times New Roman" panose="02020603050405020304" pitchFamily="18" charset="0"/>
              </a:rPr>
              <a:t>Area Network</a:t>
            </a:r>
            <a:r>
              <a:rPr lang="en-US" sz="2400" dirty="0" smtClean="0">
                <a:solidFill>
                  <a:srgbClr val="002060"/>
                </a:solidFill>
                <a:latin typeface="Times New Roman" panose="02020603050405020304" pitchFamily="18" charset="0"/>
                <a:cs typeface="Times New Roman" panose="02020603050405020304" pitchFamily="18" charset="0"/>
              </a:rPr>
              <a:t>)</a:t>
            </a:r>
            <a:r>
              <a:rPr lang="kk-KZ" sz="2400" dirty="0" smtClean="0">
                <a:solidFill>
                  <a:srgbClr val="002060"/>
                </a:solidFill>
                <a:latin typeface="Times New Roman" panose="02020603050405020304" pitchFamily="18" charset="0"/>
                <a:cs typeface="Times New Roman" panose="02020603050405020304" pitchFamily="18" charset="0"/>
              </a:rPr>
              <a:t> – арнайы сымсыз желілерде өолданылады;</a:t>
            </a:r>
            <a:endParaRPr lang="en-US" sz="2400" dirty="0" smtClean="0">
              <a:solidFill>
                <a:srgbClr val="002060"/>
              </a:solidFill>
              <a:latin typeface="Times New Roman" panose="02020603050405020304" pitchFamily="18" charset="0"/>
              <a:cs typeface="Times New Roman" panose="02020603050405020304" pitchFamily="18" charset="0"/>
            </a:endParaRPr>
          </a:p>
          <a:p>
            <a:pPr marL="0" indent="0">
              <a:buNone/>
            </a:pPr>
            <a:r>
              <a:rPr lang="en-US" sz="2400" b="1" dirty="0" smtClean="0">
                <a:solidFill>
                  <a:srgbClr val="0070C0"/>
                </a:solidFill>
                <a:latin typeface="Times New Roman" panose="02020603050405020304" pitchFamily="18" charset="0"/>
                <a:cs typeface="Times New Roman" panose="02020603050405020304" pitchFamily="18" charset="0"/>
              </a:rPr>
              <a:t>WMAN</a:t>
            </a:r>
            <a:r>
              <a:rPr lang="en-US" sz="2400" dirty="0" smtClean="0">
                <a:solidFill>
                  <a:srgbClr val="002060"/>
                </a:solidFill>
                <a:latin typeface="Times New Roman" panose="02020603050405020304" pitchFamily="18" charset="0"/>
                <a:cs typeface="Times New Roman" panose="02020603050405020304" pitchFamily="18" charset="0"/>
              </a:rPr>
              <a:t> (Wireless  Metropolitan Area </a:t>
            </a:r>
            <a:r>
              <a:rPr lang="en-US" sz="2400" dirty="0">
                <a:solidFill>
                  <a:srgbClr val="002060"/>
                </a:solidFill>
                <a:latin typeface="Times New Roman" panose="02020603050405020304" pitchFamily="18" charset="0"/>
                <a:cs typeface="Times New Roman" panose="02020603050405020304" pitchFamily="18" charset="0"/>
              </a:rPr>
              <a:t>Network</a:t>
            </a:r>
            <a:r>
              <a:rPr lang="en-US" sz="2400" dirty="0" smtClean="0">
                <a:solidFill>
                  <a:srgbClr val="002060"/>
                </a:solidFill>
                <a:latin typeface="Times New Roman" panose="02020603050405020304" pitchFamily="18" charset="0"/>
                <a:cs typeface="Times New Roman" panose="02020603050405020304" pitchFamily="18" charset="0"/>
              </a:rPr>
              <a:t>)</a:t>
            </a:r>
            <a:r>
              <a:rPr lang="kk-KZ" sz="2400" dirty="0" smtClean="0">
                <a:solidFill>
                  <a:srgbClr val="002060"/>
                </a:solidFill>
                <a:latin typeface="Times New Roman" panose="02020603050405020304" pitchFamily="18" charset="0"/>
                <a:cs typeface="Times New Roman" panose="02020603050405020304" pitchFamily="18" charset="0"/>
              </a:rPr>
              <a:t> – қалалық сымсыз желілер.</a:t>
            </a:r>
          </a:p>
          <a:p>
            <a:pPr marL="0" indent="0">
              <a:buNone/>
            </a:pPr>
            <a:endParaRPr lang="ru-RU" sz="2400" dirty="0">
              <a:solidFill>
                <a:srgbClr val="00206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970166" y="495633"/>
            <a:ext cx="5802486" cy="584775"/>
          </a:xfrm>
          <a:prstGeom prst="rect">
            <a:avLst/>
          </a:prstGeom>
          <a:noFill/>
        </p:spPr>
        <p:txBody>
          <a:bodyPr wrap="none" lIns="91440" tIns="45720" rIns="91440" bIns="45720">
            <a:spAutoFit/>
          </a:bodyPr>
          <a:lstStyle/>
          <a:p>
            <a:pPr algn="ctr"/>
            <a:r>
              <a:rPr lang="kk-KZ" sz="3200" b="1" i="1" dirty="0">
                <a:solidFill>
                  <a:srgbClr val="0070C0"/>
                </a:solidFill>
                <a:latin typeface="Times New Roman" panose="02020603050405020304" pitchFamily="18" charset="0"/>
                <a:cs typeface="Times New Roman" panose="02020603050405020304" pitchFamily="18" charset="0"/>
              </a:rPr>
              <a:t>Сымсыз желі ету қашықтығы</a:t>
            </a:r>
            <a:endParaRPr lang="ru-RU" sz="3200" b="1" i="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97352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2012</TotalTime>
  <Words>111</Words>
  <Application>Microsoft Office PowerPoint</Application>
  <PresentationFormat>Широкоэкранный</PresentationFormat>
  <Paragraphs>68</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Bookman Old Style</vt:lpstr>
      <vt:lpstr>Calibri</vt:lpstr>
      <vt:lpstr>Cambria</vt:lpstr>
      <vt:lpstr>Gill Sans MT</vt:lpstr>
      <vt:lpstr>Times New Roman</vt:lpstr>
      <vt:lpstr>Wingdings</vt:lpstr>
      <vt:lpstr>Wingdings 3</vt:lpstr>
      <vt:lpstr>Начальная</vt:lpstr>
      <vt:lpstr>Оқудың мақсаты: сымсыз байланыстың артықшылықтарын түсіндіру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Данагул</cp:lastModifiedBy>
  <cp:revision>65</cp:revision>
  <dcterms:created xsi:type="dcterms:W3CDTF">2021-02-17T14:01:59Z</dcterms:created>
  <dcterms:modified xsi:type="dcterms:W3CDTF">2025-02-06T15:55:08Z</dcterms:modified>
</cp:coreProperties>
</file>