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07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9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08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 bwMode="auto">
          <a:xfrm>
            <a:off x="0" y="6245225"/>
            <a:ext cx="12192000" cy="612775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054689" y="6352143"/>
            <a:ext cx="2082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Mumin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Harun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ppt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3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18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4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8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24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0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69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5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fld id="{3C40A528-7B51-45E1-A9B3-98BFC6E1E237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425F9838-508D-44D8-8B1A-1D71F1F81110}" type="slidenum">
              <a:rPr lang="ru-RU" smtClean="0"/>
              <a:t>‹#›</a:t>
            </a:fld>
            <a:endParaRPr lang="ru-RU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737600" y="6491288"/>
            <a:ext cx="345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z="1800" b="0" smtClean="0"/>
              <a:t>J.M. Gabrielse</a:t>
            </a:r>
          </a:p>
        </p:txBody>
      </p:sp>
      <p:sp>
        <p:nvSpPr>
          <p:cNvPr id="8" name="Прямоугольник 7"/>
          <p:cNvSpPr/>
          <p:nvPr userDrawn="1"/>
        </p:nvSpPr>
        <p:spPr bwMode="auto">
          <a:xfrm>
            <a:off x="0" y="6245225"/>
            <a:ext cx="12192000" cy="612775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Mumin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Harun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ppt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39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600" y="393700"/>
            <a:ext cx="4356100" cy="4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6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5" name="Group 5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3319" name="Line 6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Text Box 7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3321" name="Line 8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16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</a:t>
            </a:r>
            <a:r>
              <a:rPr lang="en-US" sz="4000">
                <a:solidFill>
                  <a:srgbClr val="93EFFB"/>
                </a:solidFill>
              </a:rPr>
              <a:t/>
            </a:r>
            <a:br>
              <a:rPr lang="en-US" sz="4000">
                <a:solidFill>
                  <a:srgbClr val="93EFFB"/>
                </a:solidFill>
              </a:rPr>
            </a:br>
            <a:r>
              <a:rPr lang="en-US" sz="3200"/>
              <a:t>(</a:t>
            </a:r>
            <a:r>
              <a:rPr lang="kk-KZ" sz="3200"/>
              <a:t>мысал </a:t>
            </a:r>
            <a:r>
              <a:rPr lang="en-US" sz="3200"/>
              <a:t>2)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4953000" y="3581401"/>
            <a:ext cx="3048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3318" name="Picture 17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1" y="2882900"/>
            <a:ext cx="314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9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4" name="Line 10"/>
          <p:cNvSpPr>
            <a:spLocks noChangeShapeType="1"/>
          </p:cNvSpPr>
          <p:nvPr/>
        </p:nvSpPr>
        <p:spPr bwMode="auto">
          <a:xfrm flipV="1">
            <a:off x="5200651" y="2895600"/>
            <a:ext cx="5810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4800600" y="2590800"/>
            <a:ext cx="990600" cy="7620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14340" name="Picture 18" descr="so0010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1" y="2882900"/>
            <a:ext cx="314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6356350" y="223838"/>
            <a:ext cx="4857750" cy="2671762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2" name="Rectangle 21"/>
          <p:cNvSpPr>
            <a:spLocks noChangeArrowheads="1"/>
          </p:cNvSpPr>
          <p:nvPr/>
        </p:nvSpPr>
        <p:spPr bwMode="auto">
          <a:xfrm>
            <a:off x="6364288" y="457201"/>
            <a:ext cx="4303712" cy="2443163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14343" name="Picture 2" descr="concave mirror colo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4" name="Group 5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4348" name="Line 6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Text Box 7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4350" name="Line 8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</a:t>
            </a:r>
            <a:r>
              <a:rPr lang="en-US" sz="4000">
                <a:solidFill>
                  <a:srgbClr val="93EFFB"/>
                </a:solidFill>
              </a:rPr>
              <a:t/>
            </a:r>
            <a:br>
              <a:rPr lang="en-US" sz="4000">
                <a:solidFill>
                  <a:srgbClr val="93EFFB"/>
                </a:solidFill>
              </a:rPr>
            </a:br>
            <a:r>
              <a:rPr lang="en-US" sz="3200"/>
              <a:t>(</a:t>
            </a:r>
            <a:r>
              <a:rPr lang="kk-KZ" sz="3200"/>
              <a:t>мысал </a:t>
            </a:r>
            <a:r>
              <a:rPr lang="en-US" sz="3200"/>
              <a:t>2)</a:t>
            </a:r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4953000" y="3581401"/>
            <a:ext cx="3048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sp>
        <p:nvSpPr>
          <p:cNvPr id="14347" name="Text Box 19"/>
          <p:cNvSpPr txBox="1">
            <a:spLocks noChangeArrowheads="1"/>
          </p:cNvSpPr>
          <p:nvPr/>
        </p:nvSpPr>
        <p:spPr bwMode="auto">
          <a:xfrm>
            <a:off x="1524000" y="5638801"/>
            <a:ext cx="9144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C00"/>
                </a:solidFill>
              </a:rPr>
              <a:t>1-сәуле </a:t>
            </a:r>
            <a:r>
              <a:rPr lang="kk-KZ" sz="1800">
                <a:solidFill>
                  <a:srgbClr val="93EFFB"/>
                </a:solidFill>
              </a:rPr>
              <a:t>оптикалық бас осіне </a:t>
            </a:r>
            <a:r>
              <a:rPr lang="kk-KZ" sz="1800"/>
              <a:t>параллель жүреді де айнадан шағылғаннан кейін айнаның </a:t>
            </a:r>
            <a:r>
              <a:rPr lang="kk-KZ" sz="1800">
                <a:solidFill>
                  <a:srgbClr val="FF0000"/>
                </a:solidFill>
              </a:rPr>
              <a:t>фокусы</a:t>
            </a:r>
            <a:r>
              <a:rPr lang="kk-KZ" sz="1800">
                <a:solidFill>
                  <a:srgbClr val="FFCC00"/>
                </a:solidFill>
              </a:rPr>
              <a:t> </a:t>
            </a:r>
            <a:r>
              <a:rPr lang="kk-KZ" sz="1800"/>
              <a:t>арқылы өтеді</a:t>
            </a:r>
            <a:r>
              <a:rPr lang="kk-KZ" sz="1800">
                <a:solidFill>
                  <a:srgbClr val="FFCC00"/>
                </a:solidFill>
              </a:rPr>
              <a:t>.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3016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2.22222E-6 L 0.06615 -2.22222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52813 0.3868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6" y="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Line 4"/>
          <p:cNvSpPr>
            <a:spLocks noChangeShapeType="1"/>
          </p:cNvSpPr>
          <p:nvPr/>
        </p:nvSpPr>
        <p:spPr bwMode="auto">
          <a:xfrm flipV="1">
            <a:off x="5348288" y="2895600"/>
            <a:ext cx="438150" cy="4381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3" name="Rectangle 22"/>
          <p:cNvSpPr>
            <a:spLocks noChangeArrowheads="1"/>
          </p:cNvSpPr>
          <p:nvPr/>
        </p:nvSpPr>
        <p:spPr bwMode="auto">
          <a:xfrm>
            <a:off x="5257800" y="2743200"/>
            <a:ext cx="533400" cy="6096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 flipH="1">
            <a:off x="6248401" y="2457450"/>
            <a:ext cx="467677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5375" name="Line 6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76" name="Text Box 7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5377" name="Line 8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6" name="Rectangle 9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3175000" cy="1143000"/>
          </a:xfrm>
        </p:spPr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 </a:t>
            </a:r>
            <a:r>
              <a:rPr lang="en-US" sz="3200"/>
              <a:t>2)</a:t>
            </a:r>
          </a:p>
        </p:txBody>
      </p:sp>
      <p:sp>
        <p:nvSpPr>
          <p:cNvPr id="15367" name="Line 10"/>
          <p:cNvSpPr>
            <a:spLocks noChangeShapeType="1"/>
          </p:cNvSpPr>
          <p:nvPr/>
        </p:nvSpPr>
        <p:spPr bwMode="auto">
          <a:xfrm flipV="1">
            <a:off x="5795964" y="2890838"/>
            <a:ext cx="5810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8" name="Text Box 11"/>
          <p:cNvSpPr txBox="1">
            <a:spLocks noChangeArrowheads="1"/>
          </p:cNvSpPr>
          <p:nvPr/>
        </p:nvSpPr>
        <p:spPr bwMode="auto">
          <a:xfrm>
            <a:off x="4953000" y="3581401"/>
            <a:ext cx="3048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5369" name="Picture 17" descr="so0010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1" y="2882900"/>
            <a:ext cx="314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Line 12"/>
          <p:cNvSpPr>
            <a:spLocks noChangeShapeType="1"/>
          </p:cNvSpPr>
          <p:nvPr/>
        </p:nvSpPr>
        <p:spPr bwMode="auto">
          <a:xfrm flipH="1">
            <a:off x="1514475" y="2895601"/>
            <a:ext cx="4838700" cy="267652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1" name="Text Box 19"/>
          <p:cNvSpPr txBox="1">
            <a:spLocks noChangeArrowheads="1"/>
          </p:cNvSpPr>
          <p:nvPr/>
        </p:nvSpPr>
        <p:spPr bwMode="auto">
          <a:xfrm>
            <a:off x="3073400" y="276227"/>
            <a:ext cx="914400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C00"/>
                </a:solidFill>
              </a:rPr>
              <a:t>1-сәуле </a:t>
            </a:r>
            <a:r>
              <a:rPr lang="kk-KZ" sz="1800" dirty="0">
                <a:solidFill>
                  <a:srgbClr val="93EFFB"/>
                </a:solidFill>
              </a:rPr>
              <a:t>оптикалық бас осіне </a:t>
            </a:r>
            <a:r>
              <a:rPr lang="kk-KZ" sz="1800" dirty="0"/>
              <a:t>параллель жүреді де айнадан шағылғаннан кейін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>
                <a:solidFill>
                  <a:srgbClr val="FFCC00"/>
                </a:solidFill>
              </a:rPr>
              <a:t> </a:t>
            </a:r>
            <a:r>
              <a:rPr lang="kk-KZ" sz="1800" dirty="0"/>
              <a:t>арқылы өтеді.</a:t>
            </a:r>
            <a:endParaRPr lang="en-US" sz="18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000"/>
                </a:solidFill>
              </a:rPr>
              <a:t>2-сәуле</a:t>
            </a:r>
            <a:r>
              <a:rPr lang="kk-KZ" sz="1800" dirty="0"/>
              <a:t>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/>
              <a:t> арқылы өтіп, айнадан шағылғаннан кейін негізгі </a:t>
            </a:r>
            <a:r>
              <a:rPr lang="kk-KZ" sz="1800" dirty="0">
                <a:solidFill>
                  <a:srgbClr val="93EFFB"/>
                </a:solidFill>
              </a:rPr>
              <a:t>оптикалық оське </a:t>
            </a:r>
            <a:r>
              <a:rPr lang="kk-KZ" sz="1800" dirty="0"/>
              <a:t>параллель жүреді.</a:t>
            </a:r>
            <a:endParaRPr lang="kk-KZ" sz="2000" dirty="0"/>
          </a:p>
        </p:txBody>
      </p:sp>
      <p:sp>
        <p:nvSpPr>
          <p:cNvPr id="15372" name="Rectangle 21"/>
          <p:cNvSpPr>
            <a:spLocks noChangeArrowheads="1"/>
          </p:cNvSpPr>
          <p:nvPr/>
        </p:nvSpPr>
        <p:spPr bwMode="auto">
          <a:xfrm>
            <a:off x="6248400" y="2209800"/>
            <a:ext cx="4419600" cy="4572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15373" name="Picture 2" descr="concave mirror colo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56" name="Line 24"/>
          <p:cNvSpPr>
            <a:spLocks noChangeShapeType="1"/>
          </p:cNvSpPr>
          <p:nvPr/>
        </p:nvSpPr>
        <p:spPr bwMode="auto">
          <a:xfrm flipV="1">
            <a:off x="5105400" y="2895601"/>
            <a:ext cx="685800" cy="688975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53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139 L 0.04791 -0.0638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-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51666 4.44444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35" grpId="0" animBg="1"/>
      <p:bldP spid="696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 flipH="1">
            <a:off x="1524001" y="2457450"/>
            <a:ext cx="46958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5791200" y="2457450"/>
            <a:ext cx="438150" cy="4381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6396" name="Line 6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7" name="Text Box 7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6398" name="Line 8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0" name="Rectangle 9"/>
          <p:cNvSpPr>
            <a:spLocks noGrp="1" noChangeArrowheads="1"/>
          </p:cNvSpPr>
          <p:nvPr>
            <p:ph type="title"/>
          </p:nvPr>
        </p:nvSpPr>
        <p:spPr>
          <a:xfrm>
            <a:off x="88900" y="274638"/>
            <a:ext cx="2997200" cy="1143000"/>
          </a:xfrm>
        </p:spPr>
        <p:txBody>
          <a:bodyPr/>
          <a:lstStyle/>
          <a:p>
            <a:pPr eaLnBrk="1" hangingPunct="1"/>
            <a:r>
              <a:rPr lang="kk-KZ" sz="4000" dirty="0">
                <a:solidFill>
                  <a:srgbClr val="93EFFB"/>
                </a:solidFill>
              </a:rPr>
              <a:t>Ойыс айна</a:t>
            </a:r>
            <a:br>
              <a:rPr lang="kk-KZ" sz="4000" dirty="0">
                <a:solidFill>
                  <a:srgbClr val="93EFFB"/>
                </a:solidFill>
              </a:rPr>
            </a:br>
            <a:r>
              <a:rPr lang="en-US" sz="4000" dirty="0">
                <a:solidFill>
                  <a:srgbClr val="93EFFB"/>
                </a:solidFill>
              </a:rPr>
              <a:t> </a:t>
            </a:r>
            <a:r>
              <a:rPr lang="en-US" sz="3200" dirty="0"/>
              <a:t>(</a:t>
            </a:r>
            <a:r>
              <a:rPr lang="kk-KZ" sz="3200" dirty="0"/>
              <a:t>мысал</a:t>
            </a:r>
            <a:r>
              <a:rPr lang="en-US" sz="3200" dirty="0"/>
              <a:t> 2)</a:t>
            </a:r>
          </a:p>
        </p:txBody>
      </p:sp>
      <p:sp>
        <p:nvSpPr>
          <p:cNvPr id="16391" name="Line 10"/>
          <p:cNvSpPr>
            <a:spLocks noChangeShapeType="1"/>
          </p:cNvSpPr>
          <p:nvPr/>
        </p:nvSpPr>
        <p:spPr bwMode="auto">
          <a:xfrm flipV="1">
            <a:off x="5791201" y="2895600"/>
            <a:ext cx="5810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4953000" y="3581401"/>
            <a:ext cx="3048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6393" name="Picture 16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1" y="2882900"/>
            <a:ext cx="314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4" name="Line 17"/>
          <p:cNvSpPr>
            <a:spLocks noChangeShapeType="1"/>
          </p:cNvSpPr>
          <p:nvPr/>
        </p:nvSpPr>
        <p:spPr bwMode="auto">
          <a:xfrm flipH="1">
            <a:off x="1514475" y="2900363"/>
            <a:ext cx="4857750" cy="2671762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Text Box 19"/>
          <p:cNvSpPr txBox="1">
            <a:spLocks noChangeArrowheads="1"/>
          </p:cNvSpPr>
          <p:nvPr/>
        </p:nvSpPr>
        <p:spPr bwMode="auto">
          <a:xfrm>
            <a:off x="3200400" y="206376"/>
            <a:ext cx="91440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C00"/>
                </a:solidFill>
              </a:rPr>
              <a:t>1-сәуле </a:t>
            </a:r>
            <a:r>
              <a:rPr lang="kk-KZ" sz="1800" dirty="0">
                <a:solidFill>
                  <a:srgbClr val="93EFFB"/>
                </a:solidFill>
              </a:rPr>
              <a:t>оптикалық бас осіне</a:t>
            </a:r>
            <a:r>
              <a:rPr lang="kk-KZ" sz="1800" dirty="0">
                <a:solidFill>
                  <a:srgbClr val="FFCC00"/>
                </a:solidFill>
              </a:rPr>
              <a:t> </a:t>
            </a:r>
            <a:r>
              <a:rPr lang="kk-KZ" sz="1800" dirty="0"/>
              <a:t>параллель жүреді де айнадан шағылғаннан кейін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>
                <a:solidFill>
                  <a:srgbClr val="FFCC00"/>
                </a:solidFill>
              </a:rPr>
              <a:t> </a:t>
            </a:r>
            <a:r>
              <a:rPr lang="kk-KZ" sz="1800" dirty="0"/>
              <a:t>арқылы өтеді.</a:t>
            </a:r>
            <a:endParaRPr lang="en-US" sz="18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000"/>
                </a:solidFill>
              </a:rPr>
              <a:t>2-сәуле</a:t>
            </a:r>
            <a:r>
              <a:rPr lang="kk-KZ" sz="1800" dirty="0"/>
              <a:t>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/>
              <a:t> арқылы өтіп, айнадан шағылғаннан кейін негізгі </a:t>
            </a:r>
            <a:r>
              <a:rPr lang="kk-KZ" sz="1800" dirty="0">
                <a:solidFill>
                  <a:srgbClr val="93EFFB"/>
                </a:solidFill>
              </a:rPr>
              <a:t>оптикалық оське </a:t>
            </a:r>
            <a:r>
              <a:rPr lang="kk-KZ" sz="1800" dirty="0"/>
              <a:t>параллель жүреді.</a:t>
            </a:r>
            <a:endParaRPr lang="en-US" sz="1800" dirty="0">
              <a:solidFill>
                <a:srgbClr val="B2B2B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chemeClr val="tx1"/>
                </a:solidFill>
              </a:rPr>
              <a:t>Ал кескін бейнесі </a:t>
            </a:r>
            <a:r>
              <a:rPr lang="kk-KZ" sz="1800" dirty="0">
                <a:solidFill>
                  <a:srgbClr val="FFC000"/>
                </a:solidFill>
              </a:rPr>
              <a:t>сәулелердің </a:t>
            </a:r>
            <a:r>
              <a:rPr lang="kk-KZ" sz="1800" dirty="0"/>
              <a:t>қиылысу нүктесінде алынады</a:t>
            </a:r>
            <a:r>
              <a:rPr lang="en-US" sz="1800" dirty="0"/>
              <a:t>.</a:t>
            </a:r>
            <a:r>
              <a:rPr lang="kk-KZ" sz="1800" dirty="0"/>
              <a:t> Бірақ олар қиылыспайды</a:t>
            </a:r>
            <a:endParaRPr lang="en-US" sz="18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0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Line 3"/>
          <p:cNvSpPr>
            <a:spLocks noChangeShapeType="1"/>
          </p:cNvSpPr>
          <p:nvPr/>
        </p:nvSpPr>
        <p:spPr bwMode="auto">
          <a:xfrm flipH="1">
            <a:off x="1524001" y="2457450"/>
            <a:ext cx="46958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V="1">
            <a:off x="5791200" y="2457450"/>
            <a:ext cx="438150" cy="4381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7424" name="Line 6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5" name="Text Box 7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7426" name="Line 8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14" name="Rectangle 9"/>
          <p:cNvSpPr>
            <a:spLocks noGrp="1" noChangeArrowheads="1"/>
          </p:cNvSpPr>
          <p:nvPr>
            <p:ph type="title"/>
          </p:nvPr>
        </p:nvSpPr>
        <p:spPr>
          <a:xfrm>
            <a:off x="114300" y="190501"/>
            <a:ext cx="3149600" cy="1143000"/>
          </a:xfrm>
        </p:spPr>
        <p:txBody>
          <a:bodyPr/>
          <a:lstStyle/>
          <a:p>
            <a:pPr eaLnBrk="1" hangingPunct="1"/>
            <a:r>
              <a:rPr lang="kk-KZ" sz="4000" dirty="0">
                <a:solidFill>
                  <a:srgbClr val="93EFFB"/>
                </a:solidFill>
              </a:rPr>
              <a:t>Ойыс айна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/>
              <a:t>(</a:t>
            </a:r>
            <a:r>
              <a:rPr lang="kk-KZ" sz="3200" dirty="0"/>
              <a:t>мысал</a:t>
            </a:r>
            <a:r>
              <a:rPr lang="en-US" sz="3200" dirty="0"/>
              <a:t> 2)</a:t>
            </a:r>
          </a:p>
        </p:txBody>
      </p:sp>
      <p:sp>
        <p:nvSpPr>
          <p:cNvPr id="17415" name="Line 10"/>
          <p:cNvSpPr>
            <a:spLocks noChangeShapeType="1"/>
          </p:cNvSpPr>
          <p:nvPr/>
        </p:nvSpPr>
        <p:spPr bwMode="auto">
          <a:xfrm flipV="1">
            <a:off x="5791201" y="2895600"/>
            <a:ext cx="581025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6" name="Text Box 11"/>
          <p:cNvSpPr txBox="1">
            <a:spLocks noChangeArrowheads="1"/>
          </p:cNvSpPr>
          <p:nvPr/>
        </p:nvSpPr>
        <p:spPr bwMode="auto">
          <a:xfrm>
            <a:off x="4953000" y="3581401"/>
            <a:ext cx="3048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71693" name="Picture 13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276" y="2439988"/>
            <a:ext cx="51117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4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1" y="2882900"/>
            <a:ext cx="314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Line 15"/>
          <p:cNvSpPr>
            <a:spLocks noChangeShapeType="1"/>
          </p:cNvSpPr>
          <p:nvPr/>
        </p:nvSpPr>
        <p:spPr bwMode="auto">
          <a:xfrm flipH="1">
            <a:off x="1514475" y="2900363"/>
            <a:ext cx="4857750" cy="2671762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715168" y="5065714"/>
            <a:ext cx="110283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C00"/>
                </a:solidFill>
              </a:rPr>
              <a:t>1-сәуле </a:t>
            </a:r>
            <a:r>
              <a:rPr lang="kk-KZ" sz="1600" dirty="0">
                <a:solidFill>
                  <a:srgbClr val="93EFFB"/>
                </a:solidFill>
              </a:rPr>
              <a:t>оптикалық бас осіне </a:t>
            </a:r>
            <a:r>
              <a:rPr lang="kk-KZ" sz="1600" dirty="0"/>
              <a:t>параллель жүреді де айнадан шағылғаннан кейін айнаның </a:t>
            </a:r>
            <a:r>
              <a:rPr lang="kk-KZ" sz="1600" dirty="0">
                <a:solidFill>
                  <a:srgbClr val="FF0000"/>
                </a:solidFill>
              </a:rPr>
              <a:t>фокусы</a:t>
            </a:r>
            <a:r>
              <a:rPr lang="kk-KZ" sz="1600" dirty="0">
                <a:solidFill>
                  <a:srgbClr val="FFCC00"/>
                </a:solidFill>
              </a:rPr>
              <a:t> </a:t>
            </a:r>
            <a:r>
              <a:rPr lang="kk-KZ" sz="1600" dirty="0"/>
              <a:t>арқылы өтеді.</a:t>
            </a:r>
            <a:endParaRPr lang="en-US" sz="16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2-сәуле </a:t>
            </a:r>
            <a:r>
              <a:rPr lang="kk-KZ" sz="1600" dirty="0"/>
              <a:t>айнаның </a:t>
            </a:r>
            <a:r>
              <a:rPr lang="kk-KZ" sz="1600" dirty="0">
                <a:solidFill>
                  <a:srgbClr val="FF0000"/>
                </a:solidFill>
              </a:rPr>
              <a:t>фокусы</a:t>
            </a:r>
            <a:r>
              <a:rPr lang="kk-KZ" sz="1600" dirty="0"/>
              <a:t> арқылы өтіп, айнадан шағылғаннан кейін негізгі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жүреді.</a:t>
            </a:r>
            <a:endParaRPr lang="en-US" sz="1600" dirty="0">
              <a:solidFill>
                <a:srgbClr val="B2B2B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/>
              <a:t> Ал </a:t>
            </a:r>
            <a:r>
              <a:rPr lang="kk-KZ" sz="1600" dirty="0">
                <a:solidFill>
                  <a:schemeClr val="tx1"/>
                </a:solidFill>
              </a:rPr>
              <a:t>жалған кескін бейнесі </a:t>
            </a:r>
            <a:r>
              <a:rPr lang="kk-KZ" sz="1600" dirty="0"/>
              <a:t>түскен </a:t>
            </a:r>
            <a:r>
              <a:rPr lang="kk-KZ" sz="1600" dirty="0">
                <a:solidFill>
                  <a:srgbClr val="FFC000"/>
                </a:solidFill>
              </a:rPr>
              <a:t>сәулелердің</a:t>
            </a:r>
            <a:r>
              <a:rPr lang="kk-KZ" sz="1600" dirty="0"/>
              <a:t> жалғасы қиылысқан жерде пайда болады</a:t>
            </a:r>
            <a:r>
              <a:rPr lang="en-US" sz="1600" dirty="0"/>
              <a:t>.</a:t>
            </a:r>
          </a:p>
        </p:txBody>
      </p:sp>
      <p:grpSp>
        <p:nvGrpSpPr>
          <p:cNvPr id="71697" name="Group 17"/>
          <p:cNvGrpSpPr>
            <a:grpSpLocks/>
          </p:cNvGrpSpPr>
          <p:nvPr/>
        </p:nvGrpSpPr>
        <p:grpSpPr bwMode="auto">
          <a:xfrm>
            <a:off x="6215064" y="533401"/>
            <a:ext cx="4452937" cy="2366963"/>
            <a:chOff x="2955" y="336"/>
            <a:chExt cx="2805" cy="1491"/>
          </a:xfrm>
        </p:grpSpPr>
        <p:sp>
          <p:nvSpPr>
            <p:cNvPr id="17422" name="Line 18"/>
            <p:cNvSpPr>
              <a:spLocks noChangeShapeType="1"/>
            </p:cNvSpPr>
            <p:nvPr/>
          </p:nvSpPr>
          <p:spPr bwMode="auto">
            <a:xfrm flipH="1">
              <a:off x="2955" y="1548"/>
              <a:ext cx="2805" cy="0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3" name="Line 19"/>
            <p:cNvSpPr>
              <a:spLocks noChangeShapeType="1"/>
            </p:cNvSpPr>
            <p:nvPr/>
          </p:nvSpPr>
          <p:spPr bwMode="auto">
            <a:xfrm flipH="1">
              <a:off x="3042" y="336"/>
              <a:ext cx="2718" cy="1491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9208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5638800" y="3581400"/>
            <a:ext cx="40386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>
            <a:off x="5876926" y="2743200"/>
            <a:ext cx="1895475" cy="20383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H="1">
            <a:off x="5667376" y="2486025"/>
            <a:ext cx="4143375" cy="1600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H="1" flipV="1">
            <a:off x="5699126" y="3078163"/>
            <a:ext cx="4206875" cy="1617662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 flipV="1">
            <a:off x="5911850" y="2370138"/>
            <a:ext cx="2241550" cy="2430462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Oval 28"/>
          <p:cNvSpPr>
            <a:spLocks noChangeArrowheads="1"/>
          </p:cNvSpPr>
          <p:nvPr/>
        </p:nvSpPr>
        <p:spPr bwMode="auto">
          <a:xfrm>
            <a:off x="5638801" y="447676"/>
            <a:ext cx="5942013" cy="5942013"/>
          </a:xfrm>
          <a:prstGeom prst="ellipse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84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/>
              <a:t/>
            </a:r>
            <a:br>
              <a:rPr lang="en-US" sz="4000"/>
            </a:br>
            <a:endParaRPr lang="en-US" sz="3200"/>
          </a:p>
        </p:txBody>
      </p:sp>
      <p:pic>
        <p:nvPicPr>
          <p:cNvPr id="18441" name="Picture 4" descr="convex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524000" y="5418139"/>
            <a:ext cx="9144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000"/>
                </a:solidFill>
              </a:rPr>
              <a:t>Жарық сәулесі </a:t>
            </a:r>
            <a:r>
              <a:rPr lang="kk-KZ" sz="1800">
                <a:solidFill>
                  <a:srgbClr val="93EFFB"/>
                </a:solidFill>
              </a:rPr>
              <a:t>оптикалық оське </a:t>
            </a:r>
            <a:r>
              <a:rPr lang="kk-KZ" sz="1800"/>
              <a:t>параллель өтіп,</a:t>
            </a:r>
            <a:r>
              <a:rPr lang="kk-KZ" sz="1800">
                <a:solidFill>
                  <a:srgbClr val="FF0000"/>
                </a:solidFill>
              </a:rPr>
              <a:t> фокус </a:t>
            </a:r>
            <a:r>
              <a:rPr lang="kk-KZ" sz="1800"/>
              <a:t>арқылы шағылады.</a:t>
            </a:r>
            <a:endParaRPr lang="en-US" sz="1800"/>
          </a:p>
        </p:txBody>
      </p:sp>
      <p:grpSp>
        <p:nvGrpSpPr>
          <p:cNvPr id="18443" name="Group 6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8458" name="Line 7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9" name="Text Box 8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8460" name="Line 9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44" name="Text Box 10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-2895600" y="2362200"/>
            <a:ext cx="44196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-2819400" y="4800600"/>
            <a:ext cx="43434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-2667000" y="3048000"/>
            <a:ext cx="4191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-2647950" y="4114800"/>
            <a:ext cx="417195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-2590800" y="3581400"/>
            <a:ext cx="4114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1524000" y="5967414"/>
            <a:ext cx="9144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sz="1800">
                <a:solidFill>
                  <a:srgbClr val="FF0000"/>
                </a:solidFill>
              </a:rPr>
              <a:t>Фокус </a:t>
            </a:r>
            <a:r>
              <a:rPr lang="ru-RU" sz="1800"/>
              <a:t>жорамал</a:t>
            </a:r>
            <a:r>
              <a:rPr lang="kk-KZ" sz="1800"/>
              <a:t>, өйткені </a:t>
            </a:r>
            <a:r>
              <a:rPr lang="kk-KZ" sz="1800">
                <a:solidFill>
                  <a:srgbClr val="FFC000"/>
                </a:solidFill>
              </a:rPr>
              <a:t>сәулелердің</a:t>
            </a:r>
            <a:r>
              <a:rPr lang="kk-KZ" sz="1800"/>
              <a:t> өздері емес, олардың жалғасы</a:t>
            </a:r>
            <a:r>
              <a:rPr lang="en-US" sz="1800"/>
              <a:t>.</a:t>
            </a:r>
          </a:p>
        </p:txBody>
      </p:sp>
      <p:grpSp>
        <p:nvGrpSpPr>
          <p:cNvPr id="14389" name="Group 53"/>
          <p:cNvGrpSpPr>
            <a:grpSpLocks/>
          </p:cNvGrpSpPr>
          <p:nvPr/>
        </p:nvGrpSpPr>
        <p:grpSpPr bwMode="auto">
          <a:xfrm>
            <a:off x="5638800" y="2362200"/>
            <a:ext cx="1371600" cy="2439988"/>
            <a:chOff x="2592" y="1487"/>
            <a:chExt cx="864" cy="1537"/>
          </a:xfrm>
        </p:grpSpPr>
        <p:grpSp>
          <p:nvGrpSpPr>
            <p:cNvPr id="18452" name="Group 52"/>
            <p:cNvGrpSpPr>
              <a:grpSpLocks/>
            </p:cNvGrpSpPr>
            <p:nvPr/>
          </p:nvGrpSpPr>
          <p:grpSpPr bwMode="auto">
            <a:xfrm>
              <a:off x="2592" y="1487"/>
              <a:ext cx="864" cy="1537"/>
              <a:chOff x="2592" y="1487"/>
              <a:chExt cx="864" cy="1537"/>
            </a:xfrm>
          </p:grpSpPr>
          <p:sp>
            <p:nvSpPr>
              <p:cNvPr id="18454" name="Line 38"/>
              <p:cNvSpPr>
                <a:spLocks noChangeShapeType="1"/>
              </p:cNvSpPr>
              <p:nvPr/>
            </p:nvSpPr>
            <p:spPr bwMode="auto">
              <a:xfrm>
                <a:off x="2623" y="1918"/>
                <a:ext cx="833" cy="338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5" name="Line 39"/>
              <p:cNvSpPr>
                <a:spLocks noChangeShapeType="1"/>
              </p:cNvSpPr>
              <p:nvPr/>
            </p:nvSpPr>
            <p:spPr bwMode="auto">
              <a:xfrm>
                <a:off x="2770" y="1487"/>
                <a:ext cx="686" cy="769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6" name="Line 40"/>
              <p:cNvSpPr>
                <a:spLocks noChangeShapeType="1"/>
              </p:cNvSpPr>
              <p:nvPr/>
            </p:nvSpPr>
            <p:spPr bwMode="auto">
              <a:xfrm flipV="1">
                <a:off x="2592" y="2256"/>
                <a:ext cx="864" cy="336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7" name="Line 41"/>
              <p:cNvSpPr>
                <a:spLocks noChangeShapeType="1"/>
              </p:cNvSpPr>
              <p:nvPr/>
            </p:nvSpPr>
            <p:spPr bwMode="auto">
              <a:xfrm flipV="1">
                <a:off x="2736" y="2256"/>
                <a:ext cx="720" cy="768"/>
              </a:xfrm>
              <a:prstGeom prst="line">
                <a:avLst/>
              </a:prstGeom>
              <a:noFill/>
              <a:ln w="9525">
                <a:solidFill>
                  <a:srgbClr val="FFCC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453" name="Line 42"/>
            <p:cNvSpPr>
              <a:spLocks noChangeShapeType="1"/>
            </p:cNvSpPr>
            <p:nvPr/>
          </p:nvSpPr>
          <p:spPr bwMode="auto">
            <a:xfrm flipH="1">
              <a:off x="2592" y="2256"/>
              <a:ext cx="864" cy="0"/>
            </a:xfrm>
            <a:prstGeom prst="line">
              <a:avLst/>
            </a:prstGeom>
            <a:noFill/>
            <a:ln w="9525">
              <a:solidFill>
                <a:srgbClr val="FFCC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99605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4823 0.0013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1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-0.24097 -0.35138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49" y="-1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556E-17 -4.44444E-6 L 0.45833 -4.44444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-0.46163 -0.2409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0" y="-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4791 -2.22222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45416 -2.22222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556E-17 1.11022E-16 L 0.45417 1.11022E-1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-0.45261 0.2340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39" y="1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75 0 " pathEditMode="relative" ptsTypes="AA">
                                      <p:cBhvr>
                                        <p:cTn id="33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556 L -0.2125 0.3055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" grpId="0" animBg="1"/>
      <p:bldP spid="14353" grpId="0" animBg="1"/>
      <p:bldP spid="14355" grpId="0" animBg="1"/>
      <p:bldP spid="14351" grpId="0" animBg="1"/>
      <p:bldP spid="14352" grpId="0" animBg="1"/>
      <p:bldP spid="14341" grpId="0"/>
      <p:bldP spid="14348" grpId="0" animBg="1"/>
      <p:bldP spid="14349" grpId="0" animBg="1"/>
      <p:bldP spid="14350" grpId="0" animBg="1"/>
      <p:bldP spid="14354" grpId="0" animBg="1"/>
      <p:bldP spid="14356" grpId="0" animBg="1"/>
      <p:bldP spid="143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pic>
        <p:nvPicPr>
          <p:cNvPr id="19459" name="Picture 7" descr="convex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0" name="Group 8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9463" name="Line 9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Text Box 10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9465" name="Line 11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61" name="Text Box 12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9462" name="Picture 13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574926"/>
            <a:ext cx="447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62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Line 12"/>
          <p:cNvSpPr>
            <a:spLocks noChangeShapeType="1"/>
          </p:cNvSpPr>
          <p:nvPr/>
        </p:nvSpPr>
        <p:spPr bwMode="auto">
          <a:xfrm flipH="1" flipV="1">
            <a:off x="5815013" y="2605089"/>
            <a:ext cx="3175000" cy="2593975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3" name="Rectangle 19"/>
          <p:cNvSpPr>
            <a:spLocks noChangeArrowheads="1"/>
          </p:cNvSpPr>
          <p:nvPr/>
        </p:nvSpPr>
        <p:spPr bwMode="auto">
          <a:xfrm>
            <a:off x="5791200" y="2590800"/>
            <a:ext cx="3657600" cy="28194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304800" y="2590800"/>
            <a:ext cx="27559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5" name="Rectangle 18"/>
          <p:cNvSpPr>
            <a:spLocks noChangeArrowheads="1"/>
          </p:cNvSpPr>
          <p:nvPr/>
        </p:nvSpPr>
        <p:spPr bwMode="auto">
          <a:xfrm>
            <a:off x="1524000" y="1752600"/>
            <a:ext cx="1524000" cy="9144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204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pic>
        <p:nvPicPr>
          <p:cNvPr id="20487" name="Picture 3" descr="convex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8" name="Group 4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20492" name="Line 5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93" name="Text Box 6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20494" name="Line 7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20490" name="Picture 9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574926"/>
            <a:ext cx="447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1524000" y="5253039"/>
            <a:ext cx="9144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000"/>
                </a:solidFill>
              </a:rPr>
              <a:t>1-сәуле</a:t>
            </a:r>
            <a:r>
              <a:rPr lang="kk-KZ" sz="1800">
                <a:solidFill>
                  <a:srgbClr val="FF0000"/>
                </a:solidFill>
              </a:rPr>
              <a:t> </a:t>
            </a:r>
            <a:r>
              <a:rPr lang="kk-KZ" sz="1800">
                <a:solidFill>
                  <a:srgbClr val="93EFFB"/>
                </a:solidFill>
              </a:rPr>
              <a:t>оптикалық оське </a:t>
            </a:r>
            <a:r>
              <a:rPr lang="kk-KZ" sz="1800"/>
              <a:t>параллель жүреді де, шағылып </a:t>
            </a:r>
            <a:r>
              <a:rPr lang="kk-KZ" sz="1800">
                <a:solidFill>
                  <a:srgbClr val="FF0000"/>
                </a:solidFill>
              </a:rPr>
              <a:t>фокус </a:t>
            </a:r>
            <a:r>
              <a:rPr lang="kk-KZ" sz="1800"/>
              <a:t>арқылы өтеді</a:t>
            </a:r>
            <a:r>
              <a:rPr lang="en-US" sz="1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560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2222E-6 L 0.30104 2.22222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-0.34913 -0.379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65" y="-1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 animBg="1"/>
      <p:bldP spid="378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18"/>
          <p:cNvSpPr>
            <a:spLocks noChangeArrowheads="1"/>
          </p:cNvSpPr>
          <p:nvPr/>
        </p:nvSpPr>
        <p:spPr bwMode="auto">
          <a:xfrm>
            <a:off x="1524000" y="1752600"/>
            <a:ext cx="1524000" cy="9144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21508" name="Picture 9" descr="so0010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574926"/>
            <a:ext cx="447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Line 14"/>
          <p:cNvSpPr>
            <a:spLocks noChangeShapeType="1"/>
          </p:cNvSpPr>
          <p:nvPr/>
        </p:nvSpPr>
        <p:spPr bwMode="auto">
          <a:xfrm flipH="1" flipV="1">
            <a:off x="5683250" y="3232150"/>
            <a:ext cx="4146550" cy="63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0" name="Rectangle 19"/>
          <p:cNvSpPr>
            <a:spLocks noChangeArrowheads="1"/>
          </p:cNvSpPr>
          <p:nvPr/>
        </p:nvSpPr>
        <p:spPr bwMode="auto">
          <a:xfrm>
            <a:off x="5638800" y="2743200"/>
            <a:ext cx="5029200" cy="14478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215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pic>
        <p:nvPicPr>
          <p:cNvPr id="21512" name="Picture 3" descr="convex mirror colo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13" name="Group 4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21518" name="Line 5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9" name="Text Box 6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21520" name="Line 7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060700" y="2590800"/>
            <a:ext cx="27559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 flipV="1">
            <a:off x="2667000" y="0"/>
            <a:ext cx="3136900" cy="25844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7" name="Text Box 21"/>
          <p:cNvSpPr txBox="1">
            <a:spLocks noChangeArrowheads="1"/>
          </p:cNvSpPr>
          <p:nvPr/>
        </p:nvSpPr>
        <p:spPr bwMode="auto">
          <a:xfrm>
            <a:off x="1524000" y="5253039"/>
            <a:ext cx="91440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000"/>
                </a:solidFill>
              </a:rPr>
              <a:t>1-сәуле</a:t>
            </a:r>
            <a:r>
              <a:rPr lang="kk-KZ" sz="1800">
                <a:solidFill>
                  <a:srgbClr val="FF0000"/>
                </a:solidFill>
              </a:rPr>
              <a:t> </a:t>
            </a:r>
            <a:r>
              <a:rPr lang="kk-KZ" sz="1800">
                <a:solidFill>
                  <a:srgbClr val="93EFFB"/>
                </a:solidFill>
              </a:rPr>
              <a:t>оптикалық оське </a:t>
            </a:r>
            <a:r>
              <a:rPr lang="kk-KZ" sz="1800"/>
              <a:t>параллель жүреді де, шағылып </a:t>
            </a:r>
            <a:r>
              <a:rPr lang="kk-KZ" sz="1800">
                <a:solidFill>
                  <a:srgbClr val="FF0000"/>
                </a:solidFill>
              </a:rPr>
              <a:t>фокус </a:t>
            </a:r>
            <a:r>
              <a:rPr lang="kk-KZ" sz="1800"/>
              <a:t>арқылы өтеді</a:t>
            </a:r>
            <a:r>
              <a:rPr lang="en-US" sz="1800"/>
              <a:t>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000"/>
                </a:solidFill>
              </a:rPr>
              <a:t>2-сәуле</a:t>
            </a:r>
            <a:r>
              <a:rPr lang="kk-KZ" sz="1800"/>
              <a:t> </a:t>
            </a:r>
            <a:r>
              <a:rPr lang="kk-KZ" sz="1800">
                <a:solidFill>
                  <a:srgbClr val="FF0000"/>
                </a:solidFill>
              </a:rPr>
              <a:t>фокус</a:t>
            </a:r>
            <a:r>
              <a:rPr lang="kk-KZ" sz="1800"/>
              <a:t> арқылы өтіп, </a:t>
            </a:r>
            <a:r>
              <a:rPr lang="kk-KZ" sz="1800">
                <a:solidFill>
                  <a:srgbClr val="93EFFB"/>
                </a:solidFill>
              </a:rPr>
              <a:t>оптикалық оське </a:t>
            </a:r>
            <a:r>
              <a:rPr lang="kk-KZ" sz="1800"/>
              <a:t>параллель жүреді.</a:t>
            </a:r>
            <a:endParaRPr lang="en-US" sz="1800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425450" y="1949450"/>
            <a:ext cx="2622550" cy="6413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0.28681 0.0935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0" y="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7.77778E-6 L -0.45834 7.77778E-6 " pathEditMode="relative" ptsTypes="AA">
                                      <p:cBhvr>
                                        <p:cTn id="9" dur="2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animBg="1"/>
      <p:bldP spid="399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pic>
        <p:nvPicPr>
          <p:cNvPr id="22531" name="Picture 3" descr="convex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22542" name="Line 5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3" name="Text Box 6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22544" name="Line 7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22534" name="Picture 9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574926"/>
            <a:ext cx="447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Line 11"/>
          <p:cNvSpPr>
            <a:spLocks noChangeShapeType="1"/>
          </p:cNvSpPr>
          <p:nvPr/>
        </p:nvSpPr>
        <p:spPr bwMode="auto">
          <a:xfrm>
            <a:off x="3060700" y="2590800"/>
            <a:ext cx="27559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6" name="Line 12"/>
          <p:cNvSpPr>
            <a:spLocks noChangeShapeType="1"/>
          </p:cNvSpPr>
          <p:nvPr/>
        </p:nvSpPr>
        <p:spPr bwMode="auto">
          <a:xfrm flipH="1" flipV="1">
            <a:off x="2667000" y="0"/>
            <a:ext cx="3136900" cy="25844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7" name="Line 13"/>
          <p:cNvSpPr>
            <a:spLocks noChangeShapeType="1"/>
          </p:cNvSpPr>
          <p:nvPr/>
        </p:nvSpPr>
        <p:spPr bwMode="auto">
          <a:xfrm>
            <a:off x="3048000" y="2590800"/>
            <a:ext cx="2622550" cy="6477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8" name="Line 14"/>
          <p:cNvSpPr>
            <a:spLocks noChangeShapeType="1"/>
          </p:cNvSpPr>
          <p:nvPr/>
        </p:nvSpPr>
        <p:spPr bwMode="auto">
          <a:xfrm flipH="1" flipV="1">
            <a:off x="1524000" y="3200400"/>
            <a:ext cx="4121150" cy="381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9" name="Line 15"/>
          <p:cNvSpPr>
            <a:spLocks noChangeShapeType="1"/>
          </p:cNvSpPr>
          <p:nvPr/>
        </p:nvSpPr>
        <p:spPr bwMode="auto">
          <a:xfrm>
            <a:off x="5670550" y="3232150"/>
            <a:ext cx="499745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0" name="Line 16"/>
          <p:cNvSpPr>
            <a:spLocks noChangeShapeType="1"/>
          </p:cNvSpPr>
          <p:nvPr/>
        </p:nvSpPr>
        <p:spPr bwMode="auto">
          <a:xfrm>
            <a:off x="5810250" y="2590800"/>
            <a:ext cx="4857750" cy="403860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1" name="Text Box 19"/>
          <p:cNvSpPr txBox="1">
            <a:spLocks noChangeArrowheads="1"/>
          </p:cNvSpPr>
          <p:nvPr/>
        </p:nvSpPr>
        <p:spPr bwMode="auto">
          <a:xfrm>
            <a:off x="0" y="5253038"/>
            <a:ext cx="118999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1-сәуле</a:t>
            </a:r>
            <a:r>
              <a:rPr lang="kk-KZ" sz="1600" dirty="0">
                <a:solidFill>
                  <a:srgbClr val="FF0000"/>
                </a:solidFill>
              </a:rPr>
              <a:t>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 де, шағылып </a:t>
            </a:r>
            <a:r>
              <a:rPr lang="kk-KZ" sz="1600" dirty="0">
                <a:solidFill>
                  <a:srgbClr val="FF0000"/>
                </a:solidFill>
              </a:rPr>
              <a:t>фокус </a:t>
            </a:r>
            <a:r>
              <a:rPr lang="kk-KZ" sz="1600" dirty="0"/>
              <a:t>арқылы өтеді</a:t>
            </a:r>
            <a:r>
              <a:rPr lang="en-US" sz="1600" dirty="0"/>
              <a:t>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2-сәуле</a:t>
            </a:r>
            <a:r>
              <a:rPr lang="kk-KZ" sz="1600" dirty="0"/>
              <a:t> </a:t>
            </a:r>
            <a:r>
              <a:rPr lang="kk-KZ" sz="1600" dirty="0">
                <a:solidFill>
                  <a:srgbClr val="FF0000"/>
                </a:solidFill>
              </a:rPr>
              <a:t>фокус</a:t>
            </a:r>
            <a:r>
              <a:rPr lang="kk-KZ" sz="1600" dirty="0"/>
              <a:t> арқылы өтіп,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жүреді.</a:t>
            </a:r>
            <a:endParaRPr lang="en-US" sz="1600" dirty="0">
              <a:solidFill>
                <a:srgbClr val="B2B2B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Сәулелер</a:t>
            </a:r>
            <a:r>
              <a:rPr lang="kk-KZ" sz="1600" dirty="0"/>
              <a:t> қиылыспайды, бірақ олардың жалғасын жүргіземіз.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583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9"/>
          <p:cNvSpPr>
            <a:spLocks noChangeShapeType="1"/>
          </p:cNvSpPr>
          <p:nvPr/>
        </p:nvSpPr>
        <p:spPr bwMode="auto">
          <a:xfrm>
            <a:off x="2057400" y="4495800"/>
            <a:ext cx="7696200" cy="0"/>
          </a:xfrm>
          <a:prstGeom prst="line">
            <a:avLst/>
          </a:prstGeom>
          <a:noFill/>
          <a:ln w="635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19350" y="2590801"/>
            <a:ext cx="6553200" cy="1470025"/>
          </a:xfrm>
        </p:spPr>
        <p:txBody>
          <a:bodyPr anchor="ctr"/>
          <a:lstStyle/>
          <a:p>
            <a:pPr eaLnBrk="1" hangingPunct="1"/>
            <a:r>
              <a:rPr lang="kk-KZ" sz="4400" b="1" dirty="0"/>
              <a:t>Сфералық айналардан кескін алу</a:t>
            </a:r>
            <a:endParaRPr lang="en-US" sz="4400" b="1" dirty="0"/>
          </a:p>
        </p:txBody>
      </p:sp>
      <p:sp>
        <p:nvSpPr>
          <p:cNvPr id="5124" name="Line 12"/>
          <p:cNvSpPr>
            <a:spLocks noChangeShapeType="1"/>
          </p:cNvSpPr>
          <p:nvPr/>
        </p:nvSpPr>
        <p:spPr bwMode="auto">
          <a:xfrm>
            <a:off x="3352800" y="4495800"/>
            <a:ext cx="2286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125" name="Picture 13" descr="ey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423026"/>
            <a:ext cx="6667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6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343401"/>
            <a:ext cx="593725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Line 17"/>
          <p:cNvSpPr>
            <a:spLocks noChangeShapeType="1"/>
          </p:cNvSpPr>
          <p:nvPr/>
        </p:nvSpPr>
        <p:spPr bwMode="auto">
          <a:xfrm flipH="1">
            <a:off x="8686800" y="4495800"/>
            <a:ext cx="990600" cy="2209800"/>
          </a:xfrm>
          <a:prstGeom prst="line">
            <a:avLst/>
          </a:prstGeom>
          <a:noFill/>
          <a:ln w="635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128" name="Picture 21" descr="convex mirror color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42" b="13866"/>
          <a:stretch>
            <a:fillRect/>
          </a:stretch>
        </p:blipFill>
        <p:spPr bwMode="auto">
          <a:xfrm rot="-1854895">
            <a:off x="9663114" y="3113088"/>
            <a:ext cx="973137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9" name="Group 23"/>
          <p:cNvGrpSpPr>
            <a:grpSpLocks/>
          </p:cNvGrpSpPr>
          <p:nvPr/>
        </p:nvGrpSpPr>
        <p:grpSpPr bwMode="auto">
          <a:xfrm>
            <a:off x="8610600" y="228601"/>
            <a:ext cx="1866900" cy="1935163"/>
            <a:chOff x="135" y="139"/>
            <a:chExt cx="1176" cy="1219"/>
          </a:xfrm>
        </p:grpSpPr>
        <p:pic>
          <p:nvPicPr>
            <p:cNvPr id="5130" name="Picture 15" descr="security mirro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" y="139"/>
              <a:ext cx="1176" cy="1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1" name="Oval 22"/>
            <p:cNvSpPr>
              <a:spLocks noChangeAspect="1" noChangeArrowheads="1"/>
            </p:cNvSpPr>
            <p:nvPr/>
          </p:nvSpPr>
          <p:spPr bwMode="auto">
            <a:xfrm>
              <a:off x="144" y="144"/>
              <a:ext cx="1152" cy="119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18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824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Дөңес айна</a:t>
            </a:r>
            <a:r>
              <a:rPr lang="en-US" sz="4000">
                <a:solidFill>
                  <a:srgbClr val="93EFFB"/>
                </a:solidFill>
              </a:rPr>
              <a:t/>
            </a:r>
            <a:br>
              <a:rPr lang="en-US" sz="4000">
                <a:solidFill>
                  <a:srgbClr val="93EFFB"/>
                </a:solidFill>
              </a:rPr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pic>
        <p:nvPicPr>
          <p:cNvPr id="23555" name="Picture 3" descr="convex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23567" name="Line 5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8" name="Text Box 6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23569" name="Line 7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6629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23558" name="Picture 9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574926"/>
            <a:ext cx="447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Line 11"/>
          <p:cNvSpPr>
            <a:spLocks noChangeShapeType="1"/>
          </p:cNvSpPr>
          <p:nvPr/>
        </p:nvSpPr>
        <p:spPr bwMode="auto">
          <a:xfrm>
            <a:off x="3060700" y="2590800"/>
            <a:ext cx="27559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0" name="Line 12"/>
          <p:cNvSpPr>
            <a:spLocks noChangeShapeType="1"/>
          </p:cNvSpPr>
          <p:nvPr/>
        </p:nvSpPr>
        <p:spPr bwMode="auto">
          <a:xfrm flipH="1" flipV="1">
            <a:off x="2667000" y="0"/>
            <a:ext cx="3136900" cy="258445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>
            <a:off x="3048000" y="2590800"/>
            <a:ext cx="2622550" cy="6477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2" name="Line 14"/>
          <p:cNvSpPr>
            <a:spLocks noChangeShapeType="1"/>
          </p:cNvSpPr>
          <p:nvPr/>
        </p:nvSpPr>
        <p:spPr bwMode="auto">
          <a:xfrm flipH="1" flipV="1">
            <a:off x="1524000" y="3200400"/>
            <a:ext cx="4121150" cy="381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3" name="Line 15"/>
          <p:cNvSpPr>
            <a:spLocks noChangeShapeType="1"/>
          </p:cNvSpPr>
          <p:nvPr/>
        </p:nvSpPr>
        <p:spPr bwMode="auto">
          <a:xfrm>
            <a:off x="5670550" y="3232150"/>
            <a:ext cx="4997450" cy="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4" name="Line 16"/>
          <p:cNvSpPr>
            <a:spLocks noChangeShapeType="1"/>
          </p:cNvSpPr>
          <p:nvPr/>
        </p:nvSpPr>
        <p:spPr bwMode="auto">
          <a:xfrm>
            <a:off x="5810250" y="2590800"/>
            <a:ext cx="4857750" cy="4038600"/>
          </a:xfrm>
          <a:prstGeom prst="line">
            <a:avLst/>
          </a:prstGeom>
          <a:noFill/>
          <a:ln w="9525">
            <a:solidFill>
              <a:srgbClr val="FFCC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3565" name="Picture 17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05576" y="3232150"/>
            <a:ext cx="1555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6" name="Text Box 19"/>
          <p:cNvSpPr txBox="1">
            <a:spLocks noChangeArrowheads="1"/>
          </p:cNvSpPr>
          <p:nvPr/>
        </p:nvSpPr>
        <p:spPr bwMode="auto">
          <a:xfrm>
            <a:off x="112713" y="4754562"/>
            <a:ext cx="1196498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1-сәуле</a:t>
            </a:r>
            <a:r>
              <a:rPr lang="kk-KZ" sz="1600" dirty="0">
                <a:solidFill>
                  <a:srgbClr val="FF0000"/>
                </a:solidFill>
              </a:rPr>
              <a:t>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 де, шағылып </a:t>
            </a:r>
            <a:r>
              <a:rPr lang="kk-KZ" sz="1600" dirty="0">
                <a:solidFill>
                  <a:srgbClr val="FF0000"/>
                </a:solidFill>
              </a:rPr>
              <a:t>фокус </a:t>
            </a:r>
            <a:r>
              <a:rPr lang="kk-KZ" sz="1600" dirty="0"/>
              <a:t>арқылы өтеді</a:t>
            </a:r>
            <a:r>
              <a:rPr lang="en-US" sz="1600" dirty="0"/>
              <a:t>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2-сәуле</a:t>
            </a:r>
            <a:r>
              <a:rPr lang="kk-KZ" sz="1600" dirty="0"/>
              <a:t> </a:t>
            </a:r>
            <a:r>
              <a:rPr lang="kk-KZ" sz="1600" dirty="0">
                <a:solidFill>
                  <a:srgbClr val="FF0000"/>
                </a:solidFill>
              </a:rPr>
              <a:t>фокус</a:t>
            </a:r>
            <a:r>
              <a:rPr lang="kk-KZ" sz="1600" dirty="0"/>
              <a:t> арқылы өтіп,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жүреді.</a:t>
            </a:r>
            <a:endParaRPr lang="en-US" sz="1600" dirty="0">
              <a:solidFill>
                <a:srgbClr val="B2B2B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Сәулелер</a:t>
            </a:r>
            <a:r>
              <a:rPr lang="kk-KZ" sz="1600" dirty="0"/>
              <a:t> қиылыспайды, бірақ олардың жалғасын жүргіземіз.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chemeClr val="tx1"/>
                </a:solidFill>
              </a:rPr>
              <a:t>Жалған кескіннің бейнесі </a:t>
            </a:r>
            <a:r>
              <a:rPr lang="kk-KZ" sz="1600" dirty="0"/>
              <a:t>жалғасқан</a:t>
            </a:r>
            <a:r>
              <a:rPr lang="kk-KZ" sz="1600" dirty="0">
                <a:solidFill>
                  <a:srgbClr val="FFC000"/>
                </a:solidFill>
              </a:rPr>
              <a:t> сәулелердің </a:t>
            </a:r>
            <a:r>
              <a:rPr lang="kk-KZ" sz="1600" dirty="0"/>
              <a:t>қиылысқан нүктесінде болады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3369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5" y="2779713"/>
            <a:ext cx="9144000" cy="1143000"/>
          </a:xfrm>
        </p:spPr>
        <p:txBody>
          <a:bodyPr/>
          <a:lstStyle/>
          <a:p>
            <a:pPr eaLnBrk="1" hangingPunct="1"/>
            <a:r>
              <a:rPr lang="kk-KZ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Сфералық айналар</a:t>
            </a:r>
            <a:br>
              <a:rPr lang="kk-KZ" sz="4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(Ойыс және Дөңес)</a:t>
            </a:r>
            <a:endParaRPr lang="en-US" sz="3200"/>
          </a:p>
        </p:txBody>
      </p:sp>
      <p:pic>
        <p:nvPicPr>
          <p:cNvPr id="6147" name="Picture 20" descr="spherical mirror fil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014" y="433389"/>
            <a:ext cx="5838825" cy="583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102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5" descr="spherical mirror cutout fil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589" y="890589"/>
            <a:ext cx="5837237" cy="583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1533525" y="-288925"/>
            <a:ext cx="9144000" cy="1447800"/>
          </a:xfrm>
          <a:extLst>
            <a:ext uri="{909E8E84-426E-40DD-AFC4-6F175D3DCCD1}">
              <a14:hiddenFill xmlns:a14="http://schemas.microsoft.com/office/drawing/2010/main">
                <a:solidFill>
                  <a:srgbClr val="5F5F5F">
                    <a:alpha val="70195"/>
                  </a:srgbClr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kk-KZ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Ойыс және Дөңес</a:t>
            </a:r>
            <a:r>
              <a:rPr lang="en-US" smtClean="0"/>
              <a:t/>
            </a:r>
            <a:br>
              <a:rPr lang="en-US" smtClean="0"/>
            </a:br>
            <a:r>
              <a:rPr lang="en-US" sz="3200"/>
              <a:t>(</a:t>
            </a:r>
            <a:r>
              <a:rPr lang="kk-KZ" sz="3200"/>
              <a:t>сфераның бөлігі ғана</a:t>
            </a:r>
            <a:r>
              <a:rPr lang="en-US" sz="3200"/>
              <a:t>)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1524000" y="4800601"/>
            <a:ext cx="8686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00FF00"/>
                </a:solidFill>
              </a:rPr>
              <a:t>C</a:t>
            </a:r>
            <a:r>
              <a:rPr lang="en-US" sz="1800"/>
              <a:t>: </a:t>
            </a:r>
            <a:r>
              <a:rPr lang="kk-KZ" sz="1800"/>
              <a:t>Сфераның радиусы </a:t>
            </a:r>
            <a:endParaRPr lang="ru-RU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1800"/>
              <a:t>F: Ойыс айна фокусы</a:t>
            </a:r>
            <a:r>
              <a:rPr lang="en-US" sz="1800">
                <a:solidFill>
                  <a:srgbClr val="93EFFB"/>
                </a:solidFill>
              </a:rPr>
              <a:t> </a:t>
            </a:r>
            <a:endParaRPr lang="ru-RU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1800"/>
              <a:t>F: Фокустық қашықтық, F = R / 2 </a:t>
            </a:r>
            <a:endParaRPr lang="en-US" sz="1800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sz="1800">
              <a:solidFill>
                <a:schemeClr val="tx1"/>
              </a:solidFill>
            </a:endParaRPr>
          </a:p>
        </p:txBody>
      </p:sp>
      <p:grpSp>
        <p:nvGrpSpPr>
          <p:cNvPr id="7173" name="Group 19"/>
          <p:cNvGrpSpPr>
            <a:grpSpLocks/>
          </p:cNvGrpSpPr>
          <p:nvPr/>
        </p:nvGrpSpPr>
        <p:grpSpPr bwMode="auto">
          <a:xfrm>
            <a:off x="6096001" y="3352800"/>
            <a:ext cx="2925763" cy="381000"/>
            <a:chOff x="2880" y="2208"/>
            <a:chExt cx="1795" cy="240"/>
          </a:xfrm>
        </p:grpSpPr>
        <p:sp>
          <p:nvSpPr>
            <p:cNvPr id="7178" name="Text Box 20"/>
            <p:cNvSpPr txBox="1">
              <a:spLocks noChangeArrowheads="1"/>
            </p:cNvSpPr>
            <p:nvPr/>
          </p:nvSpPr>
          <p:spPr bwMode="auto">
            <a:xfrm>
              <a:off x="2880" y="2208"/>
              <a:ext cx="17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1800">
                  <a:solidFill>
                    <a:srgbClr val="00FF00"/>
                  </a:solidFill>
                </a:rPr>
                <a:t>r</a:t>
              </a:r>
            </a:p>
          </p:txBody>
        </p:sp>
        <p:sp>
          <p:nvSpPr>
            <p:cNvPr id="7179" name="Line 21"/>
            <p:cNvSpPr>
              <a:spLocks noChangeShapeType="1"/>
            </p:cNvSpPr>
            <p:nvPr/>
          </p:nvSpPr>
          <p:spPr bwMode="auto">
            <a:xfrm>
              <a:off x="2880" y="2448"/>
              <a:ext cx="1795" cy="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4" name="Line 23"/>
          <p:cNvSpPr>
            <a:spLocks noChangeShapeType="1"/>
          </p:cNvSpPr>
          <p:nvPr/>
        </p:nvSpPr>
        <p:spPr bwMode="auto">
          <a:xfrm>
            <a:off x="7588251" y="3810000"/>
            <a:ext cx="14271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5" name="Text Box 24"/>
          <p:cNvSpPr txBox="1">
            <a:spLocks noChangeArrowheads="1"/>
          </p:cNvSpPr>
          <p:nvPr/>
        </p:nvSpPr>
        <p:spPr bwMode="auto">
          <a:xfrm>
            <a:off x="7696200" y="41290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5715000" y="38100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00FF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00FF00"/>
                </a:solidFill>
                <a:cs typeface="Arial" panose="020B0604020202020204" pitchFamily="34" charset="0"/>
              </a:rPr>
              <a:t>C</a:t>
            </a:r>
          </a:p>
        </p:txBody>
      </p:sp>
      <p:sp>
        <p:nvSpPr>
          <p:cNvPr id="7177" name="Text Box 22"/>
          <p:cNvSpPr txBox="1">
            <a:spLocks noChangeArrowheads="1"/>
          </p:cNvSpPr>
          <p:nvPr/>
        </p:nvSpPr>
        <p:spPr bwMode="auto">
          <a:xfrm>
            <a:off x="7207250" y="38100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4216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8" name="Line 26"/>
          <p:cNvSpPr>
            <a:spLocks noChangeShapeType="1"/>
          </p:cNvSpPr>
          <p:nvPr/>
        </p:nvSpPr>
        <p:spPr bwMode="auto">
          <a:xfrm flipH="1" flipV="1">
            <a:off x="6400800" y="4191000"/>
            <a:ext cx="4876800" cy="22098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5" name="Rectangle 29"/>
          <p:cNvSpPr>
            <a:spLocks noChangeArrowheads="1"/>
          </p:cNvSpPr>
          <p:nvPr/>
        </p:nvSpPr>
        <p:spPr bwMode="auto">
          <a:xfrm>
            <a:off x="6400800" y="4191000"/>
            <a:ext cx="4267200" cy="19812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6477000" y="3581400"/>
            <a:ext cx="4953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28"/>
          <p:cNvSpPr>
            <a:spLocks noChangeArrowheads="1"/>
          </p:cNvSpPr>
          <p:nvPr/>
        </p:nvSpPr>
        <p:spPr bwMode="auto">
          <a:xfrm>
            <a:off x="6477000" y="3276600"/>
            <a:ext cx="4191000" cy="5334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6172200" y="-2286000"/>
            <a:ext cx="3657600" cy="45720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Rectangle 22"/>
          <p:cNvSpPr>
            <a:spLocks noChangeArrowheads="1"/>
          </p:cNvSpPr>
          <p:nvPr/>
        </p:nvSpPr>
        <p:spPr bwMode="auto">
          <a:xfrm>
            <a:off x="6096000" y="0"/>
            <a:ext cx="4572000" cy="22860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>
            <a:off x="6400800" y="609600"/>
            <a:ext cx="4876800" cy="2362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1" name="Rectangle 12"/>
          <p:cNvSpPr>
            <a:spLocks noChangeArrowheads="1"/>
          </p:cNvSpPr>
          <p:nvPr/>
        </p:nvSpPr>
        <p:spPr bwMode="auto">
          <a:xfrm>
            <a:off x="6400800" y="0"/>
            <a:ext cx="4267200" cy="29718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grpSp>
        <p:nvGrpSpPr>
          <p:cNvPr id="8202" name="Group 23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8213" name="Line 5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4" name="Text Box 6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8215" name="Line 7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айна. </a:t>
            </a:r>
            <a:r>
              <a:rPr lang="en-US" sz="4000">
                <a:solidFill>
                  <a:srgbClr val="93EFFB"/>
                </a:solidFill>
              </a:rPr>
              <a:t/>
            </a:r>
            <a:br>
              <a:rPr lang="en-US" sz="4000">
                <a:solidFill>
                  <a:srgbClr val="93EFFB"/>
                </a:solidFill>
              </a:rPr>
            </a:br>
            <a:endParaRPr lang="en-US" sz="3200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-3200400" y="2286000"/>
            <a:ext cx="47244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 flipV="1">
            <a:off x="6172200" y="4876800"/>
            <a:ext cx="4038600" cy="48768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6" name="Text Box 11"/>
          <p:cNvSpPr txBox="1">
            <a:spLocks noChangeArrowheads="1"/>
          </p:cNvSpPr>
          <p:nvPr/>
        </p:nvSpPr>
        <p:spPr bwMode="auto">
          <a:xfrm>
            <a:off x="4724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172200" y="4876800"/>
            <a:ext cx="2514600" cy="19812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8208" name="Picture 4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-3200400" y="4876800"/>
            <a:ext cx="47244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-3352800" y="2971800"/>
            <a:ext cx="4876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-3429000" y="3581400"/>
            <a:ext cx="49530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-3352800" y="4191000"/>
            <a:ext cx="4876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79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0833 -3.33333E-6 " pathEditMode="relative" ptsTypes="AA">
                                      <p:cBhvr>
                                        <p:cTn id="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4 0.66667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3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0833 -3.33333E-6 " pathEditMode="relative" ptsTypes="AA">
                                      <p:cBhvr>
                                        <p:cTn id="12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44167 -0.71111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-3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53333 -3.33333E-6 " pathEditMode="relative" ptsTypes="AA">
                                      <p:cBhvr>
                                        <p:cTn id="18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53663 0.345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40" y="1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53333 -3.33333E-6 " pathEditMode="relative" ptsTypes="AA">
                                      <p:cBhvr>
                                        <p:cTn id="24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556 L -0.53333 -0.3222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67" y="-1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54167 -2.22222E-6 " pathEditMode="relative" ptsTypes="AA">
                                      <p:cBhvr>
                                        <p:cTn id="30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54167 -2.22222E-6 " pathEditMode="relative" ptsTypes="AA">
                                      <p:cBhvr>
                                        <p:cTn id="33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8" grpId="0" animBg="1"/>
      <p:bldP spid="13339" grpId="0" animBg="1"/>
      <p:bldP spid="13321" grpId="0" animBg="1"/>
      <p:bldP spid="13332" grpId="0" animBg="1"/>
      <p:bldP spid="13320" grpId="0" animBg="1"/>
      <p:bldP spid="13326" grpId="0" animBg="1"/>
      <p:bldP spid="13325" grpId="0" animBg="1"/>
      <p:bldP spid="13329" grpId="0" animBg="1"/>
      <p:bldP spid="13336" grpId="0" animBg="1"/>
      <p:bldP spid="133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8"/>
          <p:cNvSpPr>
            <a:spLocks noChangeShapeType="1"/>
          </p:cNvSpPr>
          <p:nvPr/>
        </p:nvSpPr>
        <p:spPr bwMode="auto">
          <a:xfrm flipH="1">
            <a:off x="6248400" y="-1447800"/>
            <a:ext cx="4724400" cy="4038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9" name="Rectangle 27"/>
          <p:cNvSpPr>
            <a:spLocks noChangeArrowheads="1"/>
          </p:cNvSpPr>
          <p:nvPr/>
        </p:nvSpPr>
        <p:spPr bwMode="auto">
          <a:xfrm>
            <a:off x="6248400" y="0"/>
            <a:ext cx="3276600" cy="25908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grpSp>
        <p:nvGrpSpPr>
          <p:cNvPr id="9220" name="Group 10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9225" name="Line 11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26" name="Text Box 12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9227" name="Line 13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1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sp>
        <p:nvSpPr>
          <p:cNvPr id="9222" name="Text Box 17"/>
          <p:cNvSpPr txBox="1">
            <a:spLocks noChangeArrowheads="1"/>
          </p:cNvSpPr>
          <p:nvPr/>
        </p:nvSpPr>
        <p:spPr bwMode="auto">
          <a:xfrm>
            <a:off x="4724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9223" name="Picture 19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25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54288"/>
            <a:ext cx="45720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73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 flipH="1">
            <a:off x="6248400" y="-1447800"/>
            <a:ext cx="4724400" cy="4038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248400" y="0"/>
            <a:ext cx="3276600" cy="25908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V="1">
            <a:off x="-152400" y="2590800"/>
            <a:ext cx="3228975" cy="14288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524000" y="1981200"/>
            <a:ext cx="1524000" cy="16764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1524001" y="3581400"/>
            <a:ext cx="9174163" cy="679450"/>
            <a:chOff x="0" y="2256"/>
            <a:chExt cx="5779" cy="428"/>
          </a:xfrm>
        </p:grpSpPr>
        <p:sp>
          <p:nvSpPr>
            <p:cNvPr id="10252" name="Line 7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Text Box 8"/>
            <p:cNvSpPr txBox="1">
              <a:spLocks noChangeArrowheads="1"/>
            </p:cNvSpPr>
            <p:nvPr/>
          </p:nvSpPr>
          <p:spPr bwMode="auto">
            <a:xfrm>
              <a:off x="3187" y="2453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0254" name="Line 9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>
                <a:solidFill>
                  <a:srgbClr val="93EFFB"/>
                </a:solidFill>
              </a:rPr>
              <a:t>Ойыс айна</a:t>
            </a:r>
            <a:r>
              <a:rPr lang="en-US" sz="4000"/>
              <a:t/>
            </a:r>
            <a:br>
              <a:rPr lang="en-US" sz="4000"/>
            </a:br>
            <a:r>
              <a:rPr lang="en-US" sz="3200"/>
              <a:t>(</a:t>
            </a:r>
            <a:r>
              <a:rPr lang="kk-KZ" sz="3200"/>
              <a:t>мысал</a:t>
            </a:r>
            <a:r>
              <a:rPr lang="en-US" sz="3200"/>
              <a:t>)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4724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0249" name="Picture 12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1554163" y="5626101"/>
            <a:ext cx="9144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>
                <a:solidFill>
                  <a:srgbClr val="FFCC00"/>
                </a:solidFill>
              </a:rPr>
              <a:t>1-сәуле </a:t>
            </a:r>
            <a:r>
              <a:rPr lang="kk-KZ" sz="1800">
                <a:solidFill>
                  <a:srgbClr val="93EFFB"/>
                </a:solidFill>
              </a:rPr>
              <a:t>оптикалық бас осіне </a:t>
            </a:r>
            <a:r>
              <a:rPr lang="kk-KZ" sz="1800"/>
              <a:t>параллель жүреді де айнадан шағылғаннан кейін айнаның </a:t>
            </a:r>
            <a:r>
              <a:rPr lang="kk-KZ" sz="1800">
                <a:solidFill>
                  <a:srgbClr val="FF0000"/>
                </a:solidFill>
              </a:rPr>
              <a:t>фокусы</a:t>
            </a:r>
            <a:r>
              <a:rPr lang="kk-KZ" sz="1800">
                <a:solidFill>
                  <a:srgbClr val="FFCC00"/>
                </a:solidFill>
              </a:rPr>
              <a:t> </a:t>
            </a:r>
            <a:r>
              <a:rPr lang="kk-KZ" sz="1800"/>
              <a:t>арқылы өтеді.</a:t>
            </a:r>
            <a:endParaRPr lang="en-US" sz="1800"/>
          </a:p>
        </p:txBody>
      </p:sp>
      <p:pic>
        <p:nvPicPr>
          <p:cNvPr id="10251" name="Picture 14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54288"/>
            <a:ext cx="45720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49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0.35121 -3.7037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556E-6 L -0.51667 0.5889 " pathEditMode="relative" ptsTypes="AA">
                                      <p:cBhvr>
                                        <p:cTn id="9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7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Line 4"/>
          <p:cNvSpPr>
            <a:spLocks noChangeShapeType="1"/>
          </p:cNvSpPr>
          <p:nvPr/>
        </p:nvSpPr>
        <p:spPr bwMode="auto">
          <a:xfrm flipH="1">
            <a:off x="6400800" y="4191000"/>
            <a:ext cx="4876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7" name="Rectangle 18"/>
          <p:cNvSpPr>
            <a:spLocks noChangeArrowheads="1"/>
          </p:cNvSpPr>
          <p:nvPr/>
        </p:nvSpPr>
        <p:spPr bwMode="auto">
          <a:xfrm>
            <a:off x="6400800" y="3962400"/>
            <a:ext cx="4267200" cy="4572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-304800" y="990600"/>
            <a:ext cx="3352800" cy="1600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9" name="Rectangle 17"/>
          <p:cNvSpPr>
            <a:spLocks noChangeArrowheads="1"/>
          </p:cNvSpPr>
          <p:nvPr/>
        </p:nvSpPr>
        <p:spPr bwMode="auto">
          <a:xfrm>
            <a:off x="1524000" y="1524000"/>
            <a:ext cx="1524000" cy="17526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 flipH="1">
            <a:off x="1524000" y="2590800"/>
            <a:ext cx="4724400" cy="4038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1271" name="Group 19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1278" name="Line 7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Text Box 8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1280" name="Line 9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72" name="Rectangle 10"/>
          <p:cNvSpPr>
            <a:spLocks noGrp="1" noChangeArrowheads="1"/>
          </p:cNvSpPr>
          <p:nvPr>
            <p:ph type="title"/>
          </p:nvPr>
        </p:nvSpPr>
        <p:spPr>
          <a:xfrm>
            <a:off x="9251950" y="109538"/>
            <a:ext cx="2832100" cy="1143000"/>
          </a:xfrm>
        </p:spPr>
        <p:txBody>
          <a:bodyPr/>
          <a:lstStyle/>
          <a:p>
            <a:pPr eaLnBrk="1" hangingPunct="1"/>
            <a:r>
              <a:rPr lang="kk-KZ" sz="4000" dirty="0">
                <a:solidFill>
                  <a:srgbClr val="93EFFB"/>
                </a:solidFill>
              </a:rPr>
              <a:t>Ойыс айна</a:t>
            </a:r>
            <a:r>
              <a:rPr lang="en-US" sz="4000" dirty="0">
                <a:solidFill>
                  <a:srgbClr val="93EFFB"/>
                </a:solidFill>
              </a:rPr>
              <a:t/>
            </a:r>
            <a:br>
              <a:rPr lang="en-US" sz="4000" dirty="0">
                <a:solidFill>
                  <a:srgbClr val="93EFFB"/>
                </a:solidFill>
              </a:rPr>
            </a:br>
            <a:r>
              <a:rPr lang="en-US" sz="3200" dirty="0"/>
              <a:t>(</a:t>
            </a:r>
            <a:r>
              <a:rPr lang="kk-KZ" sz="3200" dirty="0"/>
              <a:t>мысал</a:t>
            </a:r>
            <a:r>
              <a:rPr lang="en-US" sz="3200" dirty="0"/>
              <a:t>)</a:t>
            </a:r>
          </a:p>
        </p:txBody>
      </p:sp>
      <p:sp>
        <p:nvSpPr>
          <p:cNvPr id="11273" name="Line 11"/>
          <p:cNvSpPr>
            <a:spLocks noChangeShapeType="1"/>
          </p:cNvSpPr>
          <p:nvPr/>
        </p:nvSpPr>
        <p:spPr bwMode="auto">
          <a:xfrm flipV="1">
            <a:off x="3048001" y="2576514"/>
            <a:ext cx="3228975" cy="1428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4724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1275" name="Picture 13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Text Box 14"/>
          <p:cNvSpPr txBox="1">
            <a:spLocks noChangeArrowheads="1"/>
          </p:cNvSpPr>
          <p:nvPr/>
        </p:nvSpPr>
        <p:spPr bwMode="auto">
          <a:xfrm>
            <a:off x="152400" y="230982"/>
            <a:ext cx="914400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C00"/>
                </a:solidFill>
              </a:rPr>
              <a:t>1-сәуле </a:t>
            </a:r>
            <a:r>
              <a:rPr lang="kk-KZ" sz="1800" dirty="0">
                <a:solidFill>
                  <a:srgbClr val="93EFFB"/>
                </a:solidFill>
              </a:rPr>
              <a:t>оптикалық бас осіне </a:t>
            </a:r>
            <a:r>
              <a:rPr lang="kk-KZ" sz="1800" dirty="0"/>
              <a:t>параллель жүреді де айнадан шағылғаннан кейін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>
                <a:solidFill>
                  <a:srgbClr val="FFCC00"/>
                </a:solidFill>
              </a:rPr>
              <a:t> </a:t>
            </a:r>
            <a:r>
              <a:rPr lang="kk-KZ" sz="1800" dirty="0"/>
              <a:t>арқылы өтеді.</a:t>
            </a:r>
            <a:endParaRPr lang="en-US" sz="18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FFC000"/>
                </a:solidFill>
              </a:rPr>
              <a:t>2-сәуле</a:t>
            </a:r>
            <a:r>
              <a:rPr lang="kk-KZ" sz="1800" dirty="0"/>
              <a:t> айнаның </a:t>
            </a:r>
            <a:r>
              <a:rPr lang="kk-KZ" sz="1800" dirty="0">
                <a:solidFill>
                  <a:srgbClr val="FF0000"/>
                </a:solidFill>
              </a:rPr>
              <a:t>фокусы</a:t>
            </a:r>
            <a:r>
              <a:rPr lang="kk-KZ" sz="1800" dirty="0"/>
              <a:t> арқылы өтіп, айнадан шағылғаннан кейін негізгі </a:t>
            </a:r>
            <a:r>
              <a:rPr lang="kk-KZ" sz="1800" dirty="0">
                <a:solidFill>
                  <a:srgbClr val="93EFFB"/>
                </a:solidFill>
              </a:rPr>
              <a:t>оптикалық оське </a:t>
            </a:r>
            <a:r>
              <a:rPr lang="kk-KZ" sz="1800" dirty="0"/>
              <a:t>параллель жүреді.</a:t>
            </a:r>
            <a:endParaRPr lang="en-US" sz="1800" dirty="0"/>
          </a:p>
        </p:txBody>
      </p:sp>
      <p:pic>
        <p:nvPicPr>
          <p:cNvPr id="11277" name="Picture 16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54288"/>
            <a:ext cx="45720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760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33333E-6 L 0.36667 0.23333 " pathEditMode="relative" ptsTypes="AA">
                                      <p:cBhvr>
                                        <p:cTn id="6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55556E-6 L -0.53333 -5.55556E-6 " pathEditMode="relative" ptsTypes="AA">
                                      <p:cBhvr>
                                        <p:cTn id="9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  <p:bldP spid="286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 flipH="1">
            <a:off x="1524000" y="4191000"/>
            <a:ext cx="48768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>
            <a:off x="3048000" y="2590800"/>
            <a:ext cx="3352800" cy="16002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1524000" y="1524000"/>
            <a:ext cx="1524000" cy="17526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800">
              <a:solidFill>
                <a:schemeClr val="tx1"/>
              </a:solidFill>
            </a:endParaRPr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 flipH="1">
            <a:off x="1524000" y="2590800"/>
            <a:ext cx="4724400" cy="4038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294" name="Group 7"/>
          <p:cNvGrpSpPr>
            <a:grpSpLocks/>
          </p:cNvGrpSpPr>
          <p:nvPr/>
        </p:nvGrpSpPr>
        <p:grpSpPr bwMode="auto">
          <a:xfrm>
            <a:off x="1524000" y="3581401"/>
            <a:ext cx="9144000" cy="595313"/>
            <a:chOff x="0" y="2256"/>
            <a:chExt cx="5760" cy="375"/>
          </a:xfrm>
        </p:grpSpPr>
        <p:sp>
          <p:nvSpPr>
            <p:cNvPr id="12302" name="Line 8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Text Box 9"/>
            <p:cNvSpPr txBox="1">
              <a:spLocks noChangeArrowheads="1"/>
            </p:cNvSpPr>
            <p:nvPr/>
          </p:nvSpPr>
          <p:spPr bwMode="auto">
            <a:xfrm>
              <a:off x="3168" y="2400"/>
              <a:ext cx="2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kk-KZ" sz="1800">
                  <a:solidFill>
                    <a:srgbClr val="66FFFF"/>
                  </a:solidFill>
                </a:rPr>
                <a:t>Оптикалық ось</a:t>
              </a:r>
              <a:endParaRPr lang="en-US" sz="1800">
                <a:solidFill>
                  <a:srgbClr val="66FFFF"/>
                </a:solidFill>
              </a:endParaRPr>
            </a:p>
          </p:txBody>
        </p:sp>
        <p:sp>
          <p:nvSpPr>
            <p:cNvPr id="12304" name="Line 10"/>
            <p:cNvSpPr>
              <a:spLocks noChangeShapeType="1"/>
            </p:cNvSpPr>
            <p:nvPr/>
          </p:nvSpPr>
          <p:spPr bwMode="auto">
            <a:xfrm flipH="1" flipV="1">
              <a:off x="3936" y="2304"/>
              <a:ext cx="144" cy="192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5" name="Rectangle 11"/>
          <p:cNvSpPr>
            <a:spLocks noGrp="1" noChangeArrowheads="1"/>
          </p:cNvSpPr>
          <p:nvPr>
            <p:ph type="title"/>
          </p:nvPr>
        </p:nvSpPr>
        <p:spPr>
          <a:xfrm>
            <a:off x="8974138" y="5029202"/>
            <a:ext cx="3124200" cy="1143000"/>
          </a:xfrm>
        </p:spPr>
        <p:txBody>
          <a:bodyPr/>
          <a:lstStyle/>
          <a:p>
            <a:pPr eaLnBrk="1" hangingPunct="1"/>
            <a:r>
              <a:rPr lang="kk-KZ" sz="4000" dirty="0">
                <a:solidFill>
                  <a:srgbClr val="93EFFB"/>
                </a:solidFill>
              </a:rPr>
              <a:t>Ойыс айна</a:t>
            </a:r>
            <a:r>
              <a:rPr lang="en-US" sz="4000" dirty="0">
                <a:solidFill>
                  <a:srgbClr val="93EFFB"/>
                </a:solidFill>
              </a:rPr>
              <a:t/>
            </a:r>
            <a:br>
              <a:rPr lang="en-US" sz="4000" dirty="0">
                <a:solidFill>
                  <a:srgbClr val="93EFFB"/>
                </a:solidFill>
              </a:rPr>
            </a:br>
            <a:r>
              <a:rPr lang="en-US" sz="3200" dirty="0"/>
              <a:t>(</a:t>
            </a:r>
            <a:r>
              <a:rPr lang="kk-KZ" sz="3200" dirty="0"/>
              <a:t>мысал</a:t>
            </a:r>
            <a:r>
              <a:rPr lang="en-US" sz="3200" dirty="0"/>
              <a:t>)</a:t>
            </a:r>
          </a:p>
        </p:txBody>
      </p:sp>
      <p:sp>
        <p:nvSpPr>
          <p:cNvPr id="12296" name="Line 12"/>
          <p:cNvSpPr>
            <a:spLocks noChangeShapeType="1"/>
          </p:cNvSpPr>
          <p:nvPr/>
        </p:nvSpPr>
        <p:spPr bwMode="auto">
          <a:xfrm flipV="1">
            <a:off x="3048001" y="2576514"/>
            <a:ext cx="3228975" cy="14287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7" name="Text Box 13"/>
          <p:cNvSpPr txBox="1">
            <a:spLocks noChangeArrowheads="1"/>
          </p:cNvSpPr>
          <p:nvPr/>
        </p:nvSpPr>
        <p:spPr bwMode="auto">
          <a:xfrm>
            <a:off x="4724400" y="3581401"/>
            <a:ext cx="762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•</a:t>
            </a:r>
          </a:p>
          <a:p>
            <a:pPr algn="ctr"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rgbClr val="FF0000"/>
                </a:solidFill>
                <a:cs typeface="Arial" panose="020B0604020202020204" pitchFamily="34" charset="0"/>
              </a:rPr>
              <a:t>F</a:t>
            </a:r>
          </a:p>
        </p:txBody>
      </p:sp>
      <p:pic>
        <p:nvPicPr>
          <p:cNvPr id="12298" name="Picture 14" descr="concave mirror colo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33601"/>
            <a:ext cx="973138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6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54288"/>
            <a:ext cx="45720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7" descr="so00105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224338" y="3581400"/>
            <a:ext cx="2714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1" name="Text Box 18"/>
          <p:cNvSpPr txBox="1">
            <a:spLocks noChangeArrowheads="1"/>
          </p:cNvSpPr>
          <p:nvPr/>
        </p:nvSpPr>
        <p:spPr bwMode="auto">
          <a:xfrm>
            <a:off x="254000" y="262097"/>
            <a:ext cx="11844338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1-сәуле</a:t>
            </a:r>
            <a:r>
              <a:rPr lang="kk-KZ" sz="1600" dirty="0">
                <a:solidFill>
                  <a:srgbClr val="FFCC00"/>
                </a:solidFill>
              </a:rPr>
              <a:t> </a:t>
            </a:r>
            <a:r>
              <a:rPr lang="kk-KZ" sz="1600" dirty="0">
                <a:solidFill>
                  <a:srgbClr val="93EFFB"/>
                </a:solidFill>
              </a:rPr>
              <a:t>оптикалық бас осіне </a:t>
            </a:r>
            <a:r>
              <a:rPr lang="kk-KZ" sz="1600" dirty="0"/>
              <a:t>параллель жүреді де айнадан шағылғаннан кейін айнаның </a:t>
            </a:r>
            <a:r>
              <a:rPr lang="kk-KZ" sz="1600" dirty="0">
                <a:solidFill>
                  <a:srgbClr val="FF0000"/>
                </a:solidFill>
              </a:rPr>
              <a:t>фокусы</a:t>
            </a:r>
            <a:r>
              <a:rPr lang="kk-KZ" sz="1600" dirty="0">
                <a:solidFill>
                  <a:srgbClr val="FFCC00"/>
                </a:solidFill>
              </a:rPr>
              <a:t> </a:t>
            </a:r>
            <a:r>
              <a:rPr lang="kk-KZ" sz="1600" dirty="0"/>
              <a:t>арқылы өтеді.</a:t>
            </a:r>
            <a:endParaRPr lang="en-US" sz="16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600" dirty="0">
                <a:solidFill>
                  <a:srgbClr val="FFC000"/>
                </a:solidFill>
              </a:rPr>
              <a:t> 2-сәуле </a:t>
            </a:r>
            <a:r>
              <a:rPr lang="kk-KZ" sz="1600" dirty="0"/>
              <a:t>айнаның </a:t>
            </a:r>
            <a:r>
              <a:rPr lang="kk-KZ" sz="1600" dirty="0">
                <a:solidFill>
                  <a:srgbClr val="FF0000"/>
                </a:solidFill>
              </a:rPr>
              <a:t>фокусы</a:t>
            </a:r>
            <a:r>
              <a:rPr lang="kk-KZ" sz="1600" dirty="0"/>
              <a:t> арқылы өтіп, айнадан шағылғаннан кейін негізгі </a:t>
            </a:r>
            <a:r>
              <a:rPr lang="kk-KZ" sz="1600" dirty="0">
                <a:solidFill>
                  <a:srgbClr val="93EFFB"/>
                </a:solidFill>
              </a:rPr>
              <a:t>оптикалық оське </a:t>
            </a:r>
            <a:r>
              <a:rPr lang="kk-KZ" sz="1600" dirty="0"/>
              <a:t>параллель жүреді.</a:t>
            </a:r>
            <a:endParaRPr lang="kk-KZ" sz="1800" dirty="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k-KZ" sz="1800" dirty="0">
                <a:solidFill>
                  <a:srgbClr val="002060"/>
                </a:solidFill>
              </a:rPr>
              <a:t>Ал </a:t>
            </a:r>
            <a:r>
              <a:rPr lang="kk-KZ" sz="1800" dirty="0">
                <a:solidFill>
                  <a:schemeClr val="tx1"/>
                </a:solidFill>
              </a:rPr>
              <a:t>кескін бейнесі </a:t>
            </a:r>
            <a:r>
              <a:rPr lang="kk-KZ" sz="1800" dirty="0">
                <a:solidFill>
                  <a:srgbClr val="FFC000"/>
                </a:solidFill>
              </a:rPr>
              <a:t>сәулелердің</a:t>
            </a:r>
            <a:r>
              <a:rPr lang="kk-KZ" sz="1800" dirty="0">
                <a:solidFill>
                  <a:srgbClr val="002060"/>
                </a:solidFill>
              </a:rPr>
              <a:t> қиылысу нүктесінде алынады</a:t>
            </a:r>
            <a:r>
              <a:rPr lang="en-US" sz="18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969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8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FFFF"/>
      </a:hlink>
      <a:folHlink>
        <a:srgbClr val="0099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FF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Тема18" id="{DA7E287E-5BF7-428F-BE06-EA0BD96B7718}" vid="{87EC076F-7C58-492F-A4C4-502FCF2C24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Тема18</Template>
  <TotalTime>7</TotalTime>
  <Words>466</Words>
  <Application>Microsoft Office PowerPoint</Application>
  <PresentationFormat>Широкоэкранный</PresentationFormat>
  <Paragraphs>104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Тема18</vt:lpstr>
      <vt:lpstr>Презентация PowerPoint</vt:lpstr>
      <vt:lpstr>Сфералық айналардан кескін алу</vt:lpstr>
      <vt:lpstr>Сфералық айналар (Ойыс және Дөңес)</vt:lpstr>
      <vt:lpstr> Ойыс және Дөңес (сфераның бөлігі ғана)</vt:lpstr>
      <vt:lpstr>Ойыс айна.  </vt:lpstr>
      <vt:lpstr>Ойыс айна (мысал)</vt:lpstr>
      <vt:lpstr>Ойыс айна (мысал)</vt:lpstr>
      <vt:lpstr>Ойыс айна (мысал)</vt:lpstr>
      <vt:lpstr>Ойыс айна (мысал)</vt:lpstr>
      <vt:lpstr>Ойыс айна (мысал 2)</vt:lpstr>
      <vt:lpstr>Ойыс айна (мысал 2)</vt:lpstr>
      <vt:lpstr>Ойыс айна (мысал 2)</vt:lpstr>
      <vt:lpstr>Ойыс айна  (мысал 2)</vt:lpstr>
      <vt:lpstr>Ойыс айна (мысал 2)</vt:lpstr>
      <vt:lpstr>Дөңес айна </vt:lpstr>
      <vt:lpstr>Дөңес айна (мысал)</vt:lpstr>
      <vt:lpstr>Дөңес айна (мысал)</vt:lpstr>
      <vt:lpstr>Дөңес айна (мысал)</vt:lpstr>
      <vt:lpstr>Дөңес айна (мысал)</vt:lpstr>
      <vt:lpstr>Дөңес айна (мысал)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</cp:revision>
  <dcterms:created xsi:type="dcterms:W3CDTF">2020-04-12T17:04:43Z</dcterms:created>
  <dcterms:modified xsi:type="dcterms:W3CDTF">2020-04-12T17:12:28Z</dcterms:modified>
</cp:coreProperties>
</file>