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BA9"/>
    <a:srgbClr val="EDCFB1"/>
    <a:srgbClr val="33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34" autoAdjust="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F7CDD-2AB4-4811-A317-AF8953F9E2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107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BC1B6-65FA-4D68-807E-38C6255B07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123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0E077-1DBD-44EC-8F07-826DC450E4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423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83AB4-39F1-4C49-BA94-1CC4D29BCE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307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7F10E-43A0-4416-91BB-C04E3613A3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152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737BC-0E05-4BAC-BF9C-AF1020A4F0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11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2FB0C-FBDF-4B7F-9CA1-8BC9DA24D8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793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AF7DD-4EA9-42A7-85E2-EB9A546235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793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C950C-E63B-41A5-9674-49AAA16A58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22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F0C09-F4C8-4E47-80F4-F7F9057AAE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43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342B9-3D32-46F8-8CC8-7B0BB16774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202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C79129-F435-4159-A6AE-23FE394E83F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04813"/>
            <a:ext cx="8275637" cy="3195637"/>
          </a:xfrm>
          <a:solidFill>
            <a:schemeClr val="accent1"/>
          </a:solidFill>
        </p:spPr>
        <p:txBody>
          <a:bodyPr anchor="ctr"/>
          <a:lstStyle/>
          <a:p>
            <a:r>
              <a:rPr lang="ru-RU" altLang="ru-RU" sz="4400" dirty="0">
                <a:solidFill>
                  <a:srgbClr val="800000"/>
                </a:solidFill>
              </a:rPr>
              <a:t>Главные члены предложения. Подлежащее, сказуемое.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886200"/>
            <a:ext cx="5399088" cy="1752600"/>
          </a:xfrm>
          <a:solidFill>
            <a:schemeClr val="accent1"/>
          </a:solidFill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ru-RU" altLang="ru-RU" sz="2800">
                <a:solidFill>
                  <a:srgbClr val="333300"/>
                </a:solidFill>
              </a:rPr>
              <a:t>Выполнила: Гаврилова Елена Анатольевна</a:t>
            </a:r>
          </a:p>
          <a:p>
            <a:pPr algn="r">
              <a:lnSpc>
                <a:spcPct val="80000"/>
              </a:lnSpc>
            </a:pPr>
            <a:r>
              <a:rPr lang="ru-RU" altLang="ru-RU" sz="2800">
                <a:solidFill>
                  <a:srgbClr val="333300"/>
                </a:solidFill>
              </a:rPr>
              <a:t>Учитель начальных классов</a:t>
            </a:r>
          </a:p>
          <a:p>
            <a:pPr algn="r">
              <a:lnSpc>
                <a:spcPct val="80000"/>
              </a:lnSpc>
            </a:pPr>
            <a:r>
              <a:rPr lang="ru-RU" altLang="ru-RU" sz="2800">
                <a:solidFill>
                  <a:srgbClr val="333300"/>
                </a:solidFill>
              </a:rPr>
              <a:t>МБОУ СОШ №6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5BBA9"/>
          </a:solidFill>
        </p:spPr>
        <p:txBody>
          <a:bodyPr/>
          <a:lstStyle/>
          <a:p>
            <a:r>
              <a:rPr lang="ru-RU" altLang="ru-RU" b="1" i="1">
                <a:solidFill>
                  <a:srgbClr val="800000"/>
                </a:solidFill>
              </a:rPr>
              <a:t>План работы на уроке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EDCFB1"/>
          </a:solidFill>
        </p:spPr>
        <p:txBody>
          <a:bodyPr/>
          <a:lstStyle/>
          <a:p>
            <a:r>
              <a:rPr lang="ru-RU" altLang="ru-RU" b="1" i="1"/>
              <a:t>1.Чистописание </a:t>
            </a:r>
            <a:r>
              <a:rPr lang="ru-RU" altLang="ru-RU"/>
              <a:t>( индивидуальная работа у дополнительной доски)</a:t>
            </a:r>
          </a:p>
          <a:p>
            <a:r>
              <a:rPr lang="ru-RU" altLang="ru-RU" b="1" i="1"/>
              <a:t>2.Орфографическая разминка</a:t>
            </a:r>
          </a:p>
          <a:p>
            <a:r>
              <a:rPr lang="ru-RU" altLang="ru-RU" b="1" i="1"/>
              <a:t>3.Проверка домашнего задания</a:t>
            </a:r>
          </a:p>
          <a:p>
            <a:r>
              <a:rPr lang="ru-RU" altLang="ru-RU" b="1" i="1"/>
              <a:t>4.Изучение новой темы</a:t>
            </a:r>
          </a:p>
          <a:p>
            <a:r>
              <a:rPr lang="ru-RU" altLang="ru-RU" b="1" i="1"/>
              <a:t>5.Выполнение упражнений на закрепление новой темы</a:t>
            </a:r>
          </a:p>
          <a:p>
            <a:r>
              <a:rPr lang="ru-RU" altLang="ru-RU" b="1" i="1"/>
              <a:t>6.Подведение итогов урока.</a:t>
            </a:r>
          </a:p>
        </p:txBody>
      </p:sp>
      <p:pic>
        <p:nvPicPr>
          <p:cNvPr id="9221" name="Picture 5" descr="i?id=4ed47a24e04ef4b11237c7b1809d8a0a&amp;n=33&amp;h=190&amp;w=2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048250"/>
            <a:ext cx="2087563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98600"/>
          </a:xfrm>
          <a:solidFill>
            <a:schemeClr val="accent1"/>
          </a:solidFill>
        </p:spPr>
        <p:txBody>
          <a:bodyPr/>
          <a:lstStyle/>
          <a:p>
            <a:r>
              <a:rPr lang="ru-RU" altLang="ru-RU" sz="4000"/>
              <a:t>Дополни предложения по смыслу и запиши в тетрадь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392613"/>
          </a:xfrm>
          <a:solidFill>
            <a:schemeClr val="accent1"/>
          </a:solidFill>
        </p:spPr>
        <p:txBody>
          <a:bodyPr/>
          <a:lstStyle/>
          <a:p>
            <a:r>
              <a:rPr lang="ru-RU" altLang="ru-RU"/>
              <a:t>……. решает задачу        </a:t>
            </a:r>
            <a:r>
              <a:rPr lang="ru-RU" altLang="ru-RU">
                <a:solidFill>
                  <a:srgbClr val="800000"/>
                </a:solidFill>
              </a:rPr>
              <a:t>поэт</a:t>
            </a:r>
          </a:p>
          <a:p>
            <a:r>
              <a:rPr lang="ru-RU" altLang="ru-RU"/>
              <a:t> …….пишет картины        </a:t>
            </a:r>
            <a:r>
              <a:rPr lang="ru-RU" altLang="ru-RU">
                <a:solidFill>
                  <a:srgbClr val="800000"/>
                </a:solidFill>
              </a:rPr>
              <a:t>ученик</a:t>
            </a:r>
          </a:p>
          <a:p>
            <a:r>
              <a:rPr lang="ru-RU" altLang="ru-RU"/>
              <a:t>…….лечит детей              </a:t>
            </a:r>
            <a:r>
              <a:rPr lang="ru-RU" altLang="ru-RU">
                <a:solidFill>
                  <a:srgbClr val="800000"/>
                </a:solidFill>
              </a:rPr>
              <a:t>художник</a:t>
            </a:r>
          </a:p>
          <a:p>
            <a:r>
              <a:rPr lang="ru-RU" altLang="ru-RU"/>
              <a:t>  …..пишет стихи              </a:t>
            </a:r>
            <a:r>
              <a:rPr lang="ru-RU" altLang="ru-RU">
                <a:solidFill>
                  <a:srgbClr val="800000"/>
                </a:solidFill>
              </a:rPr>
              <a:t>врач </a:t>
            </a:r>
          </a:p>
        </p:txBody>
      </p:sp>
      <p:pic>
        <p:nvPicPr>
          <p:cNvPr id="3077" name="Picture 5" descr="depositphotos_4382393-Clever-owl-with-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981075"/>
            <a:ext cx="1403350" cy="93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12326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581525"/>
            <a:ext cx="1871662" cy="187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s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581525"/>
            <a:ext cx="1728787" cy="186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581525"/>
            <a:ext cx="1871662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i?id=72cb678499b03adcd88440a3982cabfb&amp;n=33&amp;h=190&amp;w=2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581525"/>
            <a:ext cx="1797050" cy="1881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2217737"/>
          </a:xfrm>
          <a:gradFill rotWithShape="1">
            <a:gsLst>
              <a:gs pos="0">
                <a:srgbClr val="F5BBA9"/>
              </a:gs>
              <a:gs pos="100000">
                <a:srgbClr val="EDCFB1"/>
              </a:gs>
            </a:gsLst>
            <a:lin ang="5400000" scaled="1"/>
          </a:gradFill>
        </p:spPr>
        <p:txBody>
          <a:bodyPr/>
          <a:lstStyle/>
          <a:p>
            <a:r>
              <a:rPr lang="ru-RU" altLang="ru-RU" sz="3600">
                <a:solidFill>
                  <a:schemeClr val="accent2"/>
                </a:solidFill>
              </a:rPr>
              <a:t>Слова</a:t>
            </a:r>
            <a:r>
              <a:rPr lang="ru-RU" altLang="ru-RU" sz="3600"/>
              <a:t> </a:t>
            </a:r>
            <a:r>
              <a:rPr lang="ru-RU" altLang="ru-RU" sz="3600" b="1">
                <a:solidFill>
                  <a:srgbClr val="800000"/>
                </a:solidFill>
              </a:rPr>
              <a:t>подлежащее</a:t>
            </a:r>
            <a:r>
              <a:rPr lang="ru-RU" altLang="ru-RU" sz="3600"/>
              <a:t> </a:t>
            </a:r>
            <a:r>
              <a:rPr lang="ru-RU" altLang="ru-RU" sz="3600">
                <a:solidFill>
                  <a:schemeClr val="accent2"/>
                </a:solidFill>
              </a:rPr>
              <a:t>и</a:t>
            </a:r>
            <a:r>
              <a:rPr lang="ru-RU" altLang="ru-RU" sz="3600"/>
              <a:t> </a:t>
            </a:r>
            <a:r>
              <a:rPr lang="ru-RU" altLang="ru-RU" sz="3600" b="1">
                <a:solidFill>
                  <a:srgbClr val="800000"/>
                </a:solidFill>
              </a:rPr>
              <a:t>сказуемое </a:t>
            </a:r>
            <a:r>
              <a:rPr lang="ru-RU" altLang="ru-RU" sz="3600">
                <a:solidFill>
                  <a:schemeClr val="accent2"/>
                </a:solidFill>
              </a:rPr>
              <a:t>были введены русским учёным и поэтом 18 века Михаилом Васильевичом Ломоносовым.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275"/>
            <a:ext cx="8229600" cy="3816350"/>
          </a:xfrm>
          <a:solidFill>
            <a:srgbClr val="EDCFB1"/>
          </a:solidFill>
        </p:spPr>
        <p:txBody>
          <a:bodyPr/>
          <a:lstStyle/>
          <a:p>
            <a:r>
              <a:rPr lang="ru-RU" altLang="ru-RU" b="1" i="1"/>
              <a:t>Подлежащее</a:t>
            </a:r>
            <a:r>
              <a:rPr lang="ru-RU" altLang="ru-RU"/>
              <a:t> - </a:t>
            </a:r>
            <a:r>
              <a:rPr lang="ru-RU" altLang="ru-RU">
                <a:solidFill>
                  <a:schemeClr val="accent2"/>
                </a:solidFill>
              </a:rPr>
              <a:t>значит </a:t>
            </a:r>
            <a:endParaRPr lang="en-US" altLang="ru-RU">
              <a:solidFill>
                <a:schemeClr val="accent2"/>
              </a:solidFill>
            </a:endParaRPr>
          </a:p>
          <a:p>
            <a:r>
              <a:rPr lang="ru-RU" altLang="ru-RU">
                <a:solidFill>
                  <a:schemeClr val="accent2"/>
                </a:solidFill>
              </a:rPr>
              <a:t>«лежащее в основе </a:t>
            </a:r>
            <a:endParaRPr lang="en-US" altLang="ru-RU">
              <a:solidFill>
                <a:schemeClr val="accent2"/>
              </a:solidFill>
            </a:endParaRPr>
          </a:p>
          <a:p>
            <a:r>
              <a:rPr lang="ru-RU" altLang="ru-RU">
                <a:solidFill>
                  <a:schemeClr val="accent2"/>
                </a:solidFill>
              </a:rPr>
              <a:t>предложения»</a:t>
            </a:r>
          </a:p>
          <a:p>
            <a:r>
              <a:rPr lang="ru-RU" altLang="ru-RU" b="1" i="1"/>
              <a:t>Сказуемое </a:t>
            </a:r>
            <a:r>
              <a:rPr lang="ru-RU" altLang="ru-RU"/>
              <a:t>- </a:t>
            </a:r>
            <a:r>
              <a:rPr lang="ru-RU" altLang="ru-RU">
                <a:solidFill>
                  <a:schemeClr val="accent2"/>
                </a:solidFill>
              </a:rPr>
              <a:t>то, что </a:t>
            </a:r>
            <a:endParaRPr lang="en-US" altLang="ru-RU">
              <a:solidFill>
                <a:schemeClr val="accent2"/>
              </a:solidFill>
            </a:endParaRPr>
          </a:p>
          <a:p>
            <a:r>
              <a:rPr lang="ru-RU" altLang="ru-RU">
                <a:solidFill>
                  <a:schemeClr val="accent2"/>
                </a:solidFill>
              </a:rPr>
              <a:t>«сказано о подлежащем»</a:t>
            </a:r>
          </a:p>
        </p:txBody>
      </p:sp>
      <p:pic>
        <p:nvPicPr>
          <p:cNvPr id="4101" name="Picture 5" descr="Ломоносов Михаил Васильеви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852738"/>
            <a:ext cx="2597150" cy="352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92150"/>
            <a:ext cx="8137525" cy="5329238"/>
          </a:xfrm>
          <a:solidFill>
            <a:schemeClr val="accent1"/>
          </a:solidFill>
        </p:spPr>
        <p:txBody>
          <a:bodyPr/>
          <a:lstStyle/>
          <a:p>
            <a:pPr algn="l"/>
            <a:r>
              <a:rPr lang="ru-RU" altLang="ru-RU" sz="4000">
                <a:solidFill>
                  <a:srgbClr val="800000"/>
                </a:solidFill>
              </a:rPr>
              <a:t>Подлежащее</a:t>
            </a:r>
            <a:r>
              <a:rPr lang="ru-RU" altLang="ru-RU" sz="4000"/>
              <a:t>-главный член предложения, который называет то, о ком или о чём говорится в предложении. </a:t>
            </a:r>
            <a:br>
              <a:rPr lang="ru-RU" altLang="ru-RU" sz="4000"/>
            </a:br>
            <a:r>
              <a:rPr lang="ru-RU" altLang="ru-RU" sz="4000"/>
              <a:t>Отвечает на вопрос: Кто? Что?</a:t>
            </a:r>
            <a:br>
              <a:rPr lang="ru-RU" altLang="ru-RU" sz="4000"/>
            </a:br>
            <a:r>
              <a:rPr lang="ru-RU" altLang="ru-RU" sz="4000"/>
              <a:t> Подчёркивается одной линией.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8075612" cy="5505450"/>
          </a:xfrm>
          <a:solidFill>
            <a:schemeClr val="accent1"/>
          </a:solidFill>
        </p:spPr>
        <p:txBody>
          <a:bodyPr/>
          <a:lstStyle/>
          <a:p>
            <a:pPr>
              <a:buFontTx/>
              <a:buNone/>
            </a:pPr>
            <a:r>
              <a:rPr lang="ru-RU" altLang="ru-RU" sz="2800"/>
              <a:t>   </a:t>
            </a:r>
            <a:r>
              <a:rPr lang="ru-RU" altLang="ru-RU" sz="3600">
                <a:solidFill>
                  <a:srgbClr val="800000"/>
                </a:solidFill>
              </a:rPr>
              <a:t>Сказуемое</a:t>
            </a:r>
            <a:r>
              <a:rPr lang="ru-RU" altLang="ru-RU" sz="3600"/>
              <a:t>-главный член предложения, который связан с подлежащим и называет его действие или характеризует предмет. </a:t>
            </a:r>
          </a:p>
          <a:p>
            <a:pPr>
              <a:buFontTx/>
              <a:buNone/>
            </a:pPr>
            <a:r>
              <a:rPr lang="ru-RU" altLang="ru-RU" sz="3600"/>
              <a:t>   Отвечает на вопросы: что делает? Что делал? Что будет делать? Каков?</a:t>
            </a:r>
          </a:p>
          <a:p>
            <a:pPr>
              <a:buFontTx/>
              <a:buNone/>
            </a:pPr>
            <a:r>
              <a:rPr lang="ru-RU" altLang="ru-RU" sz="3600"/>
              <a:t>   Подчёркивается двумя линиями.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5BBA9"/>
          </a:solidFill>
        </p:spPr>
        <p:txBody>
          <a:bodyPr/>
          <a:lstStyle/>
          <a:p>
            <a:r>
              <a:rPr lang="ru-RU" altLang="ru-RU" i="1"/>
              <a:t>Домашнее задание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EDCFB1"/>
          </a:solidFill>
        </p:spPr>
        <p:txBody>
          <a:bodyPr/>
          <a:lstStyle/>
          <a:p>
            <a:r>
              <a:rPr lang="ru-RU" altLang="ru-RU"/>
              <a:t>выучить правило стр. 62.</a:t>
            </a:r>
            <a:endParaRPr lang="en-US" altLang="ru-RU"/>
          </a:p>
          <a:p>
            <a:r>
              <a:rPr lang="ru-RU" altLang="ru-RU"/>
              <a:t>стр. 64 упр.№1</a:t>
            </a:r>
          </a:p>
        </p:txBody>
      </p:sp>
      <p:pic>
        <p:nvPicPr>
          <p:cNvPr id="7173" name="Picture 5" descr="58256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708275"/>
            <a:ext cx="4464050" cy="331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  <a:solidFill>
            <a:schemeClr val="accent1"/>
          </a:solidFill>
        </p:spPr>
        <p:txBody>
          <a:bodyPr/>
          <a:lstStyle/>
          <a:p>
            <a:r>
              <a:rPr lang="ru-RU" altLang="ru-RU" sz="4000"/>
              <a:t>Как оцениваете свою работу на уроке?</a:t>
            </a:r>
          </a:p>
          <a:p>
            <a:r>
              <a:rPr lang="ru-RU" altLang="ru-RU" sz="4000">
                <a:solidFill>
                  <a:schemeClr val="accent2"/>
                </a:solidFill>
              </a:rPr>
              <a:t>Я узнал…..</a:t>
            </a:r>
          </a:p>
          <a:p>
            <a:r>
              <a:rPr lang="ru-RU" altLang="ru-RU" sz="4000">
                <a:solidFill>
                  <a:schemeClr val="accent2"/>
                </a:solidFill>
              </a:rPr>
              <a:t>Я запомнил….</a:t>
            </a:r>
          </a:p>
          <a:p>
            <a:r>
              <a:rPr lang="ru-RU" altLang="ru-RU" sz="4000">
                <a:solidFill>
                  <a:schemeClr val="accent2"/>
                </a:solidFill>
              </a:rPr>
              <a:t>Я смог…..</a:t>
            </a:r>
            <a:endParaRPr lang="en-US" altLang="ru-RU" sz="400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ru-RU">
              <a:solidFill>
                <a:schemeClr val="accent2"/>
              </a:solidFill>
            </a:endParaRPr>
          </a:p>
          <a:p>
            <a:endParaRPr lang="ru-RU" altLang="ru-RU"/>
          </a:p>
        </p:txBody>
      </p:sp>
      <p:pic>
        <p:nvPicPr>
          <p:cNvPr id="8197" name="Picture 5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205038"/>
            <a:ext cx="4046537" cy="409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198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Arial</vt:lpstr>
      <vt:lpstr>Оформление по умолчанию</vt:lpstr>
      <vt:lpstr>Главные члены предложения. Подлежащее, сказуемое.</vt:lpstr>
      <vt:lpstr>План работы на уроке</vt:lpstr>
      <vt:lpstr>Дополни предложения по смыслу и запиши в тетрадь</vt:lpstr>
      <vt:lpstr>Слова подлежащее и сказуемое были введены русским учёным и поэтом 18 века Михаилом Васильевичом Ломоносовым.</vt:lpstr>
      <vt:lpstr>Подлежащее-главный член предложения, который называет то, о ком или о чём говорится в предложении.  Отвечает на вопрос: Кто? Что?  Подчёркивается одной линией.</vt:lpstr>
      <vt:lpstr>Презентация PowerPoint</vt:lpstr>
      <vt:lpstr>Домашнее задание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Главные члены предложения. Подлежащее, сказуемое.</dc:title>
  <dc:creator>Администратор</dc:creator>
  <cp:lastModifiedBy>Lis</cp:lastModifiedBy>
  <cp:revision>7</cp:revision>
  <dcterms:created xsi:type="dcterms:W3CDTF">2015-10-11T11:42:58Z</dcterms:created>
  <dcterms:modified xsi:type="dcterms:W3CDTF">2022-05-06T06:59:33Z</dcterms:modified>
</cp:coreProperties>
</file>