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5" r:id="rId2"/>
    <p:sldId id="275" r:id="rId3"/>
    <p:sldId id="278" r:id="rId4"/>
    <p:sldId id="266" r:id="rId5"/>
    <p:sldId id="288" r:id="rId6"/>
    <p:sldId id="280" r:id="rId7"/>
    <p:sldId id="281" r:id="rId8"/>
    <p:sldId id="282" r:id="rId9"/>
    <p:sldId id="271" r:id="rId10"/>
    <p:sldId id="272" r:id="rId11"/>
    <p:sldId id="284" r:id="rId12"/>
    <p:sldId id="289" r:id="rId13"/>
    <p:sldId id="290" r:id="rId14"/>
    <p:sldId id="291" r:id="rId15"/>
    <p:sldId id="270" r:id="rId16"/>
    <p:sldId id="268" r:id="rId17"/>
    <p:sldId id="267" r:id="rId18"/>
    <p:sldId id="276" r:id="rId19"/>
    <p:sldId id="287" r:id="rId20"/>
    <p:sldId id="277" r:id="rId21"/>
    <p:sldId id="285" r:id="rId22"/>
    <p:sldId id="269" r:id="rId23"/>
    <p:sldId id="279" r:id="rId24"/>
    <p:sldId id="27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35F0-87C3-4EEF-9F3A-3EC0B131E55F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6BFFD-B69B-4832-9808-3271BA8352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7983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6BFFD-B69B-4832-9808-3271BA83523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050BD-8404-48D9-B7C0-339FA89E6B2C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678AF-7EE4-40B1-806C-16B4D7613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gdb.rferl.org/5FD7480F-8FC9-4E67-BF3F-99B80A5BBD02_mw800_mh600_s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2815357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8596" y="928670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k-KZ" sz="8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 желі</a:t>
            </a:r>
          </a:p>
          <a:p>
            <a:pPr marL="342900" indent="-342900"/>
            <a:r>
              <a:rPr lang="kk-KZ" sz="8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желбіреткен</a:t>
            </a:r>
          </a:p>
          <a:p>
            <a:pPr marL="342900" indent="-342900"/>
            <a:r>
              <a:rPr lang="kk-KZ" sz="8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тәуелсіздік туы</a:t>
            </a:r>
          </a:p>
        </p:txBody>
      </p:sp>
      <p:pic>
        <p:nvPicPr>
          <p:cNvPr id="5" name="Рисунок 4" descr="725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643578"/>
            <a:ext cx="9144000" cy="1214422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mirgif.com/ramki/ramka-27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858280" cy="6643710"/>
          </a:xfrm>
          <a:prstGeom prst="rect">
            <a:avLst/>
          </a:prstGeom>
          <a:noFill/>
        </p:spPr>
      </p:pic>
      <p:pic>
        <p:nvPicPr>
          <p:cNvPr id="27654" name="Picture 6" descr="http://t3.gstatic.com/images?q=tbn:ANd9GcTOLsADSUlZIL7NFjuv7YfssGLBLv2oJbzklqQaJnXza5LNT_H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285851" y="1142984"/>
            <a:ext cx="5429289" cy="37862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71604" y="5214950"/>
            <a:ext cx="6575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/>
              <a:t>Сәбира Мұхамеджанқызы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0484" name="Picture 5" descr="erb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4725988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7" descr="RTc6wK22hu_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33400"/>
            <a:ext cx="451167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56869327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6" grpId="1"/>
      <p:bldP spid="52226" grpId="2"/>
      <p:bldP spid="52227" grpId="0" build="p"/>
      <p:bldP spid="52227" grpI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irgif.com/ramki/ramka-2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8676" name="Picture 4" descr="http://t3.gstatic.com/images?q=tbn:ANd9GcRa94NmT3PqM9PrPoGmEQ7J7U1kT40T5Uv5rZQ16TTazwX78mTwg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214422"/>
            <a:ext cx="3357586" cy="350046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71736" y="5214950"/>
            <a:ext cx="4974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/>
              <a:t>Қайрат Рысқұлбеков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4" name="Picture 5" descr="1197548588_Resize%20of%20%D0%B4%D0%B5%D0%BA%D0%B0%D0%B1%D1%80%D0%B8%D1%81%D1%82%D1%8B18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958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 descr="2UU5ECAH1OLA1CAUX94Q8CAD1VS7OCA3JTAAUCA178Y0DCABGPXY1CA2AVZV6CAO3MIV8CAP1QCAACAD6AGRECANI5VBQCAJFEB0KCA90CEXZCA06UJ4OCASR5BU7CAGY76LXCA7PN3B3CA1OQ8L9CAPC0R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38" y="3387725"/>
            <a:ext cx="5224462" cy="347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 descr="271010-2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4648200" cy="368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1" descr="140_img1548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42672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96852501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4" grpId="1"/>
      <p:bldP spid="49154" grpId="2"/>
      <p:bldP spid="49155" grpId="0" build="p"/>
      <p:bldP spid="49155" grpI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on-19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43871815_PTICA_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678" y="0"/>
            <a:ext cx="1357322" cy="1338352"/>
          </a:xfrm>
          <a:prstGeom prst="rect">
            <a:avLst/>
          </a:prstGeom>
        </p:spPr>
      </p:pic>
      <p:pic>
        <p:nvPicPr>
          <p:cNvPr id="7" name="Рисунок 6" descr="7084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143644"/>
            <a:ext cx="9144000" cy="7143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05455" y="1500174"/>
            <a:ext cx="7133107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Қорқу, сескену дегеніміз қорқақтық емес. Ол- жүрек тебіренісі, өзін-өзі шектеу сезімі.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Қорқақтық – ол қиын жерден бас сауғалай шегіну, қашқақтау. Алда тұрған асыл міндеттен өз қара басын жоғры ұстау. </a:t>
            </a:r>
          </a:p>
        </p:txBody>
      </p:sp>
    </p:spTree>
    <p:extLst>
      <p:ext uri="{BB962C8B-B14F-4D97-AF65-F5344CB8AC3E}">
        <p14:creationId xmlns="" xmlns:p14="http://schemas.microsoft.com/office/powerpoint/2010/main" val="2680469708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3.gstatic.com/images?q=tbn:ANd9GcTzJQ4npO5GEIT-x_-QYI1xaA8sj6hB5K_buo1weEEXDLL0oh4L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8"/>
            <a:ext cx="9144000" cy="664371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723545"/>
            <a:ext cx="835821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99445" y="2967335"/>
            <a:ext cx="6745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Ән:Желтоқсан желі</a:t>
            </a:r>
            <a:endParaRPr lang="ru-RU" sz="5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50950" y="3910013"/>
            <a:ext cx="6642100" cy="1712912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898989"/>
              </a:solidFill>
            </a:endParaRPr>
          </a:p>
        </p:txBody>
      </p:sp>
      <p:pic>
        <p:nvPicPr>
          <p:cNvPr id="2052" name="Picture 4" descr="glf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Прямоугольник 5"/>
          <p:cNvSpPr>
            <a:spLocks noChangeArrowheads="1"/>
          </p:cNvSpPr>
          <p:nvPr/>
        </p:nvSpPr>
        <p:spPr bwMode="auto">
          <a:xfrm>
            <a:off x="0" y="2286000"/>
            <a:ext cx="850106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Біздің Отанымыз- Қазақстан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3313"/>
            <a:ext cx="221456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kk-KZ" sz="4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Көк байрағымыз қашанда </a:t>
            </a:r>
          </a:p>
          <a:p>
            <a:pPr algn="ctr">
              <a:defRPr/>
            </a:pPr>
            <a:r>
              <a:rPr lang="kk-KZ" sz="4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биіктерде көріне берсін!</a:t>
            </a:r>
            <a:endParaRPr lang="ru-RU" sz="44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р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21298"/>
            <a:ext cx="4429125" cy="2936702"/>
          </a:xfrm>
          <a:prstGeom prst="rect">
            <a:avLst/>
          </a:prstGeom>
        </p:spPr>
      </p:pic>
      <p:pic>
        <p:nvPicPr>
          <p:cNvPr id="3" name="Рисунок 2" descr="вапролд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13668" y="500042"/>
            <a:ext cx="4401440" cy="2928958"/>
          </a:xfrm>
          <a:prstGeom prst="rect">
            <a:avLst/>
          </a:prstGeom>
        </p:spPr>
      </p:pic>
      <p:pic>
        <p:nvPicPr>
          <p:cNvPr id="4" name="Рисунок 3" descr="хан шатыр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6" y="3929071"/>
            <a:ext cx="4429156" cy="29011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р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21298"/>
            <a:ext cx="4429125" cy="2936702"/>
          </a:xfrm>
          <a:prstGeom prst="rect">
            <a:avLst/>
          </a:prstGeom>
        </p:spPr>
      </p:pic>
      <p:pic>
        <p:nvPicPr>
          <p:cNvPr id="3" name="Рисунок 2" descr="вапролд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120"/>
            <a:ext cx="9144000" cy="6830264"/>
          </a:xfrm>
          <a:prstGeom prst="rect">
            <a:avLst/>
          </a:prstGeom>
        </p:spPr>
      </p:pic>
      <p:pic>
        <p:nvPicPr>
          <p:cNvPr id="4" name="Рисунок 3" descr="хан шатыр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56576" y="2852936"/>
            <a:ext cx="4429156" cy="29011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55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07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758113" cy="1296987"/>
          </a:xfrm>
        </p:spPr>
        <p:txBody>
          <a:bodyPr/>
          <a:lstStyle/>
          <a:p>
            <a:pPr eaLnBrk="1" hangingPunct="1">
              <a:defRPr/>
            </a:pPr>
            <a:r>
              <a:rPr lang="kk-KZ" b="1" smtClean="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Тәрбие сағат мақсаты:</a:t>
            </a:r>
            <a:endParaRPr lang="ru-RU" b="1" smtClean="0">
              <a:solidFill>
                <a:srgbClr val="007434"/>
              </a:solidFill>
            </a:endParaRPr>
          </a:p>
        </p:txBody>
      </p:sp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1643063" y="1643063"/>
            <a:ext cx="58578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3600" b="1">
                <a:solidFill>
                  <a:srgbClr val="BB15AF"/>
                </a:solidFill>
                <a:latin typeface="Times New Roman" pitchFamily="18" charset="0"/>
                <a:cs typeface="Times New Roman" pitchFamily="18" charset="0"/>
              </a:rPr>
              <a:t>   Оқушылардың туған жерге деген сүйіспеншілік сезімдерін арттырып, ой-өрісін, санасын ояту, кіндік кескен жерін, мемлекеттік рәміздерді құрметтеуге, сүюге тәрбиелеу.</a:t>
            </a:r>
            <a:endParaRPr lang="ru-RU" sz="3600" b="1">
              <a:solidFill>
                <a:srgbClr val="BB15A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уз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09984"/>
            <a:ext cx="4998746" cy="3048016"/>
          </a:xfrm>
          <a:prstGeom prst="rect">
            <a:avLst/>
          </a:prstGeom>
        </p:spPr>
      </p:pic>
      <p:pic>
        <p:nvPicPr>
          <p:cNvPr id="3" name="Рисунок 2" descr="укенг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5" y="785794"/>
            <a:ext cx="4801969" cy="3195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1612200910400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298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4582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miranimashek.com/_ph/172/2/3217981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8572560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on-19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43871815_PTICA_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678" y="0"/>
            <a:ext cx="1357322" cy="1338352"/>
          </a:xfrm>
          <a:prstGeom prst="rect">
            <a:avLst/>
          </a:prstGeom>
        </p:spPr>
      </p:pic>
      <p:pic>
        <p:nvPicPr>
          <p:cNvPr id="7" name="Рисунок 6" descr="7084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143644"/>
            <a:ext cx="9144000" cy="7143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05455" y="1500174"/>
            <a:ext cx="7133107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Желтоқсан оқиғасы тек алматыда ғана емес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басқа қалаларда да орын алды. Солардың</a:t>
            </a:r>
          </a:p>
          <a:p>
            <a:pPr algn="ctr"/>
            <a:r>
              <a:rPr lang="kk-KZ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ішінде </a:t>
            </a:r>
            <a:r>
              <a:rPr lang="kk-KZ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Жезқазған қаласында да болған.Сол 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сұрапыл көтерілісті өз көздерімен көрген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адамдар </a:t>
            </a:r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бар.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Біз жыл сайын Тәуелсіздік күнін қуаныштап</a:t>
            </a:r>
          </a:p>
          <a:p>
            <a:pPr algn="ctr"/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жатқанда, олардың мөлдіреген </a:t>
            </a:r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жанарынан жас тамып,сол </a:t>
            </a:r>
            <a:r>
              <a:rPr lang="kk-KZ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кездегі мерт болған құрбылары естеріне түсіп кететіні айдан анық. 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t2.gstatic.com/images?q=tbn:ANd9GcQXnpkUc-WWfbr2S-xMz8M_68AORCsR9XjuIenVS2TtNDilVKk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0" cy="61436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00101" y="1928802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800" b="1" dirty="0" smtClean="0">
                <a:solidFill>
                  <a:srgbClr val="FF0000"/>
                </a:solidFill>
              </a:rPr>
              <a:t>Назарларыңызға рахмет!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ackgrounds_000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71462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28860" y="285728"/>
            <a:ext cx="4786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943540" y="1"/>
            <a:ext cx="13031131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Желтоқсан – бұл десе, бүкіл адамның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жүрегі сыздайтын анық емес пе?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Желтоқсан атының өзі ызғар , суық естіледі.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Көз алдымызға ызғарлы суық боран,аппақ қар 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елестейді. Жоқ,Жоқ... Мен жамандайын дегем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жоқ , сол желтоқсан ызғарлы естілсе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жанымызға нұр сепкен күн. Бізге мәңгілік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егемендікті аманат етіп қалдырған.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.Мінеки, соның арқасында жер жаһанға </a:t>
            </a:r>
          </a:p>
          <a:p>
            <a:pPr algn="ctr"/>
            <a:r>
              <a:rPr lang="kk-KZ" sz="32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танымал ел болдық.</a:t>
            </a:r>
          </a:p>
          <a:p>
            <a:pPr algn="ctr"/>
            <a:endParaRPr lang="kk-KZ" sz="3200" dirty="0" smtClean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61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981075"/>
            <a:ext cx="8964612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68313" y="0"/>
            <a:ext cx="8942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5400" b="1" i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Желтоқсан оқиғасы</a:t>
            </a:r>
            <a:endParaRPr lang="ru-RU" sz="54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Демонстрация казахской молодежи на площади Брежнева, ныне площадь Республики. Алматы, декабрь 1986 года. (Фотокопия из центрального государственного архива Алматы.) ">
            <a:hlinkClick r:id="rId2" tooltip="Демонстрация казахской молодежи на площади Брежнева, ныне площадь Республики. Алматы, декабрь 1986 года. (Фотокопия из центрального государственного архива Алматы.) 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1075"/>
            <a:ext cx="9015413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68313" y="0"/>
            <a:ext cx="8942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5400" b="1" i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Желтоқсан оқиғасы</a:t>
            </a:r>
            <a:endParaRPr lang="ru-RU" sz="54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kk-KZ"/>
              <a:t>Желтоқсан айы. </a:t>
            </a:r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8196" name="Picture 9" descr="%D0%9A%D1%8B%D1%81%D0%BA%D1%8B-%D0%B0%D0%B7%D0%B8%D0%B0%D0%B4%D0%B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382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13262336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  <p:bldP spid="40963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0244" name="Picture 5" descr="%D0%96%D0%B5%D0%BB%D1%82%D0%BE%D2%9B%D1%81%D0%B0%D0%BD_%D0%BA%D3%A9%D1%82%D0%B5%D1%80%D1%96%D0%BB%D1%96%D1%81%D1%9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"/>
            <a:ext cx="8382000" cy="656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64244339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6" grpId="1"/>
      <p:bldP spid="41986" grpId="2"/>
      <p:bldP spid="41987" grpId="0" build="p"/>
      <p:bldP spid="41987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1268" name="Picture 5" descr="12608598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8458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58182214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0" grpId="1"/>
      <p:bldP spid="48130" grpId="2"/>
      <p:bldP spid="48131" grpId="0" build="p"/>
      <p:bldP spid="48131" grpI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mirgif.com/ramki/ramka-2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8643966" cy="6215106"/>
          </a:xfrm>
          <a:prstGeom prst="rect">
            <a:avLst/>
          </a:prstGeom>
          <a:noFill/>
        </p:spPr>
      </p:pic>
      <p:pic>
        <p:nvPicPr>
          <p:cNvPr id="25604" name="Picture 4" descr="http://t3.gstatic.com/images?q=tbn:ANd9GcSIhDDTcofXdwTkEf0zlNiQT2DHNexH8AD0Zy6itRjYzebR6cimD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928670"/>
            <a:ext cx="6215106" cy="385765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14678" y="5214950"/>
            <a:ext cx="36081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/>
              <a:t>Ләззат Асанова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218</Words>
  <Application>Microsoft Office PowerPoint</Application>
  <PresentationFormat>Экран (4:3)</PresentationFormat>
  <Paragraphs>44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Тәрбие сағат мақсаты:</vt:lpstr>
      <vt:lpstr>Слайд 3</vt:lpstr>
      <vt:lpstr>Слайд 4</vt:lpstr>
      <vt:lpstr>Слайд 5</vt:lpstr>
      <vt:lpstr>Желтоқсан айы.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22</cp:revision>
  <dcterms:created xsi:type="dcterms:W3CDTF">2011-05-06T06:01:32Z</dcterms:created>
  <dcterms:modified xsi:type="dcterms:W3CDTF">2016-12-09T19:52:56Z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1236263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