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8" r:id="rId6"/>
    <p:sldId id="261" r:id="rId7"/>
    <p:sldId id="271" r:id="rId8"/>
    <p:sldId id="273" r:id="rId9"/>
    <p:sldId id="280" r:id="rId10"/>
    <p:sldId id="275" r:id="rId11"/>
    <p:sldId id="276" r:id="rId12"/>
    <p:sldId id="278" r:id="rId13"/>
    <p:sldId id="28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148A-6886-460C-99A5-F201D3C90B6E}" type="datetimeFigureOut">
              <a:rPr lang="ru-RU" smtClean="0"/>
              <a:pPr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733A-E8E5-40A7-94F8-F6488825E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844824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Lucida Sans Unicode" pitchFamily="34" charset="0"/>
                <a:cs typeface="Lucida Sans Unicode" pitchFamily="34" charset="0"/>
              </a:rPr>
              <a:t>УРОК РУССКОГО ЯЗЫКА</a:t>
            </a:r>
            <a:endParaRPr lang="ru-RU" sz="3600" b="1" dirty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5400" b="1" dirty="0" smtClean="0">
                <a:latin typeface="Lucida Sans Unicode" pitchFamily="34" charset="0"/>
                <a:cs typeface="Lucida Sans Unicode" pitchFamily="34" charset="0"/>
              </a:rPr>
              <a:t>2 класс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5331" y="4877365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Lucida Sans Unicode" pitchFamily="34" charset="0"/>
                <a:cs typeface="Lucida Sans Unicode" pitchFamily="34" charset="0"/>
              </a:rPr>
              <a:t>Подготовила: учитель начальных </a:t>
            </a:r>
            <a:r>
              <a:rPr lang="ru-RU" sz="1600" dirty="0" smtClean="0">
                <a:latin typeface="Lucida Sans Unicode" pitchFamily="34" charset="0"/>
                <a:cs typeface="Lucida Sans Unicode" pitchFamily="34" charset="0"/>
              </a:rPr>
              <a:t>классов </a:t>
            </a:r>
          </a:p>
          <a:p>
            <a:pPr algn="ctr"/>
            <a:r>
              <a:rPr lang="ru-RU" sz="1600" dirty="0" smtClean="0">
                <a:latin typeface="Lucida Sans Unicode" pitchFamily="34" charset="0"/>
                <a:cs typeface="Lucida Sans Unicode" pitchFamily="34" charset="0"/>
              </a:rPr>
              <a:t>ГБОУ СОШ № 548 Красносельского района</a:t>
            </a:r>
          </a:p>
          <a:p>
            <a:pPr algn="ctr"/>
            <a:r>
              <a:rPr lang="ru-RU" sz="1600" dirty="0" smtClean="0">
                <a:latin typeface="Lucida Sans Unicode" pitchFamily="34" charset="0"/>
                <a:cs typeface="Lucida Sans Unicode" pitchFamily="34" charset="0"/>
              </a:rPr>
              <a:t>г. Санкт-Петербурга</a:t>
            </a:r>
            <a:r>
              <a:rPr lang="ru-RU" sz="16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endParaRPr lang="ru-RU" sz="1600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1600" b="1" dirty="0" smtClean="0">
                <a:latin typeface="Lucida Sans Unicode" pitchFamily="34" charset="0"/>
                <a:cs typeface="Lucida Sans Unicode" pitchFamily="34" charset="0"/>
              </a:rPr>
              <a:t> Дмитриева М.А.</a:t>
            </a:r>
            <a:endParaRPr lang="ru-RU" sz="1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ЗАДАНИЕ  №3</a:t>
            </a:r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Задайте вопрос к каждому изображению, назовите часть речи и запишите в тетрадь 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76672"/>
            <a:ext cx="439248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ГЛАГОЛ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4" name="Рисунок 13" descr="ИГРАЮ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2808312" cy="2232248"/>
          </a:xfrm>
          <a:prstGeom prst="rect">
            <a:avLst/>
          </a:prstGeom>
        </p:spPr>
      </p:pic>
      <p:pic>
        <p:nvPicPr>
          <p:cNvPr id="15" name="Рисунок 14" descr="СПИ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204864"/>
            <a:ext cx="2520280" cy="2232248"/>
          </a:xfrm>
          <a:prstGeom prst="rect">
            <a:avLst/>
          </a:prstGeom>
        </p:spPr>
      </p:pic>
      <p:pic>
        <p:nvPicPr>
          <p:cNvPr id="16" name="Рисунок 15" descr="РИСУЕ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725143"/>
            <a:ext cx="2592288" cy="1656185"/>
          </a:xfrm>
          <a:prstGeom prst="rect">
            <a:avLst/>
          </a:prstGeom>
        </p:spPr>
      </p:pic>
      <p:pic>
        <p:nvPicPr>
          <p:cNvPr id="17" name="Рисунок 16" descr="ЗАРЯД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4509120"/>
            <a:ext cx="4032448" cy="1944216"/>
          </a:xfrm>
          <a:prstGeom prst="rect">
            <a:avLst/>
          </a:prstGeom>
        </p:spPr>
      </p:pic>
      <p:pic>
        <p:nvPicPr>
          <p:cNvPr id="18" name="Рисунок 17" descr="БЕГУ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060848"/>
            <a:ext cx="2381250" cy="2324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ЗАДАНИЕ  №4</a:t>
            </a:r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Вставьте подходящие по смыслу слова, определите часть речи и запишите в тетрадь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76672"/>
            <a:ext cx="439248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ИМЯ ПРИЛАГАТЕЛЬНОЕ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78092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Речь (какая?) ____________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72750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СЛОВА ДЛЯ СПРАВОК: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52120" y="33035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ПОСЛУШНЫЕ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350100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Лес (какой?) ____________ 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38076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ВЕСЕННЕЕ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55576" y="42930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Ученики (какие?) _______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4311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ПИСЬМЕННАЯ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27584" y="494116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Солнце (какое?) ___________   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24128" y="4959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ГУСТОЙ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ЗАДАНИЕ  №5</a:t>
            </a:r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5" name="Рисунок 14" descr="Дево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76872"/>
            <a:ext cx="5544616" cy="45811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12687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Опишите картинку, придумывая вопросы и определяя части речи. Запишите их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476672"/>
            <a:ext cx="69127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ДОМАШНЕЕ ЗАДАНИЕ </a:t>
            </a:r>
          </a:p>
          <a:p>
            <a:endParaRPr lang="ru-RU" sz="2400" b="1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78488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НА ОЦЕНКУ «5» </a:t>
            </a:r>
            <a:r>
              <a:rPr lang="ru-RU" dirty="0" smtClean="0"/>
              <a:t>– 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записать 5 имён существительных, 5 имён прилагательных и 5 глаголов с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вопросами. Подписать части речи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. Составить 3 предложения, употребив все части речи.</a:t>
            </a:r>
          </a:p>
          <a:p>
            <a:endParaRPr lang="ru-RU" sz="2000" dirty="0" smtClean="0">
              <a:latin typeface="Lucida Sans Unicode" pitchFamily="34" charset="0"/>
              <a:cs typeface="Lucida Sans Unicode" pitchFamily="34" charset="0"/>
            </a:endParaRPr>
          </a:p>
          <a:p>
            <a:endParaRPr lang="ru-RU" dirty="0" smtClean="0"/>
          </a:p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НА ОЦЕНКУ «4» </a:t>
            </a:r>
            <a:r>
              <a:rPr lang="ru-RU" dirty="0" smtClean="0"/>
              <a:t>- 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записать 4 имени существительных, 4 имени прилагательных и 4 глагола с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вопросами. </a:t>
            </a:r>
            <a:r>
              <a:rPr lang="ru-RU" sz="2000" dirty="0">
                <a:solidFill>
                  <a:prstClr val="black"/>
                </a:solidFill>
                <a:latin typeface="Lucida Sans Unicode" pitchFamily="34" charset="0"/>
                <a:cs typeface="Lucida Sans Unicode" pitchFamily="34" charset="0"/>
              </a:rPr>
              <a:t>Подписать части речи. </a:t>
            </a:r>
            <a:endParaRPr lang="ru-RU" sz="20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Рисунок 6" descr="ДЗ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7020272" y="4581128"/>
            <a:ext cx="1905000" cy="2028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7606" y="1230823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ПО ВЫБОРУ</a:t>
            </a:r>
            <a:endParaRPr lang="ru-RU" sz="2400" b="1" u="sng" dirty="0">
              <a:solidFill>
                <a:srgbClr val="C0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221088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МОЛОДЦЫ!</a:t>
            </a:r>
            <a:endParaRPr lang="ru-RU" sz="8800" dirty="0"/>
          </a:p>
        </p:txBody>
      </p:sp>
      <p:pic>
        <p:nvPicPr>
          <p:cNvPr id="5" name="Рисунок 4" descr="ФОН СОЛН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476673"/>
            <a:ext cx="566581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ДЕВИЗ УРОКА: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492896"/>
            <a:ext cx="6624736" cy="2585323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/>
              <a:t>«Мы пришли сюда учиться                                     </a:t>
            </a:r>
            <a:endParaRPr lang="ru-RU" sz="3600" dirty="0" smtClean="0"/>
          </a:p>
          <a:p>
            <a:r>
              <a:rPr lang="ru-RU" sz="3600" b="1" i="1" dirty="0" smtClean="0"/>
              <a:t> Не лениться, а трудиться.</a:t>
            </a:r>
          </a:p>
          <a:p>
            <a:r>
              <a:rPr lang="ru-RU" sz="3600" b="1" i="1" dirty="0" smtClean="0"/>
              <a:t>Только тот , кто много знает</a:t>
            </a:r>
          </a:p>
          <a:p>
            <a:r>
              <a:rPr lang="ru-RU" sz="3600" b="1" i="1" dirty="0"/>
              <a:t>В жизни что-то </a:t>
            </a:r>
            <a:r>
              <a:rPr lang="ru-RU" sz="3600" b="1" i="1" dirty="0" smtClean="0"/>
              <a:t>достигает.»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ТЕМА УРОКА: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492896"/>
            <a:ext cx="7848872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«ЧАСТИ РЕЧИ»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ЗАДАЧИ УРОКА: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2492896"/>
            <a:ext cx="6624736" cy="3539430"/>
          </a:xfrm>
          <a:prstGeom prst="rect">
            <a:avLst/>
          </a:prstGeo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Познакомиться с частями речи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Узнать основные признаки каждой части речи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Научиться определять какой частью речи является слово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Научиться отличать  одну часть речи от другой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83671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Lucida Sans Unicode" pitchFamily="34" charset="0"/>
                <a:cs typeface="Lucida Sans Unicode" pitchFamily="34" charset="0"/>
              </a:rPr>
              <a:t>22 февраля</a:t>
            </a:r>
          </a:p>
          <a:p>
            <a:pPr algn="ctr"/>
            <a:r>
              <a:rPr lang="ru-RU" sz="3600" dirty="0" smtClean="0">
                <a:latin typeface="Lucida Sans Unicode" pitchFamily="34" charset="0"/>
                <a:cs typeface="Lucida Sans Unicode" pitchFamily="34" charset="0"/>
              </a:rPr>
              <a:t>Классная работа</a:t>
            </a:r>
            <a:endParaRPr lang="ru-RU" sz="36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Рисунок 6" descr="чистопис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tretch>
            <a:fillRect/>
          </a:stretch>
        </p:blipFill>
        <p:spPr>
          <a:xfrm>
            <a:off x="1835696" y="2276872"/>
            <a:ext cx="597666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043608" y="5486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Lucida Sans Unicode" pitchFamily="34" charset="0"/>
                <a:cs typeface="Lucida Sans Unicode" pitchFamily="34" charset="0"/>
              </a:rPr>
              <a:t>ЧАСТИ РЕЧИ</a:t>
            </a:r>
            <a:endParaRPr lang="ru-RU" sz="3200" b="1" u="sng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987824" y="83671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1340768"/>
            <a:ext cx="3168352" cy="156966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Lucida Sans Unicode" pitchFamily="34" charset="0"/>
                <a:cs typeface="Lucida Sans Unicode" pitchFamily="34" charset="0"/>
              </a:rPr>
              <a:t>и</a:t>
            </a:r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мя </a:t>
            </a:r>
          </a:p>
          <a:p>
            <a:pPr algn="ctr"/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существительное</a:t>
            </a:r>
          </a:p>
          <a:p>
            <a:pPr algn="ctr"/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(одушевлён. или </a:t>
            </a:r>
            <a:r>
              <a:rPr lang="ru-RU" sz="2400" dirty="0" err="1" smtClean="0">
                <a:latin typeface="Lucida Sans Unicode" pitchFamily="34" charset="0"/>
                <a:cs typeface="Lucida Sans Unicode" pitchFamily="34" charset="0"/>
              </a:rPr>
              <a:t>неодушевл</a:t>
            </a:r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.)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979712" y="29969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528" y="3429000"/>
            <a:ext cx="316835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Lucida Sans Unicode" pitchFamily="34" charset="0"/>
                <a:cs typeface="Lucida Sans Unicode" pitchFamily="34" charset="0"/>
              </a:rPr>
              <a:t>в</a:t>
            </a:r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опросы</a:t>
            </a:r>
          </a:p>
          <a:p>
            <a:pPr algn="ctr"/>
            <a:r>
              <a:rPr lang="ru-RU" sz="2400" dirty="0">
                <a:latin typeface="Lucida Sans Unicode" pitchFamily="34" charset="0"/>
                <a:cs typeface="Lucida Sans Unicode" pitchFamily="34" charset="0"/>
              </a:rPr>
              <a:t>к</a:t>
            </a:r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то?     что?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4653136"/>
            <a:ext cx="2592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ПЕНАЛ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ДЕВОЧКА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051720" y="42930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932040" y="11247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5896" y="1556792"/>
            <a:ext cx="273630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Lucida Sans Unicode" pitchFamily="34" charset="0"/>
                <a:cs typeface="Lucida Sans Unicode" pitchFamily="34" charset="0"/>
              </a:rPr>
              <a:t>и</a:t>
            </a:r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мя прилагательное</a:t>
            </a:r>
            <a:endParaRPr lang="ru-RU" sz="2400" b="1" u="sng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292080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55976" y="3068961"/>
            <a:ext cx="1800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вопросы:</a:t>
            </a:r>
          </a:p>
          <a:p>
            <a:pPr algn="ctr"/>
            <a:r>
              <a:rPr lang="ru-RU" sz="2400" dirty="0">
                <a:latin typeface="Lucida Sans Unicode" pitchFamily="34" charset="0"/>
                <a:cs typeface="Lucida Sans Unicode" pitchFamily="34" charset="0"/>
              </a:rPr>
              <a:t>к</a:t>
            </a:r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акой?</a:t>
            </a:r>
          </a:p>
          <a:p>
            <a:pPr algn="ctr"/>
            <a:r>
              <a:rPr lang="ru-RU" sz="2400" dirty="0">
                <a:latin typeface="Lucida Sans Unicode" pitchFamily="34" charset="0"/>
                <a:cs typeface="Lucida Sans Unicode" pitchFamily="34" charset="0"/>
              </a:rPr>
              <a:t>к</a:t>
            </a:r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акая?</a:t>
            </a:r>
          </a:p>
          <a:p>
            <a:pPr algn="ctr"/>
            <a:r>
              <a:rPr lang="ru-RU" sz="2400" dirty="0">
                <a:latin typeface="Lucida Sans Unicode" pitchFamily="34" charset="0"/>
                <a:cs typeface="Lucida Sans Unicode" pitchFamily="34" charset="0"/>
              </a:rPr>
              <a:t>к</a:t>
            </a:r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акое?</a:t>
            </a:r>
          </a:p>
          <a:p>
            <a:pPr algn="ctr"/>
            <a:r>
              <a:rPr lang="ru-RU" sz="2400" dirty="0">
                <a:latin typeface="Lucida Sans Unicode" pitchFamily="34" charset="0"/>
                <a:cs typeface="Lucida Sans Unicode" pitchFamily="34" charset="0"/>
              </a:rPr>
              <a:t>к</a:t>
            </a:r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акие?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5724128" y="980728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60232" y="1412777"/>
            <a:ext cx="216024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u="sng" dirty="0" smtClean="0"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глагол</a:t>
            </a:r>
          </a:p>
          <a:p>
            <a:pPr algn="ctr"/>
            <a:endParaRPr lang="ru-RU" sz="2400" b="1" u="sng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7740352" y="270892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04248" y="3068960"/>
            <a:ext cx="208823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Lucida Sans Unicode" pitchFamily="34" charset="0"/>
                <a:cs typeface="Lucida Sans Unicode" pitchFamily="34" charset="0"/>
              </a:rPr>
              <a:t>вопросы:</a:t>
            </a:r>
          </a:p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Что делать?</a:t>
            </a:r>
          </a:p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Что делал?</a:t>
            </a:r>
          </a:p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Что делает?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220072" y="5157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63888" y="53732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КРАСИВАЯ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ГРУСТНЫЙ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7740352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00192" y="515719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ПОГУЛЯЛ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КУШАЕТ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atin typeface="Lucida Sans Unicode" pitchFamily="34" charset="0"/>
                <a:cs typeface="Lucida Sans Unicode" pitchFamily="34" charset="0"/>
              </a:rPr>
              <a:t>Чтобы определить часть речи необходимо:</a:t>
            </a:r>
            <a:endParaRPr lang="ru-RU" sz="3600" u="sng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- Задать вопрос к слову</a:t>
            </a:r>
          </a:p>
          <a:p>
            <a:pPr algn="ctr"/>
            <a:endParaRPr lang="ru-RU" sz="3600" b="1" dirty="0" smtClean="0"/>
          </a:p>
          <a:p>
            <a:pPr algn="ctr">
              <a:buFontTx/>
              <a:buChar char="-"/>
            </a:pPr>
            <a:r>
              <a:rPr lang="ru-RU" sz="3600" b="1" dirty="0" smtClean="0"/>
              <a:t> Определить, что обозначает слово (предмет, признак или действие)</a:t>
            </a:r>
          </a:p>
          <a:p>
            <a:pPr algn="ctr"/>
            <a:endParaRPr lang="ru-RU" sz="3600" b="1" dirty="0" smtClean="0"/>
          </a:p>
          <a:p>
            <a:pPr algn="ctr">
              <a:buFontTx/>
              <a:buChar char="-"/>
            </a:pPr>
            <a:r>
              <a:rPr lang="ru-RU" sz="3600" b="1" dirty="0" smtClean="0"/>
              <a:t> По вопросу и тому, что обозначает слово, определить часть речи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ЗАДАНИЕ № 1</a:t>
            </a:r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Задайте вопрос к каждому изображению  и назовите часть речи 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Рисунок 5" descr="КО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484784"/>
            <a:ext cx="1905000" cy="2733675"/>
          </a:xfrm>
          <a:prstGeom prst="rect">
            <a:avLst/>
          </a:prstGeom>
        </p:spPr>
      </p:pic>
      <p:pic>
        <p:nvPicPr>
          <p:cNvPr id="7" name="Рисунок 6" descr="ЗАЯЦ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3861048"/>
            <a:ext cx="2383160" cy="2808312"/>
          </a:xfrm>
          <a:prstGeom prst="rect">
            <a:avLst/>
          </a:prstGeom>
        </p:spPr>
      </p:pic>
      <p:pic>
        <p:nvPicPr>
          <p:cNvPr id="9" name="Рисунок 8" descr="КНИГИ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4509120"/>
            <a:ext cx="3657600" cy="1828800"/>
          </a:xfrm>
          <a:prstGeom prst="rect">
            <a:avLst/>
          </a:prstGeom>
        </p:spPr>
      </p:pic>
      <p:pic>
        <p:nvPicPr>
          <p:cNvPr id="10" name="Рисунок 9" descr="мяч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645024"/>
            <a:ext cx="2253630" cy="2016224"/>
          </a:xfrm>
          <a:prstGeom prst="rect">
            <a:avLst/>
          </a:prstGeom>
        </p:spPr>
      </p:pic>
      <p:pic>
        <p:nvPicPr>
          <p:cNvPr id="12" name="Рисунок 11" descr="ПОРТФЕЛЬ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700808"/>
            <a:ext cx="2171700" cy="2105025"/>
          </a:xfrm>
          <a:prstGeom prst="rect">
            <a:avLst/>
          </a:prstGeom>
        </p:spPr>
      </p:pic>
      <p:pic>
        <p:nvPicPr>
          <p:cNvPr id="13" name="Рисунок 12" descr="ТЕЛЕФОН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276872"/>
            <a:ext cx="1905000" cy="16478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476672"/>
            <a:ext cx="439248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ИМЯ СУЩЕСТВИТЕЛЬНОЕ</a:t>
            </a:r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Lucida Sans Unicode" pitchFamily="34" charset="0"/>
                <a:cs typeface="Lucida Sans Unicode" pitchFamily="34" charset="0"/>
              </a:rPr>
              <a:t>ЗАДАНИЕ  №2</a:t>
            </a:r>
            <a:endParaRPr lang="ru-RU" sz="24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96753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Lucida Sans Unicode" pitchFamily="34" charset="0"/>
                <a:cs typeface="Lucida Sans Unicode" pitchFamily="34" charset="0"/>
              </a:rPr>
              <a:t>Заполните таблицу, используя слова для справок</a:t>
            </a:r>
          </a:p>
          <a:p>
            <a:pPr algn="ctr"/>
            <a:endParaRPr lang="ru-RU" sz="2400" dirty="0">
              <a:latin typeface="Lucida Sans Unicode" pitchFamily="34" charset="0"/>
              <a:cs typeface="Lucida Sans Unicode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691680" y="2168996"/>
          <a:ext cx="6216352" cy="23401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81607"/>
                <a:gridCol w="3034745"/>
              </a:tblGrid>
              <a:tr h="4935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КТО?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ЧТО?</a:t>
                      </a:r>
                      <a:endParaRPr lang="ru-RU" dirty="0"/>
                    </a:p>
                  </a:txBody>
                  <a:tcPr/>
                </a:tc>
              </a:tr>
              <a:tr h="493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3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9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47664" y="501317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Слова для справок</a:t>
            </a:r>
            <a:r>
              <a:rPr lang="ru-RU" sz="2400" b="1" dirty="0" smtClean="0"/>
              <a:t>:</a:t>
            </a:r>
            <a:r>
              <a:rPr lang="ru-RU" sz="2400" dirty="0" smtClean="0"/>
              <a:t>  мяч, заяц, портфель, книги, котёнок, телефон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354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оксана</cp:lastModifiedBy>
  <cp:revision>56</cp:revision>
  <dcterms:created xsi:type="dcterms:W3CDTF">2019-02-18T14:47:45Z</dcterms:created>
  <dcterms:modified xsi:type="dcterms:W3CDTF">2019-02-20T15:15:37Z</dcterms:modified>
</cp:coreProperties>
</file>