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00"/>
    <a:srgbClr val="9933FF"/>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96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67D552-2466-4B32-A67B-A7F7AFDD5A74}" type="datetimeFigureOut">
              <a:rPr lang="ru-RU" smtClean="0"/>
              <a:t>26.02.2021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67D552-2466-4B32-A67B-A7F7AFDD5A74}" type="datetimeFigureOut">
              <a:rPr lang="ru-RU" smtClean="0"/>
              <a:t>26.02.2021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67D552-2466-4B32-A67B-A7F7AFDD5A74}" type="datetimeFigureOut">
              <a:rPr lang="ru-RU" smtClean="0"/>
              <a:t>26.02.2021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67D552-2466-4B32-A67B-A7F7AFDD5A74}" type="datetimeFigureOut">
              <a:rPr lang="ru-RU" smtClean="0"/>
              <a:t>26.02.2021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67D552-2466-4B32-A67B-A7F7AFDD5A74}" type="datetimeFigureOut">
              <a:rPr lang="ru-RU" smtClean="0"/>
              <a:t>26.02.2021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67D552-2466-4B32-A67B-A7F7AFDD5A74}" type="datetimeFigureOut">
              <a:rPr lang="ru-RU" smtClean="0"/>
              <a:t>26.02.2021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67D552-2466-4B32-A67B-A7F7AFDD5A74}" type="datetimeFigureOut">
              <a:rPr lang="ru-RU" smtClean="0"/>
              <a:t>26.02.2021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67D552-2466-4B32-A67B-A7F7AFDD5A74}" type="datetimeFigureOut">
              <a:rPr lang="ru-RU" smtClean="0"/>
              <a:t>26.02.2021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67D552-2466-4B32-A67B-A7F7AFDD5A74}" type="datetimeFigureOut">
              <a:rPr lang="ru-RU" smtClean="0"/>
              <a:t>26.02.2021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267D552-2466-4B32-A67B-A7F7AFDD5A74}" type="datetimeFigureOut">
              <a:rPr lang="ru-RU" smtClean="0"/>
              <a:t>26.02.2021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267D552-2466-4B32-A67B-A7F7AFDD5A74}" type="datetimeFigureOut">
              <a:rPr lang="ru-RU" smtClean="0"/>
              <a:t>26.02.2021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457853F-EDD5-4805-980D-23A93FE4ED7F}"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67D552-2466-4B32-A67B-A7F7AFDD5A74}" type="datetimeFigureOut">
              <a:rPr lang="ru-RU" smtClean="0"/>
              <a:t>26.02.2021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57853F-EDD5-4805-980D-23A93FE4ED7F}"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clipartmax.com/png/full/88-882684_wedding-invitation-family-day-child-family-reunion-family-day-happy-family-vector.pn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5" name="Прямоугольник 4"/>
          <p:cNvSpPr/>
          <p:nvPr/>
        </p:nvSpPr>
        <p:spPr>
          <a:xfrm>
            <a:off x="2285984" y="3244334"/>
            <a:ext cx="4857785" cy="1754326"/>
          </a:xfrm>
          <a:prstGeom prst="rect">
            <a:avLst/>
          </a:prstGeom>
        </p:spPr>
        <p:txBody>
          <a:bodyPr wrap="square">
            <a:spAutoFit/>
          </a:bodyPr>
          <a:lstStyle/>
          <a:p>
            <a:pPr algn="ctr"/>
            <a:r>
              <a:rPr lang="ru-RU" sz="5400" b="1" i="1" dirty="0" err="1">
                <a:solidFill>
                  <a:srgbClr val="FF0000"/>
                </a:solidFill>
                <a:effectLst>
                  <a:glow rad="228600">
                    <a:schemeClr val="accent1">
                      <a:satMod val="175000"/>
                      <a:alpha val="40000"/>
                    </a:schemeClr>
                  </a:glow>
                </a:effectLst>
                <a:latin typeface="Times New Roman" pitchFamily="18" charset="0"/>
                <a:cs typeface="Times New Roman" pitchFamily="18" charset="0"/>
              </a:rPr>
              <a:t>Ата-аналарға кеңестер</a:t>
            </a:r>
            <a:endParaRPr lang="ru-RU" sz="5400" i="1" dirty="0">
              <a:solidFill>
                <a:srgbClr val="FF0000"/>
              </a:solidFill>
              <a:effectLst>
                <a:glow rad="228600">
                  <a:schemeClr val="accent1">
                    <a:satMod val="175000"/>
                    <a:alpha val="40000"/>
                  </a:schemeClr>
                </a:glow>
              </a:effectLst>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21508"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1509" name="Rectangle 5"/>
          <p:cNvSpPr>
            <a:spLocks noChangeArrowheads="1"/>
          </p:cNvSpPr>
          <p:nvPr/>
        </p:nvSpPr>
        <p:spPr bwMode="auto">
          <a:xfrm>
            <a:off x="2071670" y="1142984"/>
            <a:ext cx="5143536"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Адам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баласы-өмір бойы</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психологиялық көмекке зәру болмақ</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Әсіресе, оның нәрестелік, сәбилік, балалық шақтарында, тіпті</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ауадай</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қажеттілік деп</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айтсада</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болады</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Бірақ, біз</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өмір сүрген бұрынғы қоғамда, адамның психикасын</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тәрбиелеуге еш</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уақытта мән берілген</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емес</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Соның салдарынан</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балабақшаларда </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да,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мектептерде</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де,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тіпті</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жоғары оқу орындарымен</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адамның қызмет істейтін</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орындарында</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да,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адамның психологиялық тәліміне көңіл аударылмады</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Мұндай надандылықтың адамдарға тарттыратын</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азабыда</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аз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емес</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Осындай</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қалыс тәрбиенің ауыр</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кемшіліктерін</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ескере</a:t>
            </a:r>
            <a:r>
              <a:rPr kumimoji="0" lang="ru-RU" b="1" i="1" u="none" strike="noStrike" cap="none" normalizeH="0" baseline="0" dirty="0" smtClean="0">
                <a:ln>
                  <a:noFill/>
                </a:ln>
                <a:solidFill>
                  <a:srgbClr val="7030A0"/>
                </a:solidFill>
                <a:effectLst/>
                <a:latin typeface="Times New Roman" pitchFamily="18" charset="0"/>
                <a:ea typeface="Calibri" pitchFamily="34" charset="0"/>
                <a:cs typeface="Times New Roman" pitchFamily="18" charset="0"/>
              </a:rPr>
              <a:t> </a:t>
            </a:r>
            <a:r>
              <a:rPr kumimoji="0" lang="ru-RU" b="1" i="1" u="none" strike="noStrike" cap="none" normalizeH="0" baseline="0" dirty="0" err="1" smtClean="0">
                <a:ln>
                  <a:noFill/>
                </a:ln>
                <a:solidFill>
                  <a:srgbClr val="7030A0"/>
                </a:solidFill>
                <a:effectLst/>
                <a:latin typeface="Times New Roman" pitchFamily="18" charset="0"/>
                <a:ea typeface="Calibri" pitchFamily="34" charset="0"/>
                <a:cs typeface="Times New Roman" pitchFamily="18" charset="0"/>
              </a:rPr>
              <a:t>отырып,азды-көпті психологиялық көмектің қасиеттеріне тоқталуды жөн көрдік.</a:t>
            </a:r>
            <a:endParaRPr kumimoji="0" lang="ru-RU" sz="2400" b="1" i="1" u="none" strike="noStrike" cap="none" normalizeH="0" baseline="0" dirty="0" smtClean="0">
              <a:ln>
                <a:noFill/>
              </a:ln>
              <a:solidFill>
                <a:srgbClr val="7030A0"/>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3553" name="Rectangle 1"/>
          <p:cNvSpPr>
            <a:spLocks noChangeArrowheads="1"/>
          </p:cNvSpPr>
          <p:nvPr/>
        </p:nvSpPr>
        <p:spPr bwMode="auto">
          <a:xfrm>
            <a:off x="1785918" y="1643050"/>
            <a:ext cx="5929354"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Психологиялық көмектің бағыттары.</a:t>
            </a:r>
            <a:endParaRPr kumimoji="0" lang="ru-RU" sz="1600" b="0" i="1"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Бала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атаулының бойында</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біртіндеп</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қалыптасатын невроздың негізгі</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себепкері</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жалпы</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бала</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тәрбиесінен </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хабары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шамалы</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ал бала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психологиясы</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дегенді</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естіп</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көрмеген ата-аналардың үкімі </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де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сорақы лыққа </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толы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қатыгездіктерінен екенін</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ашып</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айтқымыз келеді</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Олардың көпшілігі </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бала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тәрбиесінің қиын </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да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қызық сәттерін іздеп</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үйренудің орнына</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тек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жазалау</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қорқытып-үркітумен ұстағанда білетіндіктерімен</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шектелетіндіктері</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белгілі</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Тіршілік</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тартысына</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енді</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келген</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сәбилер үшін, бұл аттап</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өте алмастай</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ауыр</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күйзелістерге апарады</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Айта</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берсе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үлкендер тарапынан</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болатын</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дөкерде дөрекі қылықтар толып</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жатыр</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a:t>
            </a:r>
            <a:endParaRPr kumimoji="0" lang="ru-RU" sz="1600" b="0" i="1"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Ең бірінші</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психологиялық көмектің бағдары-осындай жағдайларға </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тап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болған балалардың ауруға шалдыға бастаған психикасын</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сауықтыру болып</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16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табылады</a:t>
            </a:r>
            <a:r>
              <a:rPr kumimoji="0" lang="ru-RU" sz="16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a:t>
            </a:r>
            <a:endParaRPr kumimoji="0" lang="ru-RU" sz="1600" b="0" i="1" u="none" strike="noStrike" cap="none" normalizeH="0" baseline="0" dirty="0" smtClean="0">
              <a:ln>
                <a:noFill/>
              </a:ln>
              <a:solidFill>
                <a:srgbClr val="0000FF"/>
              </a:solidFill>
              <a:effectLst/>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4577" name="Rectangle 1"/>
          <p:cNvSpPr>
            <a:spLocks noChangeArrowheads="1"/>
          </p:cNvSpPr>
          <p:nvPr/>
        </p:nvSpPr>
        <p:spPr bwMode="auto">
          <a:xfrm>
            <a:off x="1714480" y="1214422"/>
            <a:ext cx="621510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Екінші</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бағыт-тез арада</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ата-аналар</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мен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балалар</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тәрбиесіне қатысты үлкендердің арасында</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жүргізілетін психологиялық көмекті айтуға болады</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Мұның өзіне тән әдістері </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де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толып</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жатыр</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Үлкендерге </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бала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психикасы</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жөнінде түсінік </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беру, оны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мұқалтпаудың маңызы жайлы</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психологиялық тәрбиелерді үйретудің жолдарын-кітаптардан</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кинофильмдерден-тереңдей талдап</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көрсету арқылы</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Ата-аналар</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мен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үлкендердің </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бала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тәрбиесіндегі қатыгездіктен тыйылуын</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талап</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ету</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FF33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Осылайша</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жас</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баланың психикасындағы ауыр</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өзгерістер </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мен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қорқыныштардан туындайтын</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оның жан</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дүниесіндегі жапа</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шегушіліктің зардабымен</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қатаң және жедел</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күресу керек</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Әрине, бұл жағдай ата-аналардың көпшілігі білмегендіктен</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істейтінін</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де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ескеру</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керек</a:t>
            </a:r>
            <a:r>
              <a:rPr kumimoji="0" lang="ru-RU"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FF3300"/>
              </a:solidFill>
              <a:effectLst/>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5601" name="Rectangle 1"/>
          <p:cNvSpPr>
            <a:spLocks noChangeArrowheads="1"/>
          </p:cNvSpPr>
          <p:nvPr/>
        </p:nvSpPr>
        <p:spPr bwMode="auto">
          <a:xfrm>
            <a:off x="1714480" y="642918"/>
            <a:ext cx="6286544"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Жалпы</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бала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психологиясына</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белгілі</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психикалық ауыр</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әсерлердің түрлерін атап</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өтсек</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a:t>
            </a:r>
            <a:r>
              <a:rPr kumimoji="0" lang="kk-KZ"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бірінші</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баланың жігерін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жасытатын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үкімді баға </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беру </a:t>
            </a:r>
            <a:r>
              <a:rPr kumimoji="0" lang="kk-KZ"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мысалы</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«Сен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ойнай</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білмейсің</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сен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дұрыс сөйлей алмайсың</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деген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сияқты кесімді</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ұғымдардың әсері жаман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Осыдан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кейін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баланың тауы</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шағылып, талабы</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қайтып қалатындығы анық.</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Тіпті</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бұдан былай</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оған сөйлеудің </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де,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ойнаудың </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да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қиындай беретіні</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рас.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Сәбилерді үнемі көтермелей жетелеп</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тәрбиелеудің психикалық мәні зор</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0000FF"/>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Екінші</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сәт, баланың істеген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әрекеттеріне терісте</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зілді</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баға </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беру мен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қоса</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оның жеке</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басының намысына</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тиетін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сөздер айту</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Мәселен, </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«Сен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ойнай</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білмейтініңмен қоса</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мақтаншақсың</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өтірік мақтанасың</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деудің әсерімен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баланың жан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дүниесін әбден жаралауға болады</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Сондықтан </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да,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баланың іс-әрекетін дұрыс бағаламау, төмендетіп бағалау арқылы, оның қалыптасу қаблетін тұтылдыру </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мен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қоса</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ұстамдылығы мен</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парасатына</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да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каяу</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түсіреді</a:t>
            </a:r>
            <a:r>
              <a:rPr kumimoji="0" lang="ru-RU"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endParaRPr kumimoji="0" lang="ru-RU" b="0" i="0" u="none" strike="noStrike" cap="none" normalizeH="0" baseline="0" dirty="0" smtClean="0">
              <a:ln>
                <a:noFill/>
              </a:ln>
              <a:solidFill>
                <a:srgbClr val="0000FF"/>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6625" name="Rectangle 1"/>
          <p:cNvSpPr>
            <a:spLocks noChangeArrowheads="1"/>
          </p:cNvSpPr>
          <p:nvPr/>
        </p:nvSpPr>
        <p:spPr bwMode="auto">
          <a:xfrm>
            <a:off x="2071670" y="1071546"/>
            <a:ext cx="5715040" cy="467820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Мұндай әрекеттер баланың өміршең талпыныстарын</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бірден</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тоқтатып, тіпті</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тіршілігіненде</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жиреніп</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кетуі</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мүмкін.</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Ол</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алдындағы армандарын</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да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сенімдерін</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де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жоғалта бастайды</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a:t>
            </a:r>
            <a:endParaRPr kumimoji="0" lang="ru-RU" sz="2000" b="0" i="1" u="none" strike="noStrike" cap="none" normalizeH="0" baseline="0" dirty="0" smtClean="0">
              <a:ln>
                <a:noFill/>
              </a:ln>
              <a:solidFill>
                <a:srgbClr val="FF33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Үшінші бір</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ыңғайсыз сәт, басқа бір</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баламен</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салыстыра</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бағалаудағы жіберілетін</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әділетсіздік.</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Мұндай әрекеттер арқылы, баланың бойына</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қызғанушылық өзімшілдікті қалай сіңіріп алғандарын </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да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байқамай қалады</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Міне</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тәрбиедегі психологиялық әдістерді білмеудің салдары</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осындай</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аса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қиын жағдайсыздықтарға әкеп соғады екен</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Бұл </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бала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тәрбиесіндегі кезек</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күттірмейтін мәселе дегіміз</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3300"/>
                </a:solidFill>
                <a:effectLst/>
                <a:latin typeface="Times New Roman" pitchFamily="18" charset="0"/>
                <a:ea typeface="Calibri" pitchFamily="34" charset="0"/>
                <a:cs typeface="Times New Roman" pitchFamily="18" charset="0"/>
              </a:rPr>
              <a:t>келеді</a:t>
            </a:r>
            <a:r>
              <a:rPr kumimoji="0" lang="ru-RU" sz="2000" b="0" i="1"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a:t>
            </a:r>
            <a:endParaRPr kumimoji="0" lang="ru-RU" sz="2000" b="0" i="1" u="none" strike="noStrike" cap="none" normalizeH="0" baseline="0" dirty="0" smtClean="0">
              <a:ln>
                <a:noFill/>
              </a:ln>
              <a:solidFill>
                <a:srgbClr val="FF33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7649" name="Rectangle 1"/>
          <p:cNvSpPr>
            <a:spLocks noChangeArrowheads="1"/>
          </p:cNvSpPr>
          <p:nvPr/>
        </p:nvSpPr>
        <p:spPr bwMode="auto">
          <a:xfrm>
            <a:off x="1785918" y="857232"/>
            <a:ext cx="585791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1" i="1" u="none" strike="noStrike" cap="none" normalizeH="0" baseline="0" dirty="0" err="1" smtClean="0">
                <a:ln>
                  <a:noFill/>
                </a:ln>
                <a:solidFill>
                  <a:srgbClr val="9933FF"/>
                </a:solidFill>
                <a:effectLst/>
                <a:latin typeface="Times New Roman" pitchFamily="18" charset="0"/>
                <a:ea typeface="Calibri" pitchFamily="34" charset="0"/>
                <a:cs typeface="Times New Roman" pitchFamily="18" charset="0"/>
              </a:rPr>
              <a:t>Психологиялық түзету.</a:t>
            </a:r>
            <a:r>
              <a:rPr kumimoji="0" lang="kk-KZ" sz="1600" b="1" i="1" u="none" strike="noStrike" cap="none" normalizeH="0" baseline="0" dirty="0" smtClean="0">
                <a:ln>
                  <a:noFill/>
                </a:ln>
                <a:solidFill>
                  <a:srgbClr val="9933FF"/>
                </a:solidFill>
                <a:effectLst/>
                <a:latin typeface="Times New Roman" pitchFamily="18" charset="0"/>
                <a:ea typeface="Calibri" pitchFamily="34" charset="0"/>
                <a:cs typeface="Times New Roman" pitchFamily="18" charset="0"/>
              </a:rPr>
              <a:t> </a:t>
            </a:r>
            <a:endParaRPr kumimoji="0" lang="ru-RU" sz="1600" b="0" i="1" u="none" strike="noStrike" cap="none" normalizeH="0" baseline="0" dirty="0" smtClean="0">
              <a:ln>
                <a:noFill/>
              </a:ln>
              <a:solidFill>
                <a:srgbClr val="9933FF"/>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1" u="none" strike="noStrike" cap="none" normalizeH="0" baseline="0" dirty="0" smtClean="0">
                <a:ln>
                  <a:noFill/>
                </a:ln>
                <a:solidFill>
                  <a:srgbClr val="9933FF"/>
                </a:solidFill>
                <a:effectLst/>
                <a:latin typeface="Times New Roman" pitchFamily="18" charset="0"/>
                <a:ea typeface="Calibri" pitchFamily="34" charset="0"/>
                <a:cs typeface="Times New Roman" pitchFamily="18" charset="0"/>
              </a:rPr>
              <a:t>Адам баласы өзінің тіршілік ғұмыры ұзақ па, әлде қысқа ма бәрі бір, оның биологиялық және психикалық қуат күшінің аса мол қоры, сонау нәресте кезінен бастап жинақталуға тиісті. Ондай мол қуат бала болмысында, еркін де жасқанбай жігерлі өскенде ғана жетілмек. Ата-ананың қайырымы да, төзімді тәрбиелерінің арқасында, баланың көңіл-күйі мен түйсік сезімдерінің қанағаттануы ғана емес, сонымен қоса оның интелектісінің де еркін дамуына мүмкіндік алады. Түсініскен ортада тәрбиеленген балаларда ғана аса төзімді де жігерлі психика калыптасатыны белгілі. Жоғарыда айтылғандай, сәби шағынан психикасы қатты дөрекіліктерге ұшырап, үлкен зардап шексе, ондай балалардың психикасын орнына келтірудің өзі өте үлкен қиындықтарға соқтырады. Тіпті ондай балалардың көпшілігі неврологиялық клиникаларда жатып емделеді. Жалпы, мұндай балаларға психологиялық түзету жасаудың жолы, қанша ауыр болғанмен де, әр түрлі әдістерді қолданып көмекке келмеуге болмайды.</a:t>
            </a:r>
            <a:endParaRPr kumimoji="0" lang="ru-RU" sz="1600" b="0" i="1" u="none" strike="noStrike" cap="none" normalizeH="0" baseline="0" dirty="0" smtClean="0">
              <a:ln>
                <a:noFill/>
              </a:ln>
              <a:solidFill>
                <a:srgbClr val="9933FF"/>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1" u="none" strike="noStrike" cap="none" normalizeH="0" baseline="0" dirty="0" smtClean="0">
                <a:ln>
                  <a:noFill/>
                </a:ln>
                <a:solidFill>
                  <a:srgbClr val="9933FF"/>
                </a:solidFill>
                <a:effectLst/>
                <a:latin typeface="Times New Roman" pitchFamily="18" charset="0"/>
                <a:ea typeface="Calibri" pitchFamily="34" charset="0"/>
                <a:cs typeface="Times New Roman" pitchFamily="18" charset="0"/>
              </a:rPr>
              <a:t>Сонда, ең әуелі мұндай жағдайда не істеу керек?Бәрінен бұрын баланы жайына қалдырған жөн.</a:t>
            </a:r>
            <a:endParaRPr kumimoji="0" lang="kk-KZ" sz="1600" b="0" i="1" u="none" strike="noStrike" cap="none" normalizeH="0" baseline="0" dirty="0" smtClean="0">
              <a:ln>
                <a:noFill/>
              </a:ln>
              <a:solidFill>
                <a:srgbClr val="9933FF"/>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Прямоугольник 4"/>
          <p:cNvSpPr/>
          <p:nvPr/>
        </p:nvSpPr>
        <p:spPr>
          <a:xfrm>
            <a:off x="1714480" y="714355"/>
            <a:ext cx="6000792" cy="4801314"/>
          </a:xfrm>
          <a:prstGeom prst="rect">
            <a:avLst/>
          </a:prstGeom>
        </p:spPr>
        <p:txBody>
          <a:bodyPr wrap="square">
            <a:spAutoFit/>
          </a:bodyPr>
          <a:lstStyle/>
          <a:p>
            <a:r>
              <a:rPr lang="kk-KZ" dirty="0">
                <a:solidFill>
                  <a:srgbClr val="0000FF"/>
                </a:solidFill>
                <a:latin typeface="Times New Roman" pitchFamily="18" charset="0"/>
                <a:cs typeface="Times New Roman" pitchFamily="18" charset="0"/>
              </a:rPr>
              <a:t>Әрине мұндай кеңес, ата-ананың көңілін алақұйын етіп, не істерін түсінбей абдыратары да тіпті көңілдері қалғандай өкпе-наздарын да айтқызбақ. Бірақ, басқа шара жоқ. Егер, тән құрлысы жарақаттанса, оны тыныштандырып жатқызуды ата-ананың өзі де біледі. Осы тәрізді жан дүниесі жарақаттанған балаға да керегі тек белгілі уақытқа дейін тыныштық екенін түсінуіміз керек. Үлкендер жағы өзінің қателіктерін дереу мойындаумен қоса, мұндай сәттегі тәрбие берудің әдістерін үйренгенше, баланы тыныш қалпында қалдырғаннан артық шара жоқ. Міне, осы қателігін өзгертуі-психологиялық өзгертудің пәрменді бір тетігі болып табылады. Әрине, мұндай бет бұрыс ата-анамен тәрбиеге қатысы бар үлкендерге де оңай емес. Бірақ баланың келешегі үшін ешқандай мәймөнкесіз, дереу ұстамдылық пен мейрімділікке ауысу қажет. Ендігі жерде, бала мен ата-анасының түсініскен достық қатынастары ғана істің жайын анғарта алады. </a:t>
            </a:r>
            <a:endParaRPr lang="ru-RU" dirty="0">
              <a:solidFill>
                <a:srgbClr val="0000FF"/>
              </a:solidFill>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8673" name="Rectangle 1"/>
          <p:cNvSpPr>
            <a:spLocks noChangeArrowheads="1"/>
          </p:cNvSpPr>
          <p:nvPr/>
        </p:nvSpPr>
        <p:spPr bwMode="auto">
          <a:xfrm>
            <a:off x="2214546" y="1500174"/>
            <a:ext cx="500066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2000" b="0" i="1" u="none" strike="noStrike" cap="none" normalizeH="0" baseline="0" dirty="0" smtClean="0">
                <a:ln>
                  <a:noFill/>
                </a:ln>
                <a:solidFill>
                  <a:srgbClr val="9933FF"/>
                </a:solidFill>
                <a:effectLst/>
                <a:latin typeface="Times New Roman" pitchFamily="18" charset="0"/>
                <a:ea typeface="Calibri" pitchFamily="34" charset="0"/>
                <a:cs typeface="Times New Roman" pitchFamily="18" charset="0"/>
              </a:rPr>
              <a:t>Осының бәрін табиғи қалыпта дамытуды ескерген жөн. Әйтпесе, көсеудің екінші жағын басып қалған тәрізді, тағы да маңдайыңа аяусыз соққы тиюы ғажап емес. Сондықтан, бала тәрбиесіне жас қосылған ата-аналар кәдімгідей ақ дайындалмай болмайды. Шындап келгенде, адам тәрбиесінің қыр-сырынан қиын өнердің болуы мүмкін емес. Оның қажеттігін қаблетіңе қарай емес, таныстауына қажет ауадай міндетті түрде иеленуің керек.</a:t>
            </a:r>
            <a:endParaRPr kumimoji="0" lang="kk-KZ" sz="2000" b="0" i="1" u="none" strike="noStrike" cap="none" normalizeH="0" baseline="0" dirty="0" smtClean="0">
              <a:ln>
                <a:noFill/>
              </a:ln>
              <a:solidFill>
                <a:srgbClr val="9933FF"/>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0721" name="Rectangle 1"/>
          <p:cNvSpPr>
            <a:spLocks noChangeArrowheads="1"/>
          </p:cNvSpPr>
          <p:nvPr/>
        </p:nvSpPr>
        <p:spPr bwMode="auto">
          <a:xfrm>
            <a:off x="1857356" y="857232"/>
            <a:ext cx="571504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Психикалық зардап шеккен балаға психологиялық түзетулер жасаудың кейбір жолдары:</a:t>
            </a:r>
            <a:endParaRPr kumimoji="0" lang="ru-RU"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1.Баланың міндетті түрде тәрбиелеу керек. Ал, жаңа көз қараспен тәрбиелеу үшін, үлкендер жағы өздерін тексеруі қажет. Баланың келешегіне қажетті ендігі тәрбие, соншама үлкен тазалықты талап етеді.</a:t>
            </a:r>
            <a:endParaRPr kumimoji="0" lang="ru-RU"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2.Егер үлкендер жағы, өзін-өзі баланың ыңғайына қарай өзгерте алмаса, ары қарай баланы тәрбиелеуден өз ықтиярымен бас тартқаны жөн.</a:t>
            </a:r>
            <a:endParaRPr kumimoji="0" lang="ru-RU"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3.Ешқандай күш көрсету тәлімін жүргізуге болмайды. Бұл баланың келешегін сындыру мен құрту деген сөз.</a:t>
            </a:r>
            <a:endParaRPr kumimoji="0" lang="ru-RU"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4.Үлкендердің қатаңдығы мен қатыгездігі арқылы баланы жасытып жөндемеймін деу, барып тұрған надандық.</a:t>
            </a:r>
            <a:endParaRPr kumimoji="0" lang="ru-RU" b="0" i="0" u="none" strike="noStrike" cap="none" normalizeH="0" baseline="0" dirty="0" smtClean="0">
              <a:ln>
                <a:noFill/>
              </a:ln>
              <a:solidFill>
                <a:srgbClr val="0070C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5.Тек қана мейірім мен сүйіспеншілік, екі жақтыда адамдық сипатқа жеткізетінін ұққан жөн.</a:t>
            </a:r>
            <a:endParaRPr kumimoji="0" lang="kk-KZ" b="0" i="0" u="none" strike="noStrike" cap="none" normalizeH="0" baseline="0" dirty="0" smtClean="0">
              <a:ln>
                <a:noFill/>
              </a:ln>
              <a:solidFill>
                <a:srgbClr val="0070C0"/>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1745" name="Rectangle 1"/>
          <p:cNvSpPr>
            <a:spLocks noChangeArrowheads="1"/>
          </p:cNvSpPr>
          <p:nvPr/>
        </p:nvSpPr>
        <p:spPr bwMode="auto">
          <a:xfrm>
            <a:off x="1928794" y="857232"/>
            <a:ext cx="5929354"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6.Психологиялық түзету жүргізетін кезеңнің бәрін де басынан бастап, тек қана төзімділік керек! Тәрбиелік іс-әрекет үстінде-сабырды ілтипат, салқынқандылық, ұстамдылық қажет.</a:t>
            </a:r>
            <a:endParaRPr kumimoji="0" lang="ru-RU" b="0"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7.Баланың саналы түсінігіне сенім көрсете отырып, өзара қарым-қатынастың жетістігі дәлелді де мазмұнды болғаны дұрыс. Жеткен жетістіктер әділетті бағаланғаны мен, тым асыра мадақтаудың да орнын алмауын қадағалау керек есте болсын. Артық айтқан мақтау сөз, ешқашанда жақсылық әпермейді.</a:t>
            </a:r>
            <a:endParaRPr kumimoji="0" lang="ru-RU" b="0" i="1"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1"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Бұдан да басқа көптеген тәсілдердің болуы мүмкін. Біз жас ұрпақ тәрбиесінде белең алып отырған психикалық зардапты түзетудің кейбір жолдарын ғана айттық.</a:t>
            </a:r>
            <a:endParaRPr kumimoji="0" lang="kk-KZ" b="0" i="1"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100" name="Picture 4" descr="https://i.pinimg.com/originals/14/6a/40/146a405896a09e77ef92169e2d0c139f.jpg"/>
          <p:cNvPicPr>
            <a:picLocks noChangeAspect="1" noChangeArrowheads="1"/>
          </p:cNvPicPr>
          <p:nvPr/>
        </p:nvPicPr>
        <p:blipFill>
          <a:blip r:embed="rId2"/>
          <a:srcRect b="10662"/>
          <a:stretch>
            <a:fillRect/>
          </a:stretch>
        </p:blipFill>
        <p:spPr bwMode="auto">
          <a:xfrm>
            <a:off x="0" y="0"/>
            <a:ext cx="9144000" cy="6858000"/>
          </a:xfrm>
          <a:prstGeom prst="rect">
            <a:avLst/>
          </a:prstGeom>
          <a:noFill/>
        </p:spPr>
      </p:pic>
      <p:sp>
        <p:nvSpPr>
          <p:cNvPr id="4101" name="Rectangle 5"/>
          <p:cNvSpPr>
            <a:spLocks noChangeArrowheads="1"/>
          </p:cNvSpPr>
          <p:nvPr/>
        </p:nvSpPr>
        <p:spPr bwMode="auto">
          <a:xfrm>
            <a:off x="1428728" y="2428868"/>
            <a:ext cx="600079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1.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Баланың міндетті</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түрде өздігінен орындайтын</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жұмыстары болуы</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қажет.</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Сіз</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тек осы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жұмыстардың орындалуын</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қадағалауыңыз керек</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a:t>
            </a:r>
            <a:endParaRPr kumimoji="0" lang="ru-RU" i="1" u="none" strike="noStrike" cap="none" normalizeH="0" baseline="0" dirty="0" smtClean="0">
              <a:ln>
                <a:noFill/>
              </a:ln>
              <a:solidFill>
                <a:srgbClr val="7030A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2.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Мейлі</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қаншалықты тиянақты әрі жылдам</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орындасаңызда, балаға жүктелген жұмыстарды өзіңіз орындауға тырыспаңыз.</a:t>
            </a:r>
            <a:endParaRPr kumimoji="0" lang="ru-RU" i="1" u="none" strike="noStrike" cap="none" normalizeH="0" baseline="0" dirty="0" smtClean="0">
              <a:ln>
                <a:noFill/>
              </a:ln>
              <a:solidFill>
                <a:srgbClr val="7030A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3.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Балаңызды тыңдауды үйреніңіз.Шыдамды болыңыз, балаңыздың сөзін бөліп, оның ойын</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өзіңіз аяқтауға тырыспаңыз және баланы</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асықтырмаңыз.</a:t>
            </a:r>
            <a:endParaRPr kumimoji="0" lang="ru-RU" i="1" u="none" strike="noStrike" cap="none" normalizeH="0" baseline="0" dirty="0" smtClean="0">
              <a:ln>
                <a:noFill/>
              </a:ln>
              <a:solidFill>
                <a:srgbClr val="7030A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4.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Балаңызға өз көзқарасыңызды тықпаламаңыз.</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Өзіңіздің нұсқаңыздың дұрыс екенін</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дәлелдермен түсіндіріңіз.</a:t>
            </a:r>
            <a:endParaRPr kumimoji="0" lang="ru-RU" i="1" u="none" strike="noStrike" cap="none" normalizeH="0" baseline="0" dirty="0" smtClean="0">
              <a:ln>
                <a:noFill/>
              </a:ln>
              <a:solidFill>
                <a:srgbClr val="7030A0"/>
              </a:solidFill>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5.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Баланың кез-келген</a:t>
            </a:r>
            <a:r>
              <a:rPr kumimoji="0" lang="ru-RU" i="1" u="none" strike="noStrike" cap="none" normalizeH="0" baseline="0" dirty="0" smtClean="0">
                <a:ln>
                  <a:noFill/>
                </a:ln>
                <a:solidFill>
                  <a:srgbClr val="7030A0"/>
                </a:solidFill>
                <a:latin typeface="Times New Roman" pitchFamily="18" charset="0"/>
                <a:ea typeface="Calibri" pitchFamily="34" charset="0"/>
                <a:cs typeface="Times New Roman" pitchFamily="18" charset="0"/>
              </a:rPr>
              <a:t> </a:t>
            </a:r>
            <a:r>
              <a:rPr kumimoji="0" lang="ru-RU" i="1" u="none" strike="noStrike" cap="none" normalizeH="0" baseline="0" dirty="0" err="1" smtClean="0">
                <a:ln>
                  <a:noFill/>
                </a:ln>
                <a:solidFill>
                  <a:srgbClr val="7030A0"/>
                </a:solidFill>
                <a:latin typeface="Times New Roman" pitchFamily="18" charset="0"/>
                <a:ea typeface="Calibri" pitchFamily="34" charset="0"/>
                <a:cs typeface="Times New Roman" pitchFamily="18" charset="0"/>
              </a:rPr>
              <a:t>қалауын орындауға асықпаңыз.</a:t>
            </a:r>
            <a:endParaRPr kumimoji="0" lang="ru-RU" i="1" u="none" strike="noStrike" cap="none" normalizeH="0" baseline="0" dirty="0" smtClean="0">
              <a:ln>
                <a:noFill/>
              </a:ln>
              <a:solidFill>
                <a:srgbClr val="7030A0"/>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2769" name="Rectangle 1"/>
          <p:cNvSpPr>
            <a:spLocks noChangeArrowheads="1"/>
          </p:cNvSpPr>
          <p:nvPr/>
        </p:nvSpPr>
        <p:spPr bwMode="auto">
          <a:xfrm>
            <a:off x="1643042" y="785794"/>
            <a:ext cx="607223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rgbClr val="9933FF"/>
                </a:solidFill>
                <a:effectLst/>
                <a:latin typeface="Times New Roman" pitchFamily="18" charset="0"/>
                <a:ea typeface="Calibri" pitchFamily="34" charset="0"/>
                <a:cs typeface="Times New Roman" pitchFamily="18" charset="0"/>
              </a:rPr>
              <a:t>Психогигиена өмір талабы.</a:t>
            </a:r>
            <a:endParaRPr kumimoji="0" lang="ru-RU" sz="1600" b="0" i="0" u="none" strike="noStrike" cap="none" normalizeH="0" baseline="0" dirty="0" smtClean="0">
              <a:ln>
                <a:noFill/>
              </a:ln>
              <a:solidFill>
                <a:srgbClr val="9933FF"/>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9933FF"/>
                </a:solidFill>
                <a:effectLst/>
                <a:latin typeface="Times New Roman" pitchFamily="18" charset="0"/>
                <a:ea typeface="Calibri" pitchFamily="34" charset="0"/>
                <a:cs typeface="Times New Roman" pitchFamily="18" charset="0"/>
              </a:rPr>
              <a:t>Қазіргі тұрмыс тіршілігімізде, әсіресе тұрмыстық жағдай да, эмоциялық дауылдар мен әлеуметтік және педагогикалық кереғарлықтар тым көбейіп кетті. Осыдан келіп, баланың психикалық зардап шегушілігіне ұшыраудамыз.</a:t>
            </a: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9933FF"/>
                </a:solidFill>
                <a:effectLst/>
                <a:latin typeface="Times New Roman" pitchFamily="18" charset="0"/>
                <a:ea typeface="Calibri" pitchFamily="34" charset="0"/>
                <a:cs typeface="Times New Roman" pitchFamily="18" charset="0"/>
              </a:rPr>
              <a:t>Мұндай жұлын-жүйкенің тозуы мен жан дүниенің жарақаттануын ескермесе болмайды. Ол үшін ең әуелі үлкендердің де, кішілердіңде өзара қарым-қатынастарындағы үндестікке ұмтылып, оны сауықтыру мен тәрбиелеу жолдарының пәрменді тәсілдерін қарастыру ауадай қажет. Бұл әлеументтік те, мемлекеттік те, аса үлен жұмыс?! Ескі тәртіппен көз жұмбаққа салуға келмейді. Қоғамдағы осындай жан-дүниенің зардабынан көмекке келер ілім-жалпы гигиенаның бір бұтағы болып жетілген-психогигиена. Психогигиенаның күнделікті өмірде кең тараған түрі-адамдардың қарым-қатынасындағы психогигиенаны ерекше атап айтқан жөн. Қарым-қатынастағы психогигиена-үлкен мен кішінің, еркек пен әйелдің, ата-анамен баланың, туыс пен туғанның, көрші мен ауылдастың, т.с.с айта берсе толып жатыр, осы айтылған қарым-қатынастардың өмірдегі көрністері сан алуан сапада кездесе береді. </a:t>
            </a:r>
            <a:endParaRPr kumimoji="0" lang="kk-KZ" sz="1600" b="0" i="0" u="none" strike="noStrike" cap="none" normalizeH="0" baseline="0" dirty="0" smtClean="0">
              <a:ln>
                <a:noFill/>
              </a:ln>
              <a:solidFill>
                <a:srgbClr val="9933FF"/>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3793" name="Rectangle 1"/>
          <p:cNvSpPr>
            <a:spLocks noChangeArrowheads="1"/>
          </p:cNvSpPr>
          <p:nvPr/>
        </p:nvSpPr>
        <p:spPr bwMode="auto">
          <a:xfrm>
            <a:off x="1571604" y="714356"/>
            <a:ext cx="642942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Көптеген жағымсыз жағдайларда да, осы қарым-қатынастардың адамшылық қасиеттерді сақтамауынан туып жатады. Ендеше, адамдардың қарым-қатынастарындағы психогигиенаны сақтау ережелері де-психологиялық көмектің бір түрі болып есептелінеді. Оның ең негізгі бабы- - «Бүлдірмеу!» болып табылады.</a:t>
            </a:r>
            <a:endParaRPr kumimoji="0" lang="ru-RU" sz="1400" b="0" i="0"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Бірінші ережесі-бүкіл өзінің болмысын мен құндылығыңды-осы «бүлдірмеуге!» бағындыру.</a:t>
            </a:r>
            <a:endParaRPr kumimoji="0" lang="ru-RU" sz="1400" b="0" i="0"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Екінші ережесі-бірінші ережесінің жалғасы тәрізді, осы «бүлдірмеу» бабын тарата отырып адамдардың санасындағы өзін-өзі тежеу қабілеттерін жетілдіру.</a:t>
            </a:r>
            <a:endParaRPr kumimoji="0" lang="ru-RU" sz="1400" b="0" i="0"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Үшінші ережесі-егер «бүлдірмеу» бабы бұзыла қалған күнде, одан тараған жайсыздықтарды жоюға әсер ету.</a:t>
            </a:r>
            <a:endParaRPr kumimoji="0" lang="ru-RU" sz="1400" b="0" i="0"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Міне бала тәрбиесінде имандылық тәрбиелерімен қоса, міндетті түрде психогигиенаның осы үш түрлі ережелерінің баптары да, саналы түрде баланың психологиясында орнығуы мен жетілуін қамтамасыз ету керек. Бұлар сәби мінездеріне не ерте қалыптасса, соғұрлым оның санасындағы адамгершілік деңгейі биік болмақ. Сонда ғана ол өз уақытының елеулі азаматына айналуы хақ.</a:t>
            </a:r>
            <a:endParaRPr kumimoji="0" lang="ru-RU" sz="1400" b="0" i="0"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400" b="0" i="0"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Әйтсе де, мұндай тәрбиелер балаға тек уағыз арқылы сіңбейтіндігін ескере отырып, қоғамдағы естияр адамдардың, соның ішінде, ата-аналар мен тәрбиешілердің, бүкіл ел жұртқа белгілі зиялы қауымның күнделікті тіршіліктегі адамдық парасаттары ерекше байқалуы керек. Алдыңғы буыннан үлгі алған ұрпағымыз мадақтауға тұрарлық адами қасиеттерге ие болатынына сенеміз.</a:t>
            </a:r>
            <a:endParaRPr kumimoji="0" lang="kk-KZ" sz="1400" b="0" i="0" u="none" strike="noStrike" cap="none" normalizeH="0" baseline="0" dirty="0" smtClean="0">
              <a:ln>
                <a:noFill/>
              </a:ln>
              <a:solidFill>
                <a:srgbClr val="0000FF"/>
              </a:solidFill>
              <a:effectLst/>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4817" name="Rectangle 1"/>
          <p:cNvSpPr>
            <a:spLocks noChangeArrowheads="1"/>
          </p:cNvSpPr>
          <p:nvPr/>
        </p:nvSpPr>
        <p:spPr bwMode="auto">
          <a:xfrm>
            <a:off x="1571604" y="928670"/>
            <a:ext cx="6072230"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Іштей қарама-қайшылық.</a:t>
            </a:r>
            <a:endParaRPr kumimoji="0" lang="ru-RU" sz="1600" b="0" i="0" u="none" strike="noStrike" cap="none" normalizeH="0" baseline="0" dirty="0" smtClean="0">
              <a:ln>
                <a:noFill/>
              </a:ln>
              <a:solidFill>
                <a:srgbClr val="FF33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Адамның жанын жаралайтын психологиялық жаман әсерлер үнемі жалғаса берсе, оның ішкі қарсылығын оятып, бірте-бірте тұрақтанған қарама-қайшылықты мінез-құлқын қалыптастырады.</a:t>
            </a:r>
            <a:endParaRPr kumimoji="0" lang="ru-RU" sz="1600" b="0" i="0" u="none" strike="noStrike" cap="none" normalizeH="0" baseline="0" dirty="0" smtClean="0">
              <a:ln>
                <a:noFill/>
              </a:ln>
              <a:solidFill>
                <a:srgbClr val="FF33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Жалпы ішкі қарама-қайшылықтары мол адамдар ашуланса да, өкпелесе де өзін-өзі тоқтата алмай ұзақ әуреленеді. Мұндай сәтте ол мақсатты ой, елеулі қайырымдылық жасау қаперіне кірмейді. Қайта қолындағысын лақтырып айналасындағысын сындырып,шамасы жеткенді талқандап жіберуге ұмтылады. Осы тұста жанындағы адамдардың бәріне тіл тигізуден таянбайды.</a:t>
            </a:r>
            <a:endParaRPr kumimoji="0" lang="ru-RU" sz="1600" b="0" i="0" u="none" strike="noStrike" cap="none" normalizeH="0" baseline="0" dirty="0" smtClean="0">
              <a:ln>
                <a:noFill/>
              </a:ln>
              <a:solidFill>
                <a:srgbClr val="FF33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sz="1600" b="0" i="0" u="none" strike="noStrike" cap="none" normalizeH="0" baseline="0" dirty="0" smtClean="0">
                <a:ln>
                  <a:noFill/>
                </a:ln>
                <a:solidFill>
                  <a:srgbClr val="FF3300"/>
                </a:solidFill>
                <a:effectLst/>
                <a:latin typeface="Times New Roman" pitchFamily="18" charset="0"/>
                <a:ea typeface="Calibri" pitchFamily="34" charset="0"/>
                <a:cs typeface="Times New Roman" pitchFamily="18" charset="0"/>
              </a:rPr>
              <a:t>Ал, адамның көңіл-күйі екінші бір жайсыз жағдайда болғанда да, мәселен қызғану мен көре алмаушылықтың күйіне ауысқанда да, жанындағылардың бәріне сенімсіздікпен қарап, өзінен-өзі секемденіп сергелдені мол іштей қарама-қайшылыққа ұрынады. Бұндай жайсыз жағдайлар, адамды физиологиялық афектілік күйге де түсіреді. Ол мұндай күйде не істеп не қойғанын байқамай қалады.</a:t>
            </a:r>
            <a:endParaRPr kumimoji="0" lang="ru-RU" sz="1600" b="0" i="0" u="none" strike="noStrike" cap="none" normalizeH="0" baseline="0" dirty="0" smtClean="0">
              <a:ln>
                <a:noFill/>
              </a:ln>
              <a:solidFill>
                <a:srgbClr val="FF33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rgbClr val="FF3300"/>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www.freeppt7.com/uploads/180930/1-1P9301522092X.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5841" name="Rectangle 1"/>
          <p:cNvSpPr>
            <a:spLocks noChangeArrowheads="1"/>
          </p:cNvSpPr>
          <p:nvPr/>
        </p:nvSpPr>
        <p:spPr bwMode="auto">
          <a:xfrm>
            <a:off x="1571604" y="928670"/>
            <a:ext cx="6000792"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Сондықтан адам атаулы ол үлкен бе, жоқ әлде кіші ме бәрі бір, өзара қарым-қатынастарда ұстамды да, мейірімді болуға ұмтылу қажет. Адамды ашуландырып көңіл-күйін бұзу қаншалықты оңай болса, ал оны жадырата қайта жақсы жағдайға түсіру, соншалықты қиын екен естен шығармаған жөн.</a:t>
            </a:r>
            <a:endParaRPr kumimoji="0" lang="ru-RU" b="0" i="1" u="none" strike="noStrike" cap="none" normalizeH="0" baseline="0" dirty="0" smtClean="0">
              <a:ln>
                <a:noFill/>
              </a:ln>
              <a:solidFill>
                <a:srgbClr val="0000FF"/>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kk-KZ"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Әр адам осындай әділетсіздіктің бар екенін іштей түсініп, оған саналы түрде қарсы шаралар жасауды ұмытпаса, түптің-түбінде үлкен жетістіктерге жетіп, өзінің адамдық күш қуатын сезіне бастайды. Бірте-бірте ол жаман көңіл-күйдің құлы болудан да құтыла алады. Өзінің барлық іс-әрекеттерін ашудан бұрын ақылға жеңдіретіндей жағдайға ауысады. Міне, дер кезінде жүргізілген психогигиенаның құдыреті мол, шарапаты да осы болса керек. Бүкіл ел болып мәдениетті тіршіліктің негіздеріне ұмтылса ғана өміріміз өркенді де көңілді болмақ. </a:t>
            </a:r>
            <a:r>
              <a:rPr kumimoji="0" lang="ru-RU"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Керек</a:t>
            </a:r>
            <a:r>
              <a:rPr kumimoji="0" lang="ru-RU"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десеңіз қоғамға қажет бақыт жолы</a:t>
            </a:r>
            <a:r>
              <a:rPr kumimoji="0" lang="ru-RU"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да осы.</a:t>
            </a:r>
            <a:endParaRPr kumimoji="0" lang="ru-RU" b="0" i="1" u="none" strike="noStrike" cap="none" normalizeH="0" baseline="0" dirty="0" smtClean="0">
              <a:ln>
                <a:noFill/>
              </a:ln>
              <a:solidFill>
                <a:srgbClr val="0000FF"/>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16390" name="Picture 6" descr="https://i.pinimg.com/736x/3d/6d/fb/3d6dfb6cd76ce2cf361a8449f8137192--abs-kindergarten.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16391" name="Rectangle 7"/>
          <p:cNvSpPr>
            <a:spLocks noChangeArrowheads="1"/>
          </p:cNvSpPr>
          <p:nvPr/>
        </p:nvSpPr>
        <p:spPr bwMode="auto">
          <a:xfrm>
            <a:off x="214282" y="357166"/>
            <a:ext cx="8715436"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6.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Балаға өзінің іс</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әрекетін түсіндіруді үйретіңіз.</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Яғни </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бала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ең алдымен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ойланып</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содан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соң ғана шешім</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қабылдауды үйрену керек</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Ең жақсысы өзі сенімсіздік</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танытқан мәселелерде ата-анасымен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кеңесуге болатынын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білуі</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қажет.</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бала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тәрбиесі</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бала</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ата</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аналарға кеңестер</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пайдалы</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кеңестер</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ата</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аналарға кеңес</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7. Баланы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қоршаған әлемді танып</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білуге</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дағдылаңыз</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8.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Баланың жан-жақты дамуына</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қолайлы қауіпсіз жағдай жасаңыз.</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9. Баланы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тым</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еркелетпеңіз</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Онымен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өзіңізбен тең дәрежедегі адам</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ретінде</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сөйлесіңіз.</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Есіңізде болсын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сіздің сөйлеген сөзіңізді, іс</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әрекетіңізді балаңыз қайталайды.</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10.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Балаға өз бетінше</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жеке</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басының тазалығын қадағалауды және </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де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әр түрлі жағдайларда өзін қалай ұстау керектігін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түсіндіріңіз</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11.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Жақсы іс</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әрекеті үшін сөзбен немесе</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сыйлықпен мадақтап көтермелеңіз.</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12. Бала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кішкентайынан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бастап</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ата-анасын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үлкендерді</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жақындарын сыйлау</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керектігін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білу</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тиіс</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13.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Ешқашанда баланың икемсіздігін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күлкіге айналдырып</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және </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де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қорқыныштарына күлмеңіз</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Қайта керсінше</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баланың қорқыныштарын бірге</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шешіп</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сенімді</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қарым-қатынас орнатыңыз.</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14.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Қаншалықты уақытыңыз </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аз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болсада</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балаңыздың жан-жақты дамуына</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көңіл бөліңіз</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Есіңізде болсын</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балаңыз сіздің ең басты</a:t>
            </a:r>
            <a:r>
              <a:rPr kumimoji="0" lang="ru-RU" b="0" i="0" u="none" strike="noStrike" cap="none" normalizeH="0" baseline="0" dirty="0" smtClean="0">
                <a:ln>
                  <a:noFill/>
                </a:ln>
                <a:solidFill>
                  <a:srgbClr val="00B0F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B0F0"/>
                </a:solidFill>
                <a:effectLst/>
                <a:latin typeface="Times New Roman" pitchFamily="18" charset="0"/>
                <a:ea typeface="Calibri" pitchFamily="34" charset="0"/>
                <a:cs typeface="Times New Roman" pitchFamily="18" charset="0"/>
              </a:rPr>
              <a:t>байлығыңыз.</a:t>
            </a:r>
            <a:endParaRPr kumimoji="0" lang="ru-RU" b="0" i="0" u="none" strike="noStrike" cap="none" normalizeH="0" baseline="0" dirty="0" smtClean="0">
              <a:ln>
                <a:noFill/>
              </a:ln>
              <a:solidFill>
                <a:srgbClr val="00B0F0"/>
              </a:solidFill>
              <a:effectLst/>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15366" name="Picture 6" descr="https://cdn4.vectorstock.com/i/1000x1000/96/43/happy-children-xaon-universe-background-vector-16679643.jpg"/>
          <p:cNvPicPr>
            <a:picLocks noChangeAspect="1" noChangeArrowheads="1"/>
          </p:cNvPicPr>
          <p:nvPr/>
        </p:nvPicPr>
        <p:blipFill>
          <a:blip r:embed="rId2"/>
          <a:srcRect b="8333"/>
          <a:stretch>
            <a:fillRect/>
          </a:stretch>
        </p:blipFill>
        <p:spPr bwMode="auto">
          <a:xfrm>
            <a:off x="0" y="0"/>
            <a:ext cx="9144000" cy="6858000"/>
          </a:xfrm>
          <a:prstGeom prst="rect">
            <a:avLst/>
          </a:prstGeom>
          <a:noFill/>
        </p:spPr>
      </p:pic>
      <p:sp>
        <p:nvSpPr>
          <p:cNvPr id="15367" name="Rectangle 7"/>
          <p:cNvSpPr>
            <a:spLocks noChangeArrowheads="1"/>
          </p:cNvSpPr>
          <p:nvPr/>
        </p:nvSpPr>
        <p:spPr bwMode="auto">
          <a:xfrm>
            <a:off x="2500298" y="1357298"/>
            <a:ext cx="4214842" cy="2585323"/>
          </a:xfrm>
          <a:prstGeom prst="rect">
            <a:avLst/>
          </a:prstGeom>
          <a:noFill/>
          <a:ln w="9525">
            <a:noFill/>
            <a:miter lim="800000"/>
            <a:headEnd/>
            <a:tailEnd/>
          </a:ln>
          <a:effectLst/>
        </p:spPr>
        <p:txBody>
          <a:bodyPr vert="horz" wrap="square" lIns="91440" tIns="45720" rIns="91440" bIns="45720" numCol="1" anchor="ctr" anchorCtr="0" compatLnSpc="1">
            <a:prstTxWarp prst="textCanDown">
              <a:avLst>
                <a:gd name="adj" fmla="val 6770"/>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5400" b="1" i="1" u="none" strike="noStrike" cap="none" normalizeH="0" baseline="0" dirty="0" err="1" smtClean="0">
                <a:ln>
                  <a:noFill/>
                </a:ln>
                <a:solidFill>
                  <a:srgbClr val="FF0000"/>
                </a:solidFill>
                <a:effectLst>
                  <a:glow rad="228600">
                    <a:schemeClr val="accent3">
                      <a:satMod val="175000"/>
                      <a:alpha val="40000"/>
                    </a:schemeClr>
                  </a:glow>
                </a:effectLst>
                <a:latin typeface="Times New Roman" pitchFamily="18" charset="0"/>
                <a:ea typeface="Calibri" pitchFamily="34" charset="0"/>
                <a:cs typeface="Times New Roman" pitchFamily="18" charset="0"/>
              </a:rPr>
              <a:t>Ата-анаға айтылар</a:t>
            </a:r>
            <a:r>
              <a:rPr kumimoji="0" lang="ru-RU" sz="5400" b="1" i="1" u="none" strike="noStrike" cap="none" normalizeH="0" baseline="0" dirty="0" smtClean="0">
                <a:ln>
                  <a:noFill/>
                </a:ln>
                <a:solidFill>
                  <a:srgbClr val="FF0000"/>
                </a:solidFill>
                <a:effectLst>
                  <a:glow rad="228600">
                    <a:schemeClr val="accent3">
                      <a:satMod val="175000"/>
                      <a:alpha val="40000"/>
                    </a:schemeClr>
                  </a:glow>
                </a:effectLst>
                <a:latin typeface="Times New Roman" pitchFamily="18" charset="0"/>
                <a:ea typeface="Calibri" pitchFamily="34" charset="0"/>
                <a:cs typeface="Times New Roman" pitchFamily="18" charset="0"/>
              </a:rPr>
              <a:t> </a:t>
            </a:r>
            <a:r>
              <a:rPr kumimoji="0" lang="ru-RU" sz="5400" b="1" i="1" u="none" strike="noStrike" cap="none" normalizeH="0" baseline="0" dirty="0" err="1" smtClean="0">
                <a:ln>
                  <a:noFill/>
                </a:ln>
                <a:solidFill>
                  <a:srgbClr val="FF0000"/>
                </a:solidFill>
                <a:effectLst>
                  <a:glow rad="228600">
                    <a:schemeClr val="accent3">
                      <a:satMod val="175000"/>
                      <a:alpha val="40000"/>
                    </a:schemeClr>
                  </a:glow>
                </a:effectLst>
                <a:latin typeface="Times New Roman" pitchFamily="18" charset="0"/>
                <a:ea typeface="Calibri" pitchFamily="34" charset="0"/>
                <a:cs typeface="Times New Roman" pitchFamily="18" charset="0"/>
              </a:rPr>
              <a:t>ұсыныс</a:t>
            </a:r>
            <a:endParaRPr kumimoji="0" lang="ru-RU" sz="5400" b="0" i="1" u="none" strike="noStrike" cap="none" normalizeH="0" baseline="0" dirty="0" smtClean="0">
              <a:ln>
                <a:noFill/>
              </a:ln>
              <a:solidFill>
                <a:srgbClr val="FF0000"/>
              </a:solidFill>
              <a:effectLst>
                <a:glow rad="228600">
                  <a:schemeClr val="accent3">
                    <a:satMod val="175000"/>
                    <a:alpha val="40000"/>
                  </a:schemeClr>
                </a:glow>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i.pinimg.com/originals/14/6a/40/146a405896a09e77ef92169e2d0c139f.jpg"/>
          <p:cNvPicPr>
            <a:picLocks noChangeAspect="1" noChangeArrowheads="1"/>
          </p:cNvPicPr>
          <p:nvPr/>
        </p:nvPicPr>
        <p:blipFill>
          <a:blip r:embed="rId2"/>
          <a:srcRect b="10662"/>
          <a:stretch>
            <a:fillRect/>
          </a:stretch>
        </p:blipFill>
        <p:spPr bwMode="auto">
          <a:xfrm>
            <a:off x="0" y="0"/>
            <a:ext cx="9144000" cy="6858000"/>
          </a:xfrm>
          <a:prstGeom prst="rect">
            <a:avLst/>
          </a:prstGeom>
          <a:noFill/>
        </p:spPr>
      </p:pic>
      <p:sp>
        <p:nvSpPr>
          <p:cNvPr id="17409" name="Rectangle 1"/>
          <p:cNvSpPr>
            <a:spLocks noChangeArrowheads="1"/>
          </p:cNvSpPr>
          <p:nvPr/>
        </p:nvSpPr>
        <p:spPr bwMode="auto">
          <a:xfrm>
            <a:off x="1428728" y="2000240"/>
            <a:ext cx="6357982" cy="43187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«Баланы 5-ке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дейін</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патшадай</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көтер</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15-ке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дейін</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құлындай жұмса</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15-тен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кейін</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досыңдай сыйла</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1. Бала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тәрбиелеу </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бесіктен</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басталады</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Ендеше</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оған әрдайым көңіл бөліп,сергек қараңыз.</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Қателігін зекіп</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ұрысып немесе</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ұру арқылы түзетуге тырыспаңыз.</a:t>
            </a:r>
            <a:endParaRPr kumimoji="0" lang="ru-RU"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2.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Таңертен  сабаққа барарында</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баланы</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жайлап</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қана оятыңыз.</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Сіздің биязы</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үніңіз бен</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күлкіңіз-ақ ұйқысын ашуы</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тиіс</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3.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Егер</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балаңыз сабақтан кешігетіндей</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болып</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жатса</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онда</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«Бол да бол»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деп</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айғайламаңыз</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Оны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ертерек</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оятпаған өзіңіз кінәлісіз</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a:t>
            </a:r>
            <a:endParaRPr kumimoji="0" lang="ru-RU" b="0" i="0" u="none" strike="noStrike" cap="none" normalizeH="0" baseline="0" dirty="0" smtClean="0">
              <a:ln>
                <a:noFill/>
              </a:ln>
              <a:solidFill>
                <a:srgbClr val="00206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4.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«Бұзық болма</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«Қисалаңдамай тыныш</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жүр», «Бүгін </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2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алсаң құртамын</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деген</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ескертулерді</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жиі</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айта</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бермеңіз</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Керісінше</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оған жылу</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сыйлап</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жақсы баға алып</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келуіне</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тілектестік</a:t>
            </a:r>
            <a:r>
              <a:rPr kumimoji="0" lang="ru-RU" b="0" i="0" u="none" strike="noStrike" cap="none" normalizeH="0" baseline="0" dirty="0" smtClean="0">
                <a:ln>
                  <a:noFill/>
                </a:ln>
                <a:solidFill>
                  <a:srgbClr val="002060"/>
                </a:solidFill>
                <a:effectLst/>
                <a:latin typeface="Times New Roman" pitchFamily="18" charset="0"/>
                <a:ea typeface="Calibri" pitchFamily="34" charset="0"/>
                <a:cs typeface="Times New Roman" pitchFamily="18" charset="0"/>
              </a:rPr>
              <a:t> </a:t>
            </a:r>
            <a:r>
              <a:rPr kumimoji="0" lang="ru-RU" b="0" i="0" u="none" strike="noStrike" cap="none" normalizeH="0" baseline="0" dirty="0" err="1" smtClean="0">
                <a:ln>
                  <a:noFill/>
                </a:ln>
                <a:solidFill>
                  <a:srgbClr val="002060"/>
                </a:solidFill>
                <a:effectLst/>
                <a:latin typeface="Times New Roman" pitchFamily="18" charset="0"/>
                <a:ea typeface="Calibri" pitchFamily="34" charset="0"/>
                <a:cs typeface="Times New Roman" pitchFamily="18" charset="0"/>
              </a:rPr>
              <a:t>жасаңыз.</a:t>
            </a:r>
            <a:endParaRPr kumimoji="0" lang="ru-RU" b="0" i="0" u="none" strike="noStrike" cap="none" normalizeH="0" baseline="0" dirty="0" smtClean="0">
              <a:ln>
                <a:noFill/>
              </a:ln>
              <a:solidFill>
                <a:srgbClr val="002060"/>
              </a:solidFill>
              <a:effectLst/>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i.pinimg.com/originals/14/6a/40/146a405896a09e77ef92169e2d0c139f.jpg"/>
          <p:cNvPicPr>
            <a:picLocks noChangeAspect="1" noChangeArrowheads="1"/>
          </p:cNvPicPr>
          <p:nvPr/>
        </p:nvPicPr>
        <p:blipFill>
          <a:blip r:embed="rId2"/>
          <a:srcRect b="10662"/>
          <a:stretch>
            <a:fillRect/>
          </a:stretch>
        </p:blipFill>
        <p:spPr bwMode="auto">
          <a:xfrm>
            <a:off x="0" y="0"/>
            <a:ext cx="9144000" cy="6858000"/>
          </a:xfrm>
          <a:prstGeom prst="rect">
            <a:avLst/>
          </a:prstGeom>
          <a:noFill/>
        </p:spPr>
      </p:pic>
      <p:sp>
        <p:nvSpPr>
          <p:cNvPr id="18433" name="Rectangle 1"/>
          <p:cNvSpPr>
            <a:spLocks noChangeArrowheads="1"/>
          </p:cNvSpPr>
          <p:nvPr/>
        </p:nvSpPr>
        <p:spPr bwMode="auto">
          <a:xfrm>
            <a:off x="1285852" y="2000240"/>
            <a:ext cx="642942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5.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Есіктен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кірмей</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жатып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«Бүгін қандай баға алдың?» деп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бас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салып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балаңызды сұрақтың астына</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алмаңыз</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Мектептен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келген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балаңызды көңілді қарсы алыңыз, оның сабақтан шаршап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келгенін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ескеріңіз.</a:t>
            </a:r>
            <a:endParaRPr kumimoji="0" lang="ru-RU" sz="16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6. Бала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бірдеңеге ашуланып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жүрсе</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үндемеңіз</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Сабасына</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түскен соң, ол</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болған жайды</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өзі-ақ айтады</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7.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Мектептен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келе</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сала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баланы</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отырғызып қойып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сабаққа дайындалтпаңыз</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Олар</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да 2-3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сағат ойнап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демалған жөн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түсте ұйықтап тынықсын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Бесін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мезгілі</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сабаққа әзірленудін сәтті кезі</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8.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Сабаққа әзірленіп жатқан баланың желкесінен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төніп тұрмаңыз.</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Дөрекі сөйлемеңіз.</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Одан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да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көмектесіп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бірлесіп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дайындалыңыз</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9.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Егер</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сен осы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сабақты орындамасаң</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деп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басталатын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тәртіпке шақыру баланың жүйкесіне әсер етеді</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Одан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да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өзіңіз кірісіп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жайлап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жетектеп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отырыңыз</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10.Күнде </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жарты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сағат ештеңеге алаңдамай балаларыңызбен емін-еркін</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жақын тартып</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 </a:t>
            </a:r>
            <a:r>
              <a:rPr kumimoji="0" lang="ru-RU" sz="1600" b="0" i="0" u="none" strike="noStrike" cap="none" normalizeH="0" baseline="0" dirty="0" err="1" smtClean="0">
                <a:ln>
                  <a:noFill/>
                </a:ln>
                <a:solidFill>
                  <a:srgbClr val="00B050"/>
                </a:solidFill>
                <a:effectLst/>
                <a:latin typeface="Times New Roman" pitchFamily="18" charset="0"/>
                <a:ea typeface="Calibri" pitchFamily="34" charset="0"/>
                <a:cs typeface="Times New Roman" pitchFamily="18" charset="0"/>
              </a:rPr>
              <a:t>әңгімелесіп тұрыңыз</a:t>
            </a:r>
            <a:r>
              <a:rPr kumimoji="0" lang="ru-RU" sz="1600" b="0" i="0" u="none" strike="noStrike" cap="none" normalizeH="0" baseline="0" dirty="0" smtClean="0">
                <a:ln>
                  <a:noFill/>
                </a:ln>
                <a:solidFill>
                  <a:srgbClr val="00B050"/>
                </a:solidFill>
                <a:effectLst/>
                <a:latin typeface="Times New Roman" pitchFamily="18" charset="0"/>
                <a:ea typeface="Calibri" pitchFamily="34" charset="0"/>
                <a:cs typeface="Times New Roman" pitchFamily="18" charset="0"/>
              </a:rPr>
              <a:t>.</a:t>
            </a:r>
            <a:endParaRPr kumimoji="0" lang="ru-RU" sz="1600" b="0" i="0" u="none" strike="noStrike" cap="none" normalizeH="0" baseline="0" dirty="0" smtClean="0">
              <a:ln>
                <a:noFill/>
              </a:ln>
              <a:solidFill>
                <a:srgbClr val="00B050"/>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i.pinimg.com/originals/14/6a/40/146a405896a09e77ef92169e2d0c139f.jpg"/>
          <p:cNvPicPr>
            <a:picLocks noChangeAspect="1" noChangeArrowheads="1"/>
          </p:cNvPicPr>
          <p:nvPr/>
        </p:nvPicPr>
        <p:blipFill>
          <a:blip r:embed="rId2"/>
          <a:srcRect b="10662"/>
          <a:stretch>
            <a:fillRect/>
          </a:stretch>
        </p:blipFill>
        <p:spPr bwMode="auto">
          <a:xfrm>
            <a:off x="0" y="0"/>
            <a:ext cx="9144000" cy="6858000"/>
          </a:xfrm>
          <a:prstGeom prst="rect">
            <a:avLst/>
          </a:prstGeom>
          <a:noFill/>
        </p:spPr>
      </p:pic>
      <p:sp>
        <p:nvSpPr>
          <p:cNvPr id="19457" name="Rectangle 1"/>
          <p:cNvSpPr>
            <a:spLocks noChangeArrowheads="1"/>
          </p:cNvSpPr>
          <p:nvPr/>
        </p:nvSpPr>
        <p:spPr bwMode="auto">
          <a:xfrm>
            <a:off x="1500166" y="2214554"/>
            <a:ext cx="614366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11.Балаңыздың көңіл-күйі нашар</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болса</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онда</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бірден</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назар</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аударыңыз.</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Ол</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сабақтан зорығуы мүмкін.</a:t>
            </a:r>
            <a:endParaRPr kumimoji="0" lang="ru-RU" sz="2000" b="0" i="1"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12.Егер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балаңыз айтқаныңызды тыңдамайтын болса</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онда</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ұстазымен</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психолог маманымен,</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дәрігермен кеңесіңіз</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a:t>
            </a:r>
            <a:endParaRPr kumimoji="0" lang="ru-RU" sz="2000" b="0" i="1"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13.Өз балаңызды дос</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санаңыз: білімін</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толықтыруға көмектесіп, жақсы ісін</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бағалай біліңіз.</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Шамамен</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тыс</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қатал, керісінше</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тым</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көңілшек болмаңыз.</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Нақты шешім</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ғана баланы</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қателесуден сақтандырады.</a:t>
            </a:r>
            <a:endParaRPr kumimoji="0" lang="ru-RU" sz="2000" b="0" i="1"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14.Отбасыңыздағы ұрыс-керіс балаңыздың жүйкесін жұқартады.</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Баламен</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бірге</a:t>
            </a:r>
            <a:r>
              <a:rPr kumimoji="0" lang="ru-RU" sz="2000" b="0" i="1"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a:t>
            </a:r>
            <a:r>
              <a:rPr kumimoji="0" lang="ru-RU" sz="2000" b="0" i="1" u="none" strike="noStrike" cap="none" normalizeH="0" baseline="0" dirty="0" err="1" smtClean="0">
                <a:ln>
                  <a:noFill/>
                </a:ln>
                <a:solidFill>
                  <a:srgbClr val="FF0000"/>
                </a:solidFill>
                <a:effectLst/>
                <a:latin typeface="Times New Roman" pitchFamily="18" charset="0"/>
                <a:ea typeface="Calibri" pitchFamily="34" charset="0"/>
                <a:cs typeface="Times New Roman" pitchFamily="18" charset="0"/>
              </a:rPr>
              <a:t>отырған жердеқұпиялы әңгімен айтпаңыз.</a:t>
            </a:r>
            <a:endParaRPr kumimoji="0" lang="ru-RU" sz="2000" b="0" i="1" u="none" strike="noStrike" cap="none" normalizeH="0" baseline="0" dirty="0" smtClean="0">
              <a:ln>
                <a:noFill/>
              </a:ln>
              <a:solidFill>
                <a:srgbClr val="FF0000"/>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 name="Picture 4" descr="https://i.pinimg.com/originals/14/6a/40/146a405896a09e77ef92169e2d0c139f.jpg"/>
          <p:cNvPicPr>
            <a:picLocks noChangeAspect="1" noChangeArrowheads="1"/>
          </p:cNvPicPr>
          <p:nvPr/>
        </p:nvPicPr>
        <p:blipFill>
          <a:blip r:embed="rId2"/>
          <a:srcRect b="10662"/>
          <a:stretch>
            <a:fillRect/>
          </a:stretch>
        </p:blipFill>
        <p:spPr bwMode="auto">
          <a:xfrm>
            <a:off x="0" y="0"/>
            <a:ext cx="9144000" cy="6858000"/>
          </a:xfrm>
          <a:prstGeom prst="rect">
            <a:avLst/>
          </a:prstGeom>
          <a:noFill/>
        </p:spPr>
      </p:pic>
      <p:sp>
        <p:nvSpPr>
          <p:cNvPr id="20481" name="Rectangle 1"/>
          <p:cNvSpPr>
            <a:spLocks noChangeArrowheads="1"/>
          </p:cNvSpPr>
          <p:nvPr/>
        </p:nvSpPr>
        <p:spPr bwMode="auto">
          <a:xfrm>
            <a:off x="1714480" y="2428868"/>
            <a:ext cx="5786478"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15.Балаңызға уәде берсеңіз орындаңыз.</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Кемшілікті</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байқамауға тырысыңыз.</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Баланың көзінше өзгені сынамаңыз.</a:t>
            </a:r>
            <a:endParaRPr kumimoji="0" lang="ru-RU" sz="2400" b="0" i="1"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16.Тәрбие ісінде</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өзіңіздің жауапты</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екеніңізді ұпытпаңыз, баланың өтінішін үнемі орындай</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бермеңіз.</a:t>
            </a:r>
            <a:endParaRPr kumimoji="0" lang="ru-RU" sz="2400" b="0" i="1"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17.Баланы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өзгелерге </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де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көмектесіп тұруға баулыңыз</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Оған шыдамды</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болуды</a:t>
            </a:r>
            <a:r>
              <a:rPr kumimoji="0" lang="ru-RU" sz="2400" b="0" i="1" u="none" strike="noStrike" cap="none" normalizeH="0" baseline="0" dirty="0" smtClean="0">
                <a:ln>
                  <a:noFill/>
                </a:ln>
                <a:solidFill>
                  <a:srgbClr val="0000FF"/>
                </a:solidFill>
                <a:effectLst/>
                <a:latin typeface="Times New Roman" pitchFamily="18" charset="0"/>
                <a:ea typeface="Calibri" pitchFamily="34" charset="0"/>
                <a:cs typeface="Times New Roman" pitchFamily="18" charset="0"/>
              </a:rPr>
              <a:t>  </a:t>
            </a:r>
            <a:r>
              <a:rPr kumimoji="0" lang="ru-RU" sz="2400" b="0" i="1" u="none" strike="noStrike" cap="none" normalizeH="0" baseline="0" dirty="0" err="1" smtClean="0">
                <a:ln>
                  <a:noFill/>
                </a:ln>
                <a:solidFill>
                  <a:srgbClr val="0000FF"/>
                </a:solidFill>
                <a:effectLst/>
                <a:latin typeface="Times New Roman" pitchFamily="18" charset="0"/>
                <a:ea typeface="Calibri" pitchFamily="34" charset="0"/>
                <a:cs typeface="Times New Roman" pitchFamily="18" charset="0"/>
              </a:rPr>
              <a:t>үйретіңіз.</a:t>
            </a:r>
            <a:endParaRPr kumimoji="0" lang="ru-RU" sz="2400" b="0" i="1" u="none" strike="noStrike" cap="none" normalizeH="0" baseline="0" dirty="0" smtClean="0">
              <a:ln>
                <a:noFill/>
              </a:ln>
              <a:solidFill>
                <a:srgbClr val="0000FF"/>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22534" name="Picture 6" descr="https://image.freepik.com/free-vector/frame-board-with-happy-children_1308-1685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2535" name="Rectangle 7"/>
          <p:cNvSpPr>
            <a:spLocks noChangeArrowheads="1"/>
          </p:cNvSpPr>
          <p:nvPr/>
        </p:nvSpPr>
        <p:spPr bwMode="auto">
          <a:xfrm>
            <a:off x="2500298" y="4000504"/>
            <a:ext cx="4500594"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3600" b="1" i="1" u="none" strike="noStrike" cap="none" normalizeH="0" baseline="0" dirty="0" err="1" smtClean="0">
                <a:ln>
                  <a:noFill/>
                </a:ln>
                <a:solidFill>
                  <a:srgbClr val="9933FF"/>
                </a:solidFill>
                <a:effectLst>
                  <a:glow rad="228600">
                    <a:schemeClr val="accent5">
                      <a:satMod val="175000"/>
                      <a:alpha val="40000"/>
                    </a:schemeClr>
                  </a:glow>
                </a:effectLst>
                <a:latin typeface="Times New Roman" pitchFamily="18" charset="0"/>
                <a:ea typeface="Calibri" pitchFamily="34" charset="0"/>
                <a:cs typeface="Times New Roman" pitchFamily="18" charset="0"/>
              </a:rPr>
              <a:t>Ата-аналарға психологиялық кеңес</a:t>
            </a:r>
            <a:endParaRPr kumimoji="0" lang="ru-RU" sz="4400" b="0" i="0" u="none" strike="noStrike" cap="none" normalizeH="0" baseline="0" dirty="0" smtClean="0">
              <a:ln>
                <a:noFill/>
              </a:ln>
              <a:solidFill>
                <a:srgbClr val="9933FF"/>
              </a:solidFill>
              <a:effectLst>
                <a:glow rad="228600">
                  <a:schemeClr val="accent5">
                    <a:satMod val="175000"/>
                    <a:alpha val="40000"/>
                  </a:schemeClr>
                </a:glow>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2297</Words>
  <Application>Microsoft Office PowerPoint</Application>
  <PresentationFormat>Экран (4:3)</PresentationFormat>
  <Paragraphs>77</Paragraphs>
  <Slides>23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Турар</dc:creator>
  <cp:lastModifiedBy>Турар</cp:lastModifiedBy>
  <cp:revision>1</cp:revision>
  <dcterms:created xsi:type="dcterms:W3CDTF">2021-02-26T09:30:18Z</dcterms:created>
  <dcterms:modified xsi:type="dcterms:W3CDTF">2021-02-26T10:27:33Z</dcterms:modified>
</cp:coreProperties>
</file>