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87" r:id="rId2"/>
    <p:sldId id="289" r:id="rId3"/>
    <p:sldId id="290" r:id="rId4"/>
    <p:sldId id="264" r:id="rId5"/>
    <p:sldId id="273" r:id="rId6"/>
    <p:sldId id="274" r:id="rId7"/>
    <p:sldId id="304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2" r:id="rId16"/>
    <p:sldId id="286" r:id="rId17"/>
    <p:sldId id="284" r:id="rId18"/>
    <p:sldId id="292" r:id="rId19"/>
    <p:sldId id="293" r:id="rId20"/>
    <p:sldId id="294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5" r:id="rId30"/>
    <p:sldId id="306" r:id="rId31"/>
    <p:sldId id="307" r:id="rId32"/>
    <p:sldId id="308" r:id="rId33"/>
    <p:sldId id="309" r:id="rId34"/>
    <p:sldId id="291" r:id="rId35"/>
    <p:sldId id="31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4524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1C05A-6C24-4935-8991-8BD9DA109D0F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35ABC6-EB80-4880-A03A-94BB29BFC295}">
      <dgm:prSet phldrT="[Текст]"/>
      <dgm:spPr>
        <a:solidFill>
          <a:srgbClr val="FF0000"/>
        </a:solidFill>
      </dgm:spPr>
      <dgm:t>
        <a:bodyPr/>
        <a:lstStyle/>
        <a:p>
          <a:r>
            <a:rPr lang="kk-KZ" dirty="0" smtClean="0"/>
            <a:t>Үштік модель</a:t>
          </a:r>
          <a:endParaRPr lang="ru-RU" dirty="0"/>
        </a:p>
      </dgm:t>
    </dgm:pt>
    <dgm:pt modelId="{E1D112B9-CFEE-4635-AB50-181C3390661C}" type="parTrans" cxnId="{04F9CFA6-8093-4E3B-A2C1-6657ED92F67F}">
      <dgm:prSet/>
      <dgm:spPr/>
      <dgm:t>
        <a:bodyPr/>
        <a:lstStyle/>
        <a:p>
          <a:endParaRPr lang="ru-RU"/>
        </a:p>
      </dgm:t>
    </dgm:pt>
    <dgm:pt modelId="{DE786392-6149-4A6D-AD8B-39712CC4B237}" type="sibTrans" cxnId="{04F9CFA6-8093-4E3B-A2C1-6657ED92F67F}">
      <dgm:prSet/>
      <dgm:spPr/>
      <dgm:t>
        <a:bodyPr/>
        <a:lstStyle/>
        <a:p>
          <a:endParaRPr lang="ru-RU"/>
        </a:p>
      </dgm:t>
    </dgm:pt>
    <dgm:pt modelId="{871ADD6D-5578-4A9D-9243-6C02F88E583D}">
      <dgm:prSet phldrT="[Текст]" custT="1"/>
      <dgm:spPr>
        <a:solidFill>
          <a:srgbClr val="0000CC"/>
        </a:solidFill>
      </dgm:spPr>
      <dgm:t>
        <a:bodyPr/>
        <a:lstStyle/>
        <a:p>
          <a:r>
            <a:rPr lang="kk-KZ" sz="3000" dirty="0" smtClean="0"/>
            <a:t>Бала </a:t>
          </a:r>
          <a:endParaRPr lang="ru-RU" sz="3000" dirty="0"/>
        </a:p>
      </dgm:t>
    </dgm:pt>
    <dgm:pt modelId="{47BA6809-FDDB-46F9-8F26-EB6A9E7F8C4F}" type="parTrans" cxnId="{3B277BDE-049C-43B0-9A84-C84518244923}">
      <dgm:prSet/>
      <dgm:spPr/>
      <dgm:t>
        <a:bodyPr/>
        <a:lstStyle/>
        <a:p>
          <a:endParaRPr lang="ru-RU"/>
        </a:p>
      </dgm:t>
    </dgm:pt>
    <dgm:pt modelId="{137E1B14-B4E2-4DFB-A710-E8AED1FD7613}" type="sibTrans" cxnId="{3B277BDE-049C-43B0-9A84-C8451824492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A1E52B5F-2A57-40A9-B800-C5E95331065E}">
      <dgm:prSet phldrT="[Текст]" custT="1"/>
      <dgm:spPr>
        <a:solidFill>
          <a:srgbClr val="660066"/>
        </a:solidFill>
      </dgm:spPr>
      <dgm:t>
        <a:bodyPr/>
        <a:lstStyle/>
        <a:p>
          <a:r>
            <a:rPr lang="kk-KZ" sz="2500" dirty="0" smtClean="0"/>
            <a:t>Ата -ана </a:t>
          </a:r>
          <a:endParaRPr lang="ru-RU" sz="2500" dirty="0"/>
        </a:p>
      </dgm:t>
    </dgm:pt>
    <dgm:pt modelId="{B786CEBA-13E9-472F-966D-B0D9ACC3D77E}" type="parTrans" cxnId="{17D93746-6193-4F58-95D0-1A9E86C23603}">
      <dgm:prSet/>
      <dgm:spPr/>
      <dgm:t>
        <a:bodyPr/>
        <a:lstStyle/>
        <a:p>
          <a:endParaRPr lang="ru-RU"/>
        </a:p>
      </dgm:t>
    </dgm:pt>
    <dgm:pt modelId="{1FD9C7C2-892C-4B98-85DC-6AF44A51333B}" type="sibTrans" cxnId="{17D93746-6193-4F58-95D0-1A9E86C23603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1D34C3F4-E051-4241-A8F4-1BF54A78F801}">
      <dgm:prSet phldrT="[Текст]"/>
      <dgm:spPr>
        <a:solidFill>
          <a:srgbClr val="009900"/>
        </a:solidFill>
      </dgm:spPr>
      <dgm:t>
        <a:bodyPr/>
        <a:lstStyle/>
        <a:p>
          <a:r>
            <a:rPr lang="kk-KZ" dirty="0" smtClean="0"/>
            <a:t>Мектеп</a:t>
          </a:r>
          <a:endParaRPr lang="ru-RU" dirty="0"/>
        </a:p>
      </dgm:t>
    </dgm:pt>
    <dgm:pt modelId="{5E7A47CC-76A2-4B6B-9434-4F26375311BD}" type="parTrans" cxnId="{F488851C-4032-4E1D-A236-46B6EFA5DB2A}">
      <dgm:prSet/>
      <dgm:spPr/>
      <dgm:t>
        <a:bodyPr/>
        <a:lstStyle/>
        <a:p>
          <a:endParaRPr lang="ru-RU"/>
        </a:p>
      </dgm:t>
    </dgm:pt>
    <dgm:pt modelId="{53A6DAB7-2B9E-4396-93DE-511ECBA3002D}" type="sibTrans" cxnId="{F488851C-4032-4E1D-A236-46B6EFA5DB2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69F031D6-C734-4AE0-B68D-1A10D0B45242}" type="pres">
      <dgm:prSet presAssocID="{6F61C05A-6C24-4935-8991-8BD9DA109D0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212671-B292-45E2-8B1A-B8FDEB37F5FD}" type="pres">
      <dgm:prSet presAssocID="{2E35ABC6-EB80-4880-A03A-94BB29BFC295}" presName="centerShape" presStyleLbl="node0" presStyleIdx="0" presStyleCnt="1" custScaleX="108413" custScaleY="86710"/>
      <dgm:spPr/>
      <dgm:t>
        <a:bodyPr/>
        <a:lstStyle/>
        <a:p>
          <a:endParaRPr lang="ru-RU"/>
        </a:p>
      </dgm:t>
    </dgm:pt>
    <dgm:pt modelId="{B913FC41-37B2-4FF5-9D95-34BAAEAC32D3}" type="pres">
      <dgm:prSet presAssocID="{871ADD6D-5578-4A9D-9243-6C02F88E583D}" presName="node" presStyleLbl="node1" presStyleIdx="0" presStyleCnt="3" custScaleX="148641" custScaleY="129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A9CBC-8DA1-4444-A54F-9B92BA9931FA}" type="pres">
      <dgm:prSet presAssocID="{871ADD6D-5578-4A9D-9243-6C02F88E583D}" presName="dummy" presStyleCnt="0"/>
      <dgm:spPr/>
    </dgm:pt>
    <dgm:pt modelId="{7145CE30-415E-4BCB-8BD2-D8AB6E81CE66}" type="pres">
      <dgm:prSet presAssocID="{137E1B14-B4E2-4DFB-A710-E8AED1FD761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4370A42-BE9A-4386-9937-1C42324DA742}" type="pres">
      <dgm:prSet presAssocID="{A1E52B5F-2A57-40A9-B800-C5E95331065E}" presName="node" presStyleLbl="node1" presStyleIdx="1" presStyleCnt="3" custScaleX="144163" custScaleY="137441" custRadScaleRad="102578" custRadScaleInc="-2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879BA-2191-4626-AA39-E6516A3B69F1}" type="pres">
      <dgm:prSet presAssocID="{A1E52B5F-2A57-40A9-B800-C5E95331065E}" presName="dummy" presStyleCnt="0"/>
      <dgm:spPr/>
    </dgm:pt>
    <dgm:pt modelId="{386CE476-64F2-48E8-978F-E5DF463595A0}" type="pres">
      <dgm:prSet presAssocID="{1FD9C7C2-892C-4B98-85DC-6AF44A51333B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A6CC447-8E07-4218-B459-E48935C0732B}" type="pres">
      <dgm:prSet presAssocID="{1D34C3F4-E051-4241-A8F4-1BF54A78F801}" presName="node" presStyleLbl="node1" presStyleIdx="2" presStyleCnt="3" custScaleX="147126" custScaleY="136567" custRadScaleRad="99651" custRadScaleInc="2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D86C2-9612-4351-983E-C4FDF0E478D9}" type="pres">
      <dgm:prSet presAssocID="{1D34C3F4-E051-4241-A8F4-1BF54A78F801}" presName="dummy" presStyleCnt="0"/>
      <dgm:spPr/>
    </dgm:pt>
    <dgm:pt modelId="{53671187-3C3E-48C1-B447-7C0DA6A282F0}" type="pres">
      <dgm:prSet presAssocID="{53A6DAB7-2B9E-4396-93DE-511ECBA3002D}" presName="sibTrans" presStyleLbl="sibTrans2D1" presStyleIdx="2" presStyleCnt="3" custScaleX="103664"/>
      <dgm:spPr/>
      <dgm:t>
        <a:bodyPr/>
        <a:lstStyle/>
        <a:p>
          <a:endParaRPr lang="ru-RU"/>
        </a:p>
      </dgm:t>
    </dgm:pt>
  </dgm:ptLst>
  <dgm:cxnLst>
    <dgm:cxn modelId="{DF63252D-856A-444E-9EB7-21356FC76C13}" type="presOf" srcId="{137E1B14-B4E2-4DFB-A710-E8AED1FD7613}" destId="{7145CE30-415E-4BCB-8BD2-D8AB6E81CE66}" srcOrd="0" destOrd="0" presId="urn:microsoft.com/office/officeart/2005/8/layout/radial6"/>
    <dgm:cxn modelId="{3B277BDE-049C-43B0-9A84-C84518244923}" srcId="{2E35ABC6-EB80-4880-A03A-94BB29BFC295}" destId="{871ADD6D-5578-4A9D-9243-6C02F88E583D}" srcOrd="0" destOrd="0" parTransId="{47BA6809-FDDB-46F9-8F26-EB6A9E7F8C4F}" sibTransId="{137E1B14-B4E2-4DFB-A710-E8AED1FD7613}"/>
    <dgm:cxn modelId="{601B79B3-4052-42C8-8F38-607C9DAE467D}" type="presOf" srcId="{2E35ABC6-EB80-4880-A03A-94BB29BFC295}" destId="{62212671-B292-45E2-8B1A-B8FDEB37F5FD}" srcOrd="0" destOrd="0" presId="urn:microsoft.com/office/officeart/2005/8/layout/radial6"/>
    <dgm:cxn modelId="{FE1BEB26-C2C1-4354-9C87-419E0A95F8B2}" type="presOf" srcId="{A1E52B5F-2A57-40A9-B800-C5E95331065E}" destId="{C4370A42-BE9A-4386-9937-1C42324DA742}" srcOrd="0" destOrd="0" presId="urn:microsoft.com/office/officeart/2005/8/layout/radial6"/>
    <dgm:cxn modelId="{FC21B0E2-D726-4431-BC82-3C36990B973A}" type="presOf" srcId="{1FD9C7C2-892C-4B98-85DC-6AF44A51333B}" destId="{386CE476-64F2-48E8-978F-E5DF463595A0}" srcOrd="0" destOrd="0" presId="urn:microsoft.com/office/officeart/2005/8/layout/radial6"/>
    <dgm:cxn modelId="{4F01C151-AD60-40AC-94A0-1CFCC8B886CC}" type="presOf" srcId="{6F61C05A-6C24-4935-8991-8BD9DA109D0F}" destId="{69F031D6-C734-4AE0-B68D-1A10D0B45242}" srcOrd="0" destOrd="0" presId="urn:microsoft.com/office/officeart/2005/8/layout/radial6"/>
    <dgm:cxn modelId="{63823B3C-B1F7-40BC-81D5-B54E2D4EDDD9}" type="presOf" srcId="{871ADD6D-5578-4A9D-9243-6C02F88E583D}" destId="{B913FC41-37B2-4FF5-9D95-34BAAEAC32D3}" srcOrd="0" destOrd="0" presId="urn:microsoft.com/office/officeart/2005/8/layout/radial6"/>
    <dgm:cxn modelId="{04F9CFA6-8093-4E3B-A2C1-6657ED92F67F}" srcId="{6F61C05A-6C24-4935-8991-8BD9DA109D0F}" destId="{2E35ABC6-EB80-4880-A03A-94BB29BFC295}" srcOrd="0" destOrd="0" parTransId="{E1D112B9-CFEE-4635-AB50-181C3390661C}" sibTransId="{DE786392-6149-4A6D-AD8B-39712CC4B237}"/>
    <dgm:cxn modelId="{F488851C-4032-4E1D-A236-46B6EFA5DB2A}" srcId="{2E35ABC6-EB80-4880-A03A-94BB29BFC295}" destId="{1D34C3F4-E051-4241-A8F4-1BF54A78F801}" srcOrd="2" destOrd="0" parTransId="{5E7A47CC-76A2-4B6B-9434-4F26375311BD}" sibTransId="{53A6DAB7-2B9E-4396-93DE-511ECBA3002D}"/>
    <dgm:cxn modelId="{08562CBB-E981-4669-AA9C-2D66F9CFDEBE}" type="presOf" srcId="{53A6DAB7-2B9E-4396-93DE-511ECBA3002D}" destId="{53671187-3C3E-48C1-B447-7C0DA6A282F0}" srcOrd="0" destOrd="0" presId="urn:microsoft.com/office/officeart/2005/8/layout/radial6"/>
    <dgm:cxn modelId="{1A459C72-A73C-4685-A16E-1341B119CADE}" type="presOf" srcId="{1D34C3F4-E051-4241-A8F4-1BF54A78F801}" destId="{0A6CC447-8E07-4218-B459-E48935C0732B}" srcOrd="0" destOrd="0" presId="urn:microsoft.com/office/officeart/2005/8/layout/radial6"/>
    <dgm:cxn modelId="{17D93746-6193-4F58-95D0-1A9E86C23603}" srcId="{2E35ABC6-EB80-4880-A03A-94BB29BFC295}" destId="{A1E52B5F-2A57-40A9-B800-C5E95331065E}" srcOrd="1" destOrd="0" parTransId="{B786CEBA-13E9-472F-966D-B0D9ACC3D77E}" sibTransId="{1FD9C7C2-892C-4B98-85DC-6AF44A51333B}"/>
    <dgm:cxn modelId="{3EAA6194-01BA-4688-B62B-1383B242B002}" type="presParOf" srcId="{69F031D6-C734-4AE0-B68D-1A10D0B45242}" destId="{62212671-B292-45E2-8B1A-B8FDEB37F5FD}" srcOrd="0" destOrd="0" presId="urn:microsoft.com/office/officeart/2005/8/layout/radial6"/>
    <dgm:cxn modelId="{B697087A-5785-49BD-B9CD-A7293BE9E015}" type="presParOf" srcId="{69F031D6-C734-4AE0-B68D-1A10D0B45242}" destId="{B913FC41-37B2-4FF5-9D95-34BAAEAC32D3}" srcOrd="1" destOrd="0" presId="urn:microsoft.com/office/officeart/2005/8/layout/radial6"/>
    <dgm:cxn modelId="{6E860C33-FB04-4609-90BE-EDCAC1DC2894}" type="presParOf" srcId="{69F031D6-C734-4AE0-B68D-1A10D0B45242}" destId="{463A9CBC-8DA1-4444-A54F-9B92BA9931FA}" srcOrd="2" destOrd="0" presId="urn:microsoft.com/office/officeart/2005/8/layout/radial6"/>
    <dgm:cxn modelId="{6D296F3B-E6B3-4200-9C7C-9093241B2152}" type="presParOf" srcId="{69F031D6-C734-4AE0-B68D-1A10D0B45242}" destId="{7145CE30-415E-4BCB-8BD2-D8AB6E81CE66}" srcOrd="3" destOrd="0" presId="urn:microsoft.com/office/officeart/2005/8/layout/radial6"/>
    <dgm:cxn modelId="{FD6CBDB5-3AD4-41DE-94B4-1880A1B4734E}" type="presParOf" srcId="{69F031D6-C734-4AE0-B68D-1A10D0B45242}" destId="{C4370A42-BE9A-4386-9937-1C42324DA742}" srcOrd="4" destOrd="0" presId="urn:microsoft.com/office/officeart/2005/8/layout/radial6"/>
    <dgm:cxn modelId="{8D5BBBA0-D363-47F5-8B7A-E2AE2A4513F1}" type="presParOf" srcId="{69F031D6-C734-4AE0-B68D-1A10D0B45242}" destId="{CA5879BA-2191-4626-AA39-E6516A3B69F1}" srcOrd="5" destOrd="0" presId="urn:microsoft.com/office/officeart/2005/8/layout/radial6"/>
    <dgm:cxn modelId="{5134A455-E73B-4F8E-993D-3A4C6F8C747A}" type="presParOf" srcId="{69F031D6-C734-4AE0-B68D-1A10D0B45242}" destId="{386CE476-64F2-48E8-978F-E5DF463595A0}" srcOrd="6" destOrd="0" presId="urn:microsoft.com/office/officeart/2005/8/layout/radial6"/>
    <dgm:cxn modelId="{4F6FBC9F-374A-4974-9060-69032536A42E}" type="presParOf" srcId="{69F031D6-C734-4AE0-B68D-1A10D0B45242}" destId="{0A6CC447-8E07-4218-B459-E48935C0732B}" srcOrd="7" destOrd="0" presId="urn:microsoft.com/office/officeart/2005/8/layout/radial6"/>
    <dgm:cxn modelId="{1E281643-DFD9-4ED5-BD2F-8359080031AE}" type="presParOf" srcId="{69F031D6-C734-4AE0-B68D-1A10D0B45242}" destId="{626D86C2-9612-4351-983E-C4FDF0E478D9}" srcOrd="8" destOrd="0" presId="urn:microsoft.com/office/officeart/2005/8/layout/radial6"/>
    <dgm:cxn modelId="{6057B23D-B310-4D46-B26F-F2E0E80D840F}" type="presParOf" srcId="{69F031D6-C734-4AE0-B68D-1A10D0B45242}" destId="{53671187-3C3E-48C1-B447-7C0DA6A282F0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71187-3C3E-48C1-B447-7C0DA6A282F0}">
      <dsp:nvSpPr>
        <dsp:cNvPr id="0" name=""/>
        <dsp:cNvSpPr/>
      </dsp:nvSpPr>
      <dsp:spPr>
        <a:xfrm>
          <a:off x="2074959" y="844933"/>
          <a:ext cx="5036208" cy="4858204"/>
        </a:xfrm>
        <a:prstGeom prst="blockArc">
          <a:avLst>
            <a:gd name="adj1" fmla="val 9058063"/>
            <a:gd name="adj2" fmla="val 16186286"/>
            <a:gd name="adj3" fmla="val 4641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6CE476-64F2-48E8-978F-E5DF463595A0}">
      <dsp:nvSpPr>
        <dsp:cNvPr id="0" name=""/>
        <dsp:cNvSpPr/>
      </dsp:nvSpPr>
      <dsp:spPr>
        <a:xfrm>
          <a:off x="2193798" y="900411"/>
          <a:ext cx="4858204" cy="4858204"/>
        </a:xfrm>
        <a:prstGeom prst="blockArc">
          <a:avLst>
            <a:gd name="adj1" fmla="val 1707914"/>
            <a:gd name="adj2" fmla="val 9149332"/>
            <a:gd name="adj3" fmla="val 4641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45CE30-415E-4BCB-8BD2-D8AB6E81CE66}">
      <dsp:nvSpPr>
        <dsp:cNvPr id="0" name=""/>
        <dsp:cNvSpPr/>
      </dsp:nvSpPr>
      <dsp:spPr>
        <a:xfrm>
          <a:off x="2225448" y="843891"/>
          <a:ext cx="4858204" cy="4858204"/>
        </a:xfrm>
        <a:prstGeom prst="blockArc">
          <a:avLst>
            <a:gd name="adj1" fmla="val 16097186"/>
            <a:gd name="adj2" fmla="val 1801772"/>
            <a:gd name="adj3" fmla="val 4641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12671-B292-45E2-8B1A-B8FDEB37F5FD}">
      <dsp:nvSpPr>
        <dsp:cNvPr id="0" name=""/>
        <dsp:cNvSpPr/>
      </dsp:nvSpPr>
      <dsp:spPr>
        <a:xfrm>
          <a:off x="3371060" y="2304252"/>
          <a:ext cx="2425075" cy="193960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400" kern="1200" dirty="0" smtClean="0"/>
            <a:t>Үштік модель</a:t>
          </a:r>
          <a:endParaRPr lang="ru-RU" sz="3400" kern="1200" dirty="0"/>
        </a:p>
      </dsp:txBody>
      <dsp:txXfrm>
        <a:off x="3726204" y="2588300"/>
        <a:ext cx="1714787" cy="1371508"/>
      </dsp:txXfrm>
    </dsp:sp>
    <dsp:sp modelId="{B913FC41-37B2-4FF5-9D95-34BAAEAC32D3}">
      <dsp:nvSpPr>
        <dsp:cNvPr id="0" name=""/>
        <dsp:cNvSpPr/>
      </dsp:nvSpPr>
      <dsp:spPr>
        <a:xfrm>
          <a:off x="3419873" y="-113525"/>
          <a:ext cx="2327451" cy="2029695"/>
        </a:xfrm>
        <a:prstGeom prst="ellipse">
          <a:avLst/>
        </a:prstGeom>
        <a:solidFill>
          <a:srgbClr val="0000CC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000" kern="1200" dirty="0" smtClean="0"/>
            <a:t>Бала </a:t>
          </a:r>
          <a:endParaRPr lang="ru-RU" sz="3000" kern="1200" dirty="0"/>
        </a:p>
      </dsp:txBody>
      <dsp:txXfrm>
        <a:off x="3760720" y="183717"/>
        <a:ext cx="1645757" cy="1435211"/>
      </dsp:txXfrm>
    </dsp:sp>
    <dsp:sp modelId="{C4370A42-BE9A-4386-9937-1C42324DA742}">
      <dsp:nvSpPr>
        <dsp:cNvPr id="0" name=""/>
        <dsp:cNvSpPr/>
      </dsp:nvSpPr>
      <dsp:spPr>
        <a:xfrm>
          <a:off x="5580118" y="3384379"/>
          <a:ext cx="2257334" cy="2152079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500" kern="1200" dirty="0" smtClean="0"/>
            <a:t>Ата -ана </a:t>
          </a:r>
          <a:endParaRPr lang="ru-RU" sz="2500" kern="1200" dirty="0"/>
        </a:p>
      </dsp:txBody>
      <dsp:txXfrm>
        <a:off x="5910697" y="3699544"/>
        <a:ext cx="1596176" cy="1521749"/>
      </dsp:txXfrm>
    </dsp:sp>
    <dsp:sp modelId="{0A6CC447-8E07-4218-B459-E48935C0732B}">
      <dsp:nvSpPr>
        <dsp:cNvPr id="0" name=""/>
        <dsp:cNvSpPr/>
      </dsp:nvSpPr>
      <dsp:spPr>
        <a:xfrm>
          <a:off x="1366609" y="3356331"/>
          <a:ext cx="2303729" cy="2138394"/>
        </a:xfrm>
        <a:prstGeom prst="ellipse">
          <a:avLst/>
        </a:prstGeom>
        <a:solidFill>
          <a:srgbClr val="0099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/>
            <a:t>Мектеп</a:t>
          </a:r>
          <a:endParaRPr lang="ru-RU" sz="3200" kern="1200" dirty="0"/>
        </a:p>
      </dsp:txBody>
      <dsp:txXfrm>
        <a:off x="1703982" y="3669492"/>
        <a:ext cx="1628983" cy="1512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79207-B62E-415E-A561-1A9C8071BDDB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E5353-D45A-41DA-97C3-286625B77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9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8938C5-FF9D-47D7-9E95-43F2AA3AE4C7}" type="slidenum">
              <a:rPr lang="ru-RU" altLang="ru-RU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04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92" y="1124744"/>
            <a:ext cx="896942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"/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dirty="0" err="1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Жиналыс</a:t>
            </a: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cap="none" spc="0" dirty="0" err="1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ақырыбы</a:t>
            </a:r>
            <a:r>
              <a:rPr lang="ru-RU" sz="4000" b="1" cap="none" spc="0" dirty="0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000" b="1" dirty="0">
              <a:ln w="1905"/>
              <a:solidFill>
                <a:schemeClr val="tx2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cap="none" spc="0" dirty="0" smtClean="0">
                <a:ln w="1905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8000" b="1" cap="none" spc="0" dirty="0" smtClean="0">
                <a:ln w="1905"/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  т</a:t>
            </a:r>
            <a:r>
              <a:rPr lang="kk-KZ" sz="8000" b="1" cap="none" spc="0" dirty="0" smtClean="0">
                <a:ln w="1905"/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әрбиесі –</a:t>
            </a:r>
          </a:p>
          <a:p>
            <a:pPr algn="ctr"/>
            <a:r>
              <a:rPr lang="kk-KZ" sz="8000" b="1" cap="none" spc="0" dirty="0" smtClean="0">
                <a:ln w="1905"/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ортақ іс</a:t>
            </a:r>
            <a:endParaRPr lang="ru-RU" sz="8000" b="1" cap="none" spc="0" dirty="0">
              <a:ln w="1905"/>
              <a:solidFill>
                <a:srgbClr val="7030A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76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190"/>
            <a:ext cx="8532440" cy="6399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30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388424" cy="6291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32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72400" cy="612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37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244408" cy="6183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41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696" y="1268760"/>
            <a:ext cx="8338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6000" b="1" i="1" dirty="0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Ата –ана жауапкершілігі»</a:t>
            </a:r>
          </a:p>
          <a:p>
            <a:r>
              <a:rPr lang="kk-KZ" sz="4000" b="1" i="1" dirty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4000" b="1" i="1" dirty="0" smtClean="0">
              <a:ln w="1905"/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06489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85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696" y="1268760"/>
            <a:ext cx="833889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6000" b="1" i="1" dirty="0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«Жүректен жүрекке»</a:t>
            </a:r>
          </a:p>
          <a:p>
            <a:r>
              <a:rPr lang="kk-KZ" sz="4000" b="1" i="1" dirty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4000" b="1" i="1" dirty="0" smtClean="0">
              <a:ln w="1905"/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4000" b="1" i="1" dirty="0" smtClean="0">
                <a:ln w="1905"/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 –аналар мен оқушылар бір біріне деген жылы тілектерін стикерге жазып, ағашты көркейтеді</a:t>
            </a:r>
            <a:endParaRPr lang="kk-KZ" b="1" i="1" dirty="0">
              <a:ln w="1905"/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6" y="0"/>
            <a:ext cx="8642591" cy="6481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08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696" y="1268760"/>
            <a:ext cx="83388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6000" b="1" i="1" dirty="0" smtClean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algn="ctr"/>
            <a:endParaRPr lang="kk-KZ" sz="6000" b="1" i="1" dirty="0" smtClean="0">
              <a:ln w="1905"/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4000" b="1" i="1" dirty="0">
                <a:ln w="1905"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i="1" dirty="0" smtClean="0">
                <a:ln w="1905"/>
                <a:solidFill>
                  <a:srgbClr val="0099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 бойынша ойларын  стикерге жазу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8" b="11151"/>
          <a:stretch/>
        </p:blipFill>
        <p:spPr>
          <a:xfrm>
            <a:off x="0" y="0"/>
            <a:ext cx="9023839" cy="66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84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375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40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4576" y="980728"/>
            <a:ext cx="89694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8000" b="1" cap="none" spc="0" dirty="0">
              <a:ln w="1905"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060" y="116632"/>
            <a:ext cx="867645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әлеуетін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ата-аналармен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бірлесе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істеу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бала, педагог пен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қарым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қатынасты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жетістікке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жету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бірлескен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әрекеттің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ортақ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мақсаттарын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ерекшеліктерін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ескере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қиындықтарды</a:t>
            </a:r>
            <a:r>
              <a:rPr lang="ru-RU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бірлесе</a:t>
            </a:r>
            <a:r>
              <a:rPr lang="ru-RU" sz="2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</a:t>
            </a:r>
            <a:endParaRPr lang="ru-RU" sz="2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Күтілетін нәтиже:</a:t>
            </a:r>
          </a:p>
          <a:p>
            <a:pPr algn="just"/>
            <a:r>
              <a:rPr lang="kk-KZ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 тәрбиесінде ата-ананың алатын орны ерекше екенін және мектеп қабырғасында алған тәрбиесі мен отбасылық тәрбиесі- бір тұтас үрдіс екенін сезініп</a:t>
            </a:r>
            <a:r>
              <a:rPr lang="kk-KZ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мектеп</a:t>
            </a:r>
            <a:r>
              <a:rPr lang="kk-KZ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ата-ана, ұстаз болып бірігіп, сапалы білімді, саналы тәрбиелі, салауатты ұрпақ тәрбиелеу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9135" r="22861" b="60756"/>
          <a:stretch/>
        </p:blipFill>
        <p:spPr>
          <a:xfrm>
            <a:off x="251518" y="188640"/>
            <a:ext cx="8640960" cy="5937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415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721" r="15954" b="61745"/>
          <a:stretch/>
        </p:blipFill>
        <p:spPr>
          <a:xfrm>
            <a:off x="323528" y="-14883"/>
            <a:ext cx="8670168" cy="6669360"/>
          </a:xfrm>
        </p:spPr>
      </p:pic>
    </p:spTree>
    <p:extLst>
      <p:ext uri="{BB962C8B-B14F-4D97-AF65-F5344CB8AC3E}">
        <p14:creationId xmlns:p14="http://schemas.microsoft.com/office/powerpoint/2010/main" val="2139856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54245" r="18385" b="13774"/>
          <a:stretch/>
        </p:blipFill>
        <p:spPr>
          <a:xfrm>
            <a:off x="0" y="188640"/>
            <a:ext cx="9206472" cy="6137653"/>
          </a:xfrm>
        </p:spPr>
      </p:pic>
    </p:spTree>
    <p:extLst>
      <p:ext uri="{BB962C8B-B14F-4D97-AF65-F5344CB8AC3E}">
        <p14:creationId xmlns:p14="http://schemas.microsoft.com/office/powerpoint/2010/main" val="943576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12426" cy="630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3902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8352927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1111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32656"/>
            <a:ext cx="7776863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115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44948" cy="6408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833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8352927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9615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72874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8601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53"/>
          <p:cNvGrpSpPr>
            <a:grpSpLocks/>
          </p:cNvGrpSpPr>
          <p:nvPr/>
        </p:nvGrpSpPr>
        <p:grpSpPr bwMode="auto">
          <a:xfrm>
            <a:off x="3214688" y="5143500"/>
            <a:ext cx="5715000" cy="1500188"/>
            <a:chOff x="3214678" y="5143512"/>
            <a:chExt cx="5715040" cy="1500198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214678" y="5143512"/>
              <a:ext cx="5715040" cy="1500198"/>
            </a:xfrm>
            <a:prstGeom prst="roundRect">
              <a:avLst/>
            </a:prstGeom>
            <a:scene3d>
              <a:camera prst="obliqueTopRigh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2091" name="Группа 45"/>
            <p:cNvGrpSpPr>
              <a:grpSpLocks/>
            </p:cNvGrpSpPr>
            <p:nvPr/>
          </p:nvGrpSpPr>
          <p:grpSpPr bwMode="auto">
            <a:xfrm>
              <a:off x="3357554" y="5143512"/>
              <a:ext cx="5451502" cy="1473206"/>
              <a:chOff x="1643042" y="4643446"/>
              <a:chExt cx="5451502" cy="1473206"/>
            </a:xfrm>
          </p:grpSpPr>
          <p:sp>
            <p:nvSpPr>
              <p:cNvPr id="19463" name="Oval 7"/>
              <p:cNvSpPr>
                <a:spLocks noChangeArrowheads="1"/>
              </p:cNvSpPr>
              <p:nvPr/>
            </p:nvSpPr>
            <p:spPr bwMode="auto">
              <a:xfrm>
                <a:off x="3643306" y="4643446"/>
                <a:ext cx="1593861" cy="59531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kk-KZ" sz="1100" b="1" dirty="0">
                    <a:solidFill>
                      <a:srgbClr val="0070C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Жұмыс орны</a:t>
                </a:r>
                <a:endParaRPr lang="kk-KZ" b="1" dirty="0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2093" name="Группа 38"/>
              <p:cNvGrpSpPr>
                <a:grpSpLocks/>
              </p:cNvGrpSpPr>
              <p:nvPr/>
            </p:nvGrpSpPr>
            <p:grpSpPr bwMode="auto">
              <a:xfrm>
                <a:off x="1643042" y="5429264"/>
                <a:ext cx="5451502" cy="687388"/>
                <a:chOff x="150813" y="3371850"/>
                <a:chExt cx="5451502" cy="687388"/>
              </a:xfrm>
            </p:grpSpPr>
            <p:sp>
              <p:nvSpPr>
                <p:cNvPr id="19462" name="Oval 6"/>
                <p:cNvSpPr>
                  <a:spLocks noChangeArrowheads="1"/>
                </p:cNvSpPr>
                <p:nvPr/>
              </p:nvSpPr>
              <p:spPr bwMode="auto">
                <a:xfrm>
                  <a:off x="150813" y="3371850"/>
                  <a:ext cx="1643073" cy="687392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kk-KZ" sz="1100" b="1" dirty="0">
                      <a:solidFill>
                        <a:srgbClr val="0070C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Адамдармен қарым-қатынас</a:t>
                  </a:r>
                  <a:endParaRPr lang="kk-KZ" b="1" dirty="0">
                    <a:solidFill>
                      <a:srgbClr val="0070C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461" name="Oval 5"/>
                <p:cNvSpPr>
                  <a:spLocks noChangeArrowheads="1"/>
                </p:cNvSpPr>
                <p:nvPr/>
              </p:nvSpPr>
              <p:spPr bwMode="auto">
                <a:xfrm>
                  <a:off x="2132027" y="3371850"/>
                  <a:ext cx="1593861" cy="687392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kk-KZ" sz="1100" b="1" dirty="0">
                      <a:solidFill>
                        <a:srgbClr val="0070C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СТИХИЯЛЫ ТӘРБИЕ</a:t>
                  </a:r>
                  <a:endParaRPr lang="kk-KZ" dirty="0">
                    <a:solidFill>
                      <a:srgbClr val="0070C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460" name="Oval 4"/>
                <p:cNvSpPr>
                  <a:spLocks noChangeArrowheads="1"/>
                </p:cNvSpPr>
                <p:nvPr/>
              </p:nvSpPr>
              <p:spPr bwMode="auto">
                <a:xfrm>
                  <a:off x="4008465" y="3371850"/>
                  <a:ext cx="1593861" cy="687392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kk-KZ" sz="1100" b="1" dirty="0">
                      <a:solidFill>
                        <a:srgbClr val="0070C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Көше және қоршаған орта</a:t>
                  </a:r>
                  <a:endParaRPr lang="kk-KZ" b="1" dirty="0">
                    <a:solidFill>
                      <a:srgbClr val="0070C0"/>
                    </a:solidFill>
                    <a:latin typeface="Arial" pitchFamily="34" charset="0"/>
                  </a:endParaRPr>
                </a:p>
              </p:txBody>
            </p:sp>
          </p:grpSp>
          <p:cxnSp>
            <p:nvCxnSpPr>
              <p:cNvPr id="2094" name="AutoShape 3"/>
              <p:cNvCxnSpPr>
                <a:cxnSpLocks noChangeShapeType="1"/>
              </p:cNvCxnSpPr>
              <p:nvPr/>
            </p:nvCxnSpPr>
            <p:spPr bwMode="auto">
              <a:xfrm>
                <a:off x="4429124" y="5276864"/>
                <a:ext cx="9525" cy="1524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2" name="Скругленный прямоугольник 41"/>
          <p:cNvSpPr/>
          <p:nvPr/>
        </p:nvSpPr>
        <p:spPr>
          <a:xfrm>
            <a:off x="71406" y="3571876"/>
            <a:ext cx="5715040" cy="1428760"/>
          </a:xfrm>
          <a:prstGeom prst="roundRect">
            <a:avLst/>
          </a:prstGeom>
          <a:scene3d>
            <a:camera prst="obliqueTop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892300" y="500063"/>
            <a:ext cx="5359400" cy="14287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3898900" y="571500"/>
            <a:ext cx="1565275" cy="584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Отбасылық      тәрбие</a:t>
            </a:r>
            <a:endParaRPr lang="kk-KZ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kk-KZ" sz="120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035951" y="1285860"/>
            <a:ext cx="1591366" cy="571504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Рухани тәрбие</a:t>
            </a:r>
            <a:endParaRPr lang="kk-KZ" sz="12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3968750" y="1357313"/>
            <a:ext cx="1420813" cy="49847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kk-KZ" sz="1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</a:t>
            </a:r>
            <a:endParaRPr lang="kk-KZ" sz="120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5688013" y="1285875"/>
            <a:ext cx="1420812" cy="5730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kk-KZ" sz="12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Стихиялы тәрбие</a:t>
            </a:r>
            <a:endParaRPr lang="kk-KZ" sz="1200" b="1" dirty="0">
              <a:solidFill>
                <a:srgbClr val="0070C0"/>
              </a:solidFill>
              <a:latin typeface="Arial" pitchFamily="34" charset="0"/>
            </a:endParaRPr>
          </a:p>
        </p:txBody>
      </p:sp>
      <p:cxnSp>
        <p:nvCxnSpPr>
          <p:cNvPr id="2059" name="AutoShape 24"/>
          <p:cNvCxnSpPr>
            <a:cxnSpLocks noChangeShapeType="1"/>
          </p:cNvCxnSpPr>
          <p:nvPr/>
        </p:nvCxnSpPr>
        <p:spPr bwMode="auto">
          <a:xfrm>
            <a:off x="4643438" y="1143000"/>
            <a:ext cx="0" cy="2079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0" name="AutoShape 23"/>
          <p:cNvCxnSpPr>
            <a:cxnSpLocks noChangeShapeType="1"/>
          </p:cNvCxnSpPr>
          <p:nvPr/>
        </p:nvCxnSpPr>
        <p:spPr bwMode="auto">
          <a:xfrm>
            <a:off x="3627438" y="1571625"/>
            <a:ext cx="3095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1" name="AutoShape 22"/>
          <p:cNvCxnSpPr>
            <a:cxnSpLocks noChangeShapeType="1"/>
          </p:cNvCxnSpPr>
          <p:nvPr/>
        </p:nvCxnSpPr>
        <p:spPr bwMode="auto">
          <a:xfrm flipH="1">
            <a:off x="5384800" y="1571625"/>
            <a:ext cx="3032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2" name="AutoShape 23"/>
          <p:cNvCxnSpPr>
            <a:cxnSpLocks noChangeShapeType="1"/>
          </p:cNvCxnSpPr>
          <p:nvPr/>
        </p:nvCxnSpPr>
        <p:spPr bwMode="auto">
          <a:xfrm>
            <a:off x="5000625" y="6286500"/>
            <a:ext cx="3095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63" name="Группа 51"/>
          <p:cNvGrpSpPr>
            <a:grpSpLocks/>
          </p:cNvGrpSpPr>
          <p:nvPr/>
        </p:nvGrpSpPr>
        <p:grpSpPr bwMode="auto">
          <a:xfrm>
            <a:off x="3643313" y="2071688"/>
            <a:ext cx="5357812" cy="1357312"/>
            <a:chOff x="3500430" y="1928802"/>
            <a:chExt cx="5357850" cy="1357322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3500430" y="1928802"/>
              <a:ext cx="5357850" cy="1357322"/>
            </a:xfrm>
            <a:prstGeom prst="roundRect">
              <a:avLst/>
            </a:prstGeom>
            <a:scene3d>
              <a:camera prst="obliqueTopRight"/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70C0"/>
                </a:solidFill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429256" y="1949439"/>
              <a:ext cx="1563699" cy="47942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kk-KZ" sz="1100" b="1" dirty="0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Ата-анасы</a:t>
              </a:r>
              <a:endParaRPr lang="kk-KZ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3597268" y="2525706"/>
              <a:ext cx="1563699" cy="58102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kk-KZ" sz="1100" b="1" dirty="0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Туған-туысқандары</a:t>
              </a:r>
              <a:endParaRPr lang="kk-KZ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02268" y="2571744"/>
              <a:ext cx="1670062" cy="58102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kk-KZ" sz="1100" b="1" dirty="0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ОТБАСЫЛЫҚ ТӘРБИЕ</a:t>
              </a:r>
              <a:endParaRPr lang="kk-KZ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7294582" y="2571744"/>
              <a:ext cx="1563698" cy="58102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kk-KZ" sz="1100" b="1" dirty="0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Отбасылық дәстүрлері</a:t>
              </a:r>
              <a:endParaRPr lang="kk-KZ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cxnSp>
          <p:nvCxnSpPr>
            <p:cNvPr id="2088" name="AutoShape 17"/>
            <p:cNvCxnSpPr>
              <a:cxnSpLocks noChangeShapeType="1"/>
            </p:cNvCxnSpPr>
            <p:nvPr/>
          </p:nvCxnSpPr>
          <p:spPr bwMode="auto">
            <a:xfrm>
              <a:off x="6215074" y="2419344"/>
              <a:ext cx="0" cy="1524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89" name="AutoShape 16"/>
            <p:cNvCxnSpPr>
              <a:cxnSpLocks noChangeShapeType="1"/>
            </p:cNvCxnSpPr>
            <p:nvPr/>
          </p:nvCxnSpPr>
          <p:spPr bwMode="auto">
            <a:xfrm>
              <a:off x="5170506" y="2855906"/>
              <a:ext cx="23336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064" name="AutoShape 15"/>
          <p:cNvCxnSpPr>
            <a:cxnSpLocks noChangeShapeType="1"/>
          </p:cNvCxnSpPr>
          <p:nvPr/>
        </p:nvCxnSpPr>
        <p:spPr bwMode="auto">
          <a:xfrm flipH="1">
            <a:off x="7215188" y="3000375"/>
            <a:ext cx="247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5" name="AutoShape 8"/>
          <p:cNvCxnSpPr>
            <a:cxnSpLocks noChangeShapeType="1"/>
          </p:cNvCxnSpPr>
          <p:nvPr/>
        </p:nvCxnSpPr>
        <p:spPr bwMode="auto">
          <a:xfrm flipH="1">
            <a:off x="7000875" y="6215063"/>
            <a:ext cx="2063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066" name="Группа 46"/>
          <p:cNvGrpSpPr>
            <a:grpSpLocks/>
          </p:cNvGrpSpPr>
          <p:nvPr/>
        </p:nvGrpSpPr>
        <p:grpSpPr bwMode="auto">
          <a:xfrm>
            <a:off x="142875" y="3673475"/>
            <a:ext cx="5581650" cy="1255713"/>
            <a:chOff x="1450544" y="2876114"/>
            <a:chExt cx="6098434" cy="1255717"/>
          </a:xfrm>
        </p:grpSpPr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3642928" y="2876114"/>
              <a:ext cx="1701526" cy="541340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kk-KZ" sz="1100" b="1" dirty="0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Балабақша</a:t>
              </a:r>
              <a:endParaRPr lang="kk-KZ" b="1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cxnSp>
          <p:nvCxnSpPr>
            <p:cNvPr id="2073" name="AutoShape 10"/>
            <p:cNvCxnSpPr>
              <a:cxnSpLocks noChangeShapeType="1"/>
            </p:cNvCxnSpPr>
            <p:nvPr/>
          </p:nvCxnSpPr>
          <p:spPr bwMode="auto">
            <a:xfrm flipH="1">
              <a:off x="4500562" y="3429000"/>
              <a:ext cx="11113" cy="1524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074" name="Группа 44"/>
            <p:cNvGrpSpPr>
              <a:grpSpLocks/>
            </p:cNvGrpSpPr>
            <p:nvPr/>
          </p:nvGrpSpPr>
          <p:grpSpPr bwMode="auto">
            <a:xfrm>
              <a:off x="1450544" y="3571876"/>
              <a:ext cx="6098434" cy="559955"/>
              <a:chOff x="1379106" y="3429000"/>
              <a:chExt cx="6098434" cy="559955"/>
            </a:xfrm>
          </p:grpSpPr>
          <p:sp>
            <p:nvSpPr>
              <p:cNvPr id="19469" name="Oval 13"/>
              <p:cNvSpPr>
                <a:spLocks noChangeArrowheads="1"/>
              </p:cNvSpPr>
              <p:nvPr/>
            </p:nvSpPr>
            <p:spPr bwMode="auto">
              <a:xfrm>
                <a:off x="1379106" y="3428565"/>
                <a:ext cx="1701526" cy="549277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kk-KZ" sz="1100" b="1" dirty="0">
                    <a:solidFill>
                      <a:srgbClr val="0070C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Мектеп </a:t>
                </a:r>
                <a:endParaRPr lang="kk-KZ" b="1" dirty="0">
                  <a:solidFill>
                    <a:srgbClr val="0070C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2076" name="Группа 43"/>
              <p:cNvGrpSpPr>
                <a:grpSpLocks/>
              </p:cNvGrpSpPr>
              <p:nvPr/>
            </p:nvGrpSpPr>
            <p:grpSpPr bwMode="auto">
              <a:xfrm>
                <a:off x="3091980" y="3429000"/>
                <a:ext cx="4385560" cy="559955"/>
                <a:chOff x="3091980" y="3429000"/>
                <a:chExt cx="4385560" cy="559955"/>
              </a:xfrm>
            </p:grpSpPr>
            <p:sp>
              <p:nvSpPr>
                <p:cNvPr id="19468" name="Oval 12"/>
                <p:cNvSpPr>
                  <a:spLocks noChangeArrowheads="1"/>
                </p:cNvSpPr>
                <p:nvPr/>
              </p:nvSpPr>
              <p:spPr bwMode="auto">
                <a:xfrm>
                  <a:off x="3571868" y="3429000"/>
                  <a:ext cx="1711325" cy="559955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kk-KZ" sz="1100" b="1" dirty="0">
                      <a:solidFill>
                        <a:srgbClr val="0070C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РУХАНИ ТӘРБИЕ</a:t>
                  </a:r>
                  <a:endParaRPr lang="kk-KZ" dirty="0">
                    <a:solidFill>
                      <a:srgbClr val="0070C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467" name="Oval 11"/>
                <p:cNvSpPr>
                  <a:spLocks noChangeArrowheads="1"/>
                </p:cNvSpPr>
                <p:nvPr/>
              </p:nvSpPr>
              <p:spPr bwMode="auto">
                <a:xfrm>
                  <a:off x="5734388" y="3428565"/>
                  <a:ext cx="1743152" cy="560390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kk-KZ" sz="1100" b="1" dirty="0">
                      <a:solidFill>
                        <a:srgbClr val="0070C0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Ақпарат құралдары,т.б.</a:t>
                  </a:r>
                  <a:endParaRPr lang="kk-KZ" b="1" dirty="0">
                    <a:solidFill>
                      <a:srgbClr val="0070C0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2081" name="AutoShape 2"/>
                <p:cNvCxnSpPr>
                  <a:cxnSpLocks noChangeShapeType="1"/>
                </p:cNvCxnSpPr>
                <p:nvPr/>
              </p:nvCxnSpPr>
              <p:spPr bwMode="auto">
                <a:xfrm>
                  <a:off x="3091980" y="3688775"/>
                  <a:ext cx="457201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82" name="AutoShape 1"/>
                <p:cNvCxnSpPr>
                  <a:cxnSpLocks noChangeShapeType="1"/>
                </p:cNvCxnSpPr>
                <p:nvPr/>
              </p:nvCxnSpPr>
              <p:spPr bwMode="auto">
                <a:xfrm flipH="1">
                  <a:off x="5344236" y="3703203"/>
                  <a:ext cx="312737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2067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68" name="Rectangle 35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900">
                <a:latin typeface="Arial" panose="020B0604020202020204" pitchFamily="34" charset="0"/>
              </a:rPr>
              <a:t/>
            </a:r>
            <a:br>
              <a:rPr lang="ru-RU" altLang="ru-RU" sz="900">
                <a:latin typeface="Arial" panose="020B0604020202020204" pitchFamily="34" charset="0"/>
              </a:rPr>
            </a:br>
            <a:endParaRPr lang="ru-RU" altLang="ru-RU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69" name="Rectangle 47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17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900">
                <a:latin typeface="Arial" panose="020B0604020202020204" pitchFamily="34" charset="0"/>
              </a:rPr>
              <a:t/>
            </a:r>
            <a:br>
              <a:rPr lang="ru-RU" altLang="ru-RU" sz="900">
                <a:latin typeface="Arial" panose="020B0604020202020204" pitchFamily="34" charset="0"/>
              </a:rPr>
            </a:br>
            <a:endParaRPr lang="ru-RU" altLang="ru-RU">
              <a:latin typeface="Arial" panose="020B0604020202020204" pitchFamily="34" charset="0"/>
            </a:endParaRPr>
          </a:p>
          <a:p>
            <a:pPr eaLnBrk="0" hangingPunct="0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70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9513" name="Rectangle 57"/>
          <p:cNvSpPr>
            <a:spLocks noChangeArrowheads="1"/>
          </p:cNvSpPr>
          <p:nvPr/>
        </p:nvSpPr>
        <p:spPr bwMode="auto">
          <a:xfrm>
            <a:off x="3250397" y="0"/>
            <a:ext cx="264320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kk-KZ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 тәрбиесі         </a:t>
            </a:r>
            <a:endParaRPr lang="kk-KZ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4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20675" y="1844824"/>
            <a:ext cx="882047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«Баланы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тану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үшін,ең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жақсылап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танып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ал</a:t>
            </a:r>
            <a:r>
              <a:rPr lang="ru-RU" altLang="ru-RU" sz="40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Отбасынсыз</a:t>
            </a:r>
            <a:r>
              <a:rPr lang="ru-RU" altLang="ru-RU" sz="40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біз</a:t>
            </a:r>
            <a:r>
              <a:rPr lang="ru-RU" altLang="ru-RU" sz="40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400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яғни</a:t>
            </a:r>
            <a:r>
              <a:rPr lang="ru-RU" altLang="ru-RU" sz="400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әлсіз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болар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едік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>
              <a:lnSpc>
                <a:spcPct val="100000"/>
              </a:lnSpc>
            </a:pP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 </a:t>
            </a:r>
            <a:r>
              <a:rPr lang="ru-RU" altLang="ru-RU" sz="400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altLang="ru-RU" sz="400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09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2"/>
          <p:cNvGrpSpPr/>
          <p:nvPr/>
        </p:nvGrpSpPr>
        <p:grpSpPr>
          <a:xfrm>
            <a:off x="500034" y="1357298"/>
            <a:ext cx="8286808" cy="4786346"/>
            <a:chOff x="968375" y="4743450"/>
            <a:chExt cx="6159500" cy="211455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0482" name="Rectangle 2"/>
            <p:cNvSpPr>
              <a:spLocks noChangeArrowheads="1"/>
            </p:cNvSpPr>
            <p:nvPr/>
          </p:nvSpPr>
          <p:spPr bwMode="auto">
            <a:xfrm>
              <a:off x="968375" y="4743450"/>
              <a:ext cx="1657350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Пікірлесу сағаты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3" name="Rectangle 3"/>
            <p:cNvSpPr>
              <a:spLocks noChangeArrowheads="1"/>
            </p:cNvSpPr>
            <p:nvPr/>
          </p:nvSpPr>
          <p:spPr bwMode="auto">
            <a:xfrm>
              <a:off x="968375" y="5276850"/>
              <a:ext cx="1657350" cy="3825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Үлгілі отбасына саяхат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4" name="Rectangle 4"/>
            <p:cNvSpPr>
              <a:spLocks noChangeArrowheads="1"/>
            </p:cNvSpPr>
            <p:nvPr/>
          </p:nvSpPr>
          <p:spPr bwMode="auto">
            <a:xfrm>
              <a:off x="968375" y="5788025"/>
              <a:ext cx="1657350" cy="44291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Ата-аналармен жеке әңгіме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968375" y="6391275"/>
              <a:ext cx="1657350" cy="466725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 dirty="0">
                  <a:solidFill>
                    <a:srgbClr val="0070C0"/>
                  </a:solidFill>
                  <a:latin typeface="Times New Roman" pitchFamily="18" charset="0"/>
                </a:rPr>
                <a:t>Ата-аналарға арналған тест және сауалнамалар</a:t>
              </a:r>
              <a:endParaRPr lang="ru-RU" sz="1600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6" name="Rectangle 6"/>
            <p:cNvSpPr>
              <a:spLocks noChangeArrowheads="1"/>
            </p:cNvSpPr>
            <p:nvPr/>
          </p:nvSpPr>
          <p:spPr bwMode="auto">
            <a:xfrm>
              <a:off x="5468938" y="4743450"/>
              <a:ext cx="1658937" cy="381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Ашық тәрбие сағаты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7" name="Rectangle 7"/>
            <p:cNvSpPr>
              <a:spLocks noChangeArrowheads="1"/>
            </p:cNvSpPr>
            <p:nvPr/>
          </p:nvSpPr>
          <p:spPr bwMode="auto">
            <a:xfrm>
              <a:off x="5468938" y="5276850"/>
              <a:ext cx="1658937" cy="4445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Мектеп психологымен әңгіме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8" name="Rectangle 8"/>
            <p:cNvSpPr>
              <a:spLocks noChangeArrowheads="1"/>
            </p:cNvSpPr>
            <p:nvPr/>
          </p:nvSpPr>
          <p:spPr bwMode="auto">
            <a:xfrm>
              <a:off x="5468938" y="5848350"/>
              <a:ext cx="1658937" cy="3825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Мерекелік кештер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89" name="Rectangle 9"/>
            <p:cNvSpPr>
              <a:spLocks noChangeArrowheads="1"/>
            </p:cNvSpPr>
            <p:nvPr/>
          </p:nvSpPr>
          <p:spPr bwMode="auto">
            <a:xfrm>
              <a:off x="5468938" y="6330950"/>
              <a:ext cx="1658937" cy="5270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600">
                  <a:solidFill>
                    <a:srgbClr val="0070C0"/>
                  </a:solidFill>
                  <a:latin typeface="Times New Roman" pitchFamily="18" charset="0"/>
                </a:rPr>
                <a:t>Ата-аналар үшін ашық есік күнін ұйымдастыру</a:t>
              </a:r>
              <a:endParaRPr lang="ru-RU" sz="160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3464034" y="5500901"/>
              <a:ext cx="1327478" cy="56808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2000" b="1" dirty="0">
                  <a:solidFill>
                    <a:srgbClr val="0070C0"/>
                  </a:solidFill>
                  <a:latin typeface="Times New Roman" pitchFamily="18" charset="0"/>
                </a:rPr>
                <a:t>Ата-анамен ықпалдасу әдістемесі</a:t>
              </a:r>
              <a:endParaRPr lang="ru-RU" sz="2000" dirty="0">
                <a:solidFill>
                  <a:srgbClr val="0070C0"/>
                </a:solidFill>
                <a:latin typeface="Arial" pitchFamily="34" charset="0"/>
              </a:endParaRPr>
            </a:p>
          </p:txBody>
        </p:sp>
        <p:cxnSp>
          <p:nvCxnSpPr>
            <p:cNvPr id="20491" name="AutoShape 11"/>
            <p:cNvCxnSpPr>
              <a:cxnSpLocks noChangeShapeType="1"/>
            </p:cNvCxnSpPr>
            <p:nvPr/>
          </p:nvCxnSpPr>
          <p:spPr bwMode="auto">
            <a:xfrm>
              <a:off x="2625725" y="4913313"/>
              <a:ext cx="171450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2" name="AutoShape 12"/>
            <p:cNvCxnSpPr>
              <a:cxnSpLocks noChangeShapeType="1"/>
            </p:cNvCxnSpPr>
            <p:nvPr/>
          </p:nvCxnSpPr>
          <p:spPr bwMode="auto">
            <a:xfrm>
              <a:off x="2625725" y="5476875"/>
              <a:ext cx="171450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3" name="AutoShape 13"/>
            <p:cNvCxnSpPr>
              <a:cxnSpLocks noChangeShapeType="1"/>
            </p:cNvCxnSpPr>
            <p:nvPr/>
          </p:nvCxnSpPr>
          <p:spPr bwMode="auto">
            <a:xfrm>
              <a:off x="2625725" y="5975350"/>
              <a:ext cx="171450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4" name="AutoShape 14"/>
            <p:cNvCxnSpPr>
              <a:cxnSpLocks noChangeShapeType="1"/>
            </p:cNvCxnSpPr>
            <p:nvPr/>
          </p:nvCxnSpPr>
          <p:spPr bwMode="auto">
            <a:xfrm>
              <a:off x="2625725" y="6529388"/>
              <a:ext cx="171450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5" name="AutoShape 15"/>
            <p:cNvCxnSpPr>
              <a:cxnSpLocks noChangeShapeType="1"/>
            </p:cNvCxnSpPr>
            <p:nvPr/>
          </p:nvCxnSpPr>
          <p:spPr bwMode="auto">
            <a:xfrm>
              <a:off x="2797175" y="4913313"/>
              <a:ext cx="0" cy="1616075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6" name="AutoShape 16"/>
            <p:cNvCxnSpPr>
              <a:cxnSpLocks noChangeShapeType="1"/>
            </p:cNvCxnSpPr>
            <p:nvPr/>
          </p:nvCxnSpPr>
          <p:spPr bwMode="auto">
            <a:xfrm flipH="1">
              <a:off x="5289550" y="4913313"/>
              <a:ext cx="179388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7" name="AutoShape 17"/>
            <p:cNvCxnSpPr>
              <a:cxnSpLocks noChangeShapeType="1"/>
            </p:cNvCxnSpPr>
            <p:nvPr/>
          </p:nvCxnSpPr>
          <p:spPr bwMode="auto">
            <a:xfrm flipH="1">
              <a:off x="5289550" y="5476875"/>
              <a:ext cx="179388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8" name="AutoShape 18"/>
            <p:cNvCxnSpPr>
              <a:cxnSpLocks noChangeShapeType="1"/>
            </p:cNvCxnSpPr>
            <p:nvPr/>
          </p:nvCxnSpPr>
          <p:spPr bwMode="auto">
            <a:xfrm flipH="1">
              <a:off x="5289550" y="5975350"/>
              <a:ext cx="179388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499" name="AutoShape 19"/>
            <p:cNvCxnSpPr>
              <a:cxnSpLocks noChangeShapeType="1"/>
            </p:cNvCxnSpPr>
            <p:nvPr/>
          </p:nvCxnSpPr>
          <p:spPr bwMode="auto">
            <a:xfrm flipH="1">
              <a:off x="5289550" y="6529388"/>
              <a:ext cx="179388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500" name="AutoShape 20"/>
            <p:cNvCxnSpPr>
              <a:cxnSpLocks noChangeShapeType="1"/>
            </p:cNvCxnSpPr>
            <p:nvPr/>
          </p:nvCxnSpPr>
          <p:spPr bwMode="auto">
            <a:xfrm>
              <a:off x="5289550" y="4913313"/>
              <a:ext cx="0" cy="1616075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501" name="AutoShape 21"/>
            <p:cNvCxnSpPr>
              <a:cxnSpLocks noChangeShapeType="1"/>
              <a:endCxn id="20490" idx="1"/>
            </p:cNvCxnSpPr>
            <p:nvPr/>
          </p:nvCxnSpPr>
          <p:spPr bwMode="auto">
            <a:xfrm>
              <a:off x="2797175" y="5778500"/>
              <a:ext cx="666860" cy="6444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20502" name="AutoShape 22"/>
            <p:cNvCxnSpPr>
              <a:cxnSpLocks noChangeShapeType="1"/>
              <a:stCxn id="20490" idx="3"/>
            </p:cNvCxnSpPr>
            <p:nvPr/>
          </p:nvCxnSpPr>
          <p:spPr bwMode="auto">
            <a:xfrm flipV="1">
              <a:off x="4791512" y="5778501"/>
              <a:ext cx="498038" cy="6444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</p:grp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2285984" y="357166"/>
            <a:ext cx="4572032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tabLst>
                <a:tab pos="5178425" algn="l"/>
              </a:tabLst>
              <a:defRPr/>
            </a:pPr>
            <a:r>
              <a:rPr lang="kk-KZ" sz="2000" b="1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анамен ықпалдасу әдістемесі</a:t>
            </a:r>
            <a:endParaRPr lang="kk-KZ" sz="2000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69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42875" y="249238"/>
            <a:ext cx="8858250" cy="6359525"/>
            <a:chOff x="0" y="1143"/>
            <a:chExt cx="16560" cy="9918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2304" y="1143"/>
              <a:ext cx="11952" cy="1152"/>
            </a:xfrm>
            <a:prstGeom prst="plaque">
              <a:avLst>
                <a:gd name="adj" fmla="val 16667"/>
              </a:avLst>
            </a:prstGeom>
            <a:gradFill rotWithShape="0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57150" cmpd="thinThick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 т а  -  а н а л а р    т о п т а р ы</a:t>
              </a:r>
              <a:endPara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0" name="AutoShape 4"/>
            <p:cNvSpPr>
              <a:spLocks noChangeArrowheads="1"/>
            </p:cNvSpPr>
            <p:nvPr/>
          </p:nvSpPr>
          <p:spPr bwMode="auto">
            <a:xfrm>
              <a:off x="0" y="3683"/>
              <a:ext cx="4176" cy="1584"/>
            </a:xfrm>
            <a:prstGeom prst="hexagon">
              <a:avLst>
                <a:gd name="adj" fmla="val 65909"/>
                <a:gd name="vf" fmla="val 115470"/>
              </a:avLst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</a:gra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2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Балалары үлгілі отбасы тобы</a:t>
              </a:r>
              <a:endPara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4032" y="3683"/>
              <a:ext cx="4176" cy="1584"/>
            </a:xfrm>
            <a:prstGeom prst="hexagon">
              <a:avLst>
                <a:gd name="adj" fmla="val 65909"/>
                <a:gd name="vf" fmla="val 115470"/>
              </a:avLst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2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Балалары нашар оқитын отбасылар тобы</a:t>
              </a:r>
              <a:endPara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2" name="AutoShape 6"/>
            <p:cNvSpPr>
              <a:spLocks noChangeArrowheads="1"/>
            </p:cNvSpPr>
            <p:nvPr/>
          </p:nvSpPr>
          <p:spPr bwMode="auto">
            <a:xfrm>
              <a:off x="8208" y="3683"/>
              <a:ext cx="4176" cy="1584"/>
            </a:xfrm>
            <a:prstGeom prst="hexagon">
              <a:avLst>
                <a:gd name="adj" fmla="val 65909"/>
                <a:gd name="vf" fmla="val 115470"/>
              </a:avLst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0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Тұрмыс жағдайының қиындығы бала тәрбиесіне әсер ететін  отбасылар тобы</a:t>
              </a:r>
              <a:endParaRPr lang="ru-RU" altLang="ru-RU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3" name="AutoShape 7"/>
            <p:cNvSpPr>
              <a:spLocks noChangeArrowheads="1"/>
            </p:cNvSpPr>
            <p:nvPr/>
          </p:nvSpPr>
          <p:spPr bwMode="auto">
            <a:xfrm>
              <a:off x="12384" y="3683"/>
              <a:ext cx="4176" cy="1584"/>
            </a:xfrm>
            <a:prstGeom prst="hexagon">
              <a:avLst>
                <a:gd name="adj" fmla="val 65909"/>
                <a:gd name="vf" fmla="val 115470"/>
              </a:avLst>
            </a:prstGeom>
            <a:gradFill rotWithShape="0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10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Материалдық жағдайы өте жақсы отбасылар</a:t>
              </a:r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4" name="AutoShape 8" descr="Букет"/>
            <p:cNvSpPr>
              <a:spLocks noChangeArrowheads="1"/>
            </p:cNvSpPr>
            <p:nvPr/>
          </p:nvSpPr>
          <p:spPr bwMode="auto">
            <a:xfrm>
              <a:off x="414" y="6021"/>
              <a:ext cx="3312" cy="5040"/>
            </a:xfrm>
            <a:prstGeom prst="octagon">
              <a:avLst>
                <a:gd name="adj" fmla="val 2928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Барлық мүмкіндігі бар, үлгілі отбасылар.</a:t>
              </a:r>
              <a:r>
                <a:rPr lang="ru-MD" altLang="ru-RU" sz="1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Жүргізілетін жұмыс формасы: шығармашылық кештер, ата-аналар рингі</a:t>
              </a:r>
              <a:endPara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5" name="AutoShape 9" descr="Букет"/>
            <p:cNvSpPr>
              <a:spLocks noChangeArrowheads="1"/>
            </p:cNvSpPr>
            <p:nvPr/>
          </p:nvSpPr>
          <p:spPr bwMode="auto">
            <a:xfrm>
              <a:off x="4374" y="6021"/>
              <a:ext cx="3312" cy="5040"/>
            </a:xfrm>
            <a:prstGeom prst="octagon">
              <a:avLst>
                <a:gd name="adj" fmla="val 2928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 тәрбиесіне көңіл бөлмейтін, селқос қарай -тын, ішімдікке әуес отбасылар.</a:t>
              </a:r>
              <a:r>
                <a:rPr lang="ru-MD" altLang="ru-RU" sz="1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Жүргізілетін жұ мыс формасы: тақырыптық кеңес, психоло -гиялық тренинг</a:t>
              </a:r>
              <a:endPara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6" name="AutoShape 10" descr="Букет"/>
            <p:cNvSpPr>
              <a:spLocks noChangeArrowheads="1"/>
            </p:cNvSpPr>
            <p:nvPr/>
          </p:nvSpPr>
          <p:spPr bwMode="auto">
            <a:xfrm>
              <a:off x="8694" y="6021"/>
              <a:ext cx="3312" cy="5040"/>
            </a:xfrm>
            <a:prstGeom prst="octagon">
              <a:avLst>
                <a:gd name="adj" fmla="val 2928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1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Баланың тәртібі, талпынысы жақсы, бірақ отбасының материалдық тапшылы ғы бала психологиясына кері әсер ететін отбасылар</a:t>
              </a:r>
              <a:r>
                <a:rPr lang="ru-MD" altLang="ru-RU" sz="11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Жүргізілетін жұмыс формасы: пікірталас клубы, педагогикалық</a:t>
              </a:r>
              <a:r>
                <a:rPr lang="ru-MD" altLang="ru-RU" sz="11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1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семинар</a:t>
              </a:r>
            </a:p>
            <a:p>
              <a:pPr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7" name="AutoShape 11" descr="Букет"/>
            <p:cNvSpPr>
              <a:spLocks noChangeArrowheads="1"/>
            </p:cNvSpPr>
            <p:nvPr/>
          </p:nvSpPr>
          <p:spPr bwMode="auto">
            <a:xfrm>
              <a:off x="13194" y="5841"/>
              <a:ext cx="3312" cy="5040"/>
            </a:xfrm>
            <a:prstGeom prst="octagon">
              <a:avLst>
                <a:gd name="adj" fmla="val 29287"/>
              </a:avLst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endParaRPr lang="en-US" altLang="ru-RU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Балаға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тәрбие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берудегі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бағыт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бағдары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талапқа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сай</a:t>
              </a:r>
              <a:r>
                <a:rPr lang="en-US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MD" altLang="ru-RU" sz="12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отбасы</a:t>
              </a:r>
              <a:r>
                <a:rPr lang="en-US" altLang="ru-RU" sz="1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MD" altLang="ru-RU" sz="1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Жүргізілетін жұмыс формасы: ата-аналар университеті, отбасылық тәжірибе презентациясы</a:t>
              </a:r>
            </a:p>
            <a:p>
              <a:pPr>
                <a:spcAft>
                  <a:spcPts val="1000"/>
                </a:spcAft>
              </a:pPr>
              <a:endParaRPr lang="ru-MD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000"/>
                </a:spcAft>
              </a:pPr>
              <a:endPara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H="1">
              <a:off x="1584" y="1575"/>
              <a:ext cx="720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>
              <a:off x="1584" y="1575"/>
              <a:ext cx="0" cy="201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>
              <a:off x="1674" y="5301"/>
              <a:ext cx="0" cy="57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>
              <a:off x="5760" y="2387"/>
              <a:ext cx="0" cy="129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>
              <a:off x="5994" y="5301"/>
              <a:ext cx="0" cy="54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>
              <a:off x="10224" y="2387"/>
              <a:ext cx="0" cy="1296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>
              <a:off x="10314" y="5301"/>
              <a:ext cx="0" cy="54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Line 19"/>
            <p:cNvSpPr>
              <a:spLocks noChangeShapeType="1"/>
            </p:cNvSpPr>
            <p:nvPr/>
          </p:nvSpPr>
          <p:spPr bwMode="auto">
            <a:xfrm>
              <a:off x="14256" y="1719"/>
              <a:ext cx="576" cy="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14832" y="1719"/>
              <a:ext cx="0" cy="1872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>
              <a:off x="14994" y="5301"/>
              <a:ext cx="0" cy="54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0553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1642269" y="-1142206"/>
            <a:ext cx="5859463" cy="8715375"/>
            <a:chOff x="1008" y="953"/>
            <a:chExt cx="9333" cy="14389"/>
          </a:xfrm>
        </p:grpSpPr>
        <p:grpSp>
          <p:nvGrpSpPr>
            <p:cNvPr id="5123" name="Group 3"/>
            <p:cNvGrpSpPr>
              <a:grpSpLocks/>
            </p:cNvGrpSpPr>
            <p:nvPr/>
          </p:nvGrpSpPr>
          <p:grpSpPr bwMode="auto">
            <a:xfrm rot="-5400000">
              <a:off x="-94" y="4908"/>
              <a:ext cx="14389" cy="6480"/>
              <a:chOff x="774" y="2961"/>
              <a:chExt cx="15301" cy="7020"/>
            </a:xfrm>
          </p:grpSpPr>
          <p:sp>
            <p:nvSpPr>
              <p:cNvPr id="1028" name="AutoShape 4"/>
              <p:cNvSpPr>
                <a:spLocks noChangeArrowheads="1"/>
              </p:cNvSpPr>
              <p:nvPr/>
            </p:nvSpPr>
            <p:spPr bwMode="auto">
              <a:xfrm>
                <a:off x="775" y="2961"/>
                <a:ext cx="7380" cy="3060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Бірінші топ</a:t>
                </a:r>
              </a:p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Баланы қалай тәрбиелеу керек екендігін біледі және дәл солай тәрбиелейді. Олар көп емес, алайда, өздерінің саналы өмірімен және сапалы іс-әрекетімен тек өз балаларына ғана тәрбие беріп қоймай,  мектептегі қоғамдық жұмыстарға қолғабыс етіп, басқа ата-аналарға үлгі көрсетеді.</a:t>
                </a:r>
              </a:p>
              <a:p>
                <a:pPr>
                  <a:defRPr/>
                </a:pPr>
                <a:endParaRPr lang="ru-RU" dirty="0">
                  <a:solidFill>
                    <a:srgbClr val="C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29" name="AutoShape 5"/>
              <p:cNvSpPr>
                <a:spLocks noChangeArrowheads="1"/>
              </p:cNvSpPr>
              <p:nvPr/>
            </p:nvSpPr>
            <p:spPr bwMode="auto">
              <a:xfrm>
                <a:off x="8695" y="2961"/>
                <a:ext cx="7380" cy="3060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Екінші топ</a:t>
                </a:r>
              </a:p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Өз балаларына өнегелі тәрбие бергісі келеді, бірақ, қалай тәрбиелеу керек екендігін білмейді. Мұндайлар ата-аналардың басым көпшілігі. Олар тәрбие мақсатын  білмегендіктен  олардың іс-әрекеті балаларына кері әсер етуі мүмкін.</a:t>
                </a:r>
                <a:endParaRPr lang="ru-RU" sz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0" name="Oval 6"/>
              <p:cNvSpPr>
                <a:spLocks noChangeArrowheads="1"/>
              </p:cNvSpPr>
              <p:nvPr/>
            </p:nvSpPr>
            <p:spPr bwMode="auto">
              <a:xfrm>
                <a:off x="5635" y="6560"/>
                <a:ext cx="5939" cy="108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kk-KZ" b="1" dirty="0">
                    <a:solidFill>
                      <a:srgbClr val="C00000"/>
                    </a:solidFill>
                  </a:rPr>
                  <a:t>Ата-ана</a:t>
                </a:r>
                <a:endParaRPr lang="ru-RU" dirty="0">
                  <a:solidFill>
                    <a:srgbClr val="C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31" name="AutoShape 7"/>
              <p:cNvSpPr>
                <a:spLocks noChangeArrowheads="1"/>
              </p:cNvSpPr>
              <p:nvPr/>
            </p:nvSpPr>
            <p:spPr bwMode="auto">
              <a:xfrm>
                <a:off x="3116" y="8182"/>
                <a:ext cx="10438" cy="1800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>
                <a:flatTx/>
              </a:bodyPr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Үшінші топ</a:t>
                </a:r>
              </a:p>
              <a:p>
                <a:pPr algn="ctr">
                  <a:spcAft>
                    <a:spcPts val="1000"/>
                  </a:spcAft>
                  <a:defRPr/>
                </a:pPr>
                <a:r>
                  <a:rPr lang="kk-KZ" sz="1200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Балаларды тәрбиелеудің жолдарын білмейді, білгісі де келмейді, яғни бұл педагогтарға қарсы тұратын төменгі әлеуметтік топ. Сондықтан да бұл топ “қиын” балаларды беретін отбасылар.</a:t>
                </a:r>
                <a:endParaRPr lang="ru-RU" sz="1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31" name="Line 8"/>
              <p:cNvSpPr>
                <a:spLocks noChangeShapeType="1"/>
              </p:cNvSpPr>
              <p:nvPr/>
            </p:nvSpPr>
            <p:spPr bwMode="auto">
              <a:xfrm flipH="1" flipV="1">
                <a:off x="6534" y="6021"/>
                <a:ext cx="511" cy="6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2" name="Line 9"/>
              <p:cNvSpPr>
                <a:spLocks noChangeShapeType="1"/>
              </p:cNvSpPr>
              <p:nvPr/>
            </p:nvSpPr>
            <p:spPr bwMode="auto">
              <a:xfrm flipV="1">
                <a:off x="10933" y="6021"/>
                <a:ext cx="821" cy="75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0"/>
              <p:cNvSpPr>
                <a:spLocks noChangeShapeType="1"/>
              </p:cNvSpPr>
              <p:nvPr/>
            </p:nvSpPr>
            <p:spPr bwMode="auto">
              <a:xfrm>
                <a:off x="8514" y="7641"/>
                <a:ext cx="0" cy="5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 rot="16200000">
              <a:off x="-2224" y="7488"/>
              <a:ext cx="7784" cy="1319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kk-KZ" sz="14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Бала тәрбиесінде отбасының жағымсыз әсер ету жақтарын сөз еткенде оны үш топқа бөліп қарастыруға болады:</a:t>
              </a:r>
            </a:p>
            <a:p>
              <a:pPr>
                <a:defRPr/>
              </a:pPr>
              <a:endParaRPr lang="ru-RU" dirty="0">
                <a:solidFill>
                  <a:srgbClr val="002060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9525" y="2352675"/>
            <a:ext cx="428625" cy="2928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6147" name="Group 2"/>
          <p:cNvGrpSpPr>
            <a:grpSpLocks/>
          </p:cNvGrpSpPr>
          <p:nvPr/>
        </p:nvGrpSpPr>
        <p:grpSpPr bwMode="auto">
          <a:xfrm>
            <a:off x="134938" y="536575"/>
            <a:ext cx="8937625" cy="6178550"/>
            <a:chOff x="432" y="261"/>
            <a:chExt cx="16098" cy="10945"/>
          </a:xfrm>
        </p:grpSpPr>
        <p:sp>
          <p:nvSpPr>
            <p:cNvPr id="6148" name="AutoShape 3"/>
            <p:cNvSpPr>
              <a:spLocks noChangeArrowheads="1"/>
            </p:cNvSpPr>
            <p:nvPr/>
          </p:nvSpPr>
          <p:spPr bwMode="auto">
            <a:xfrm>
              <a:off x="3474" y="261"/>
              <a:ext cx="10224" cy="720"/>
            </a:xfrm>
            <a:prstGeom prst="bevel">
              <a:avLst>
                <a:gd name="adj" fmla="val 12500"/>
              </a:avLst>
            </a:prstGeom>
            <a:solidFill>
              <a:srgbClr val="FFFF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100" b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Ата-аналармен жүргізілетін жұмысты ұйымдастырудың жаңа формалары</a:t>
              </a:r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1314" y="1161"/>
              <a:ext cx="3240" cy="21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Пікірталас клубы            </a:t>
              </a: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 тәрбиесіне байланысты өзекті тақырыптарды қамтиды. Әр түрлі көзқарастағы ата-аналардың пікірлерін талдайды, дәлелдейді. Ата-аналардың дүниетанымын кеңейтуді мақсат етеді.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0" name="AutoShape 5"/>
            <p:cNvSpPr>
              <a:spLocks noChangeArrowheads="1"/>
            </p:cNvSpPr>
            <p:nvPr/>
          </p:nvSpPr>
          <p:spPr bwMode="auto">
            <a:xfrm>
              <a:off x="1314" y="3501"/>
              <a:ext cx="3780" cy="216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 клубы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Мектептегі, отбасындағы, сыныптағы кездесетін қайшылықты жағдаяттарды шешуге арналады. Рингке не ата-ана мен баланы, не педагогтарды, не оқушы мен мұғалімді шығаруға болады</a:t>
              </a:r>
              <a:r>
                <a:rPr lang="ru-MD" altLang="ru-RU" sz="9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1" name="AutoShape 6"/>
            <p:cNvSpPr>
              <a:spLocks noChangeArrowheads="1"/>
            </p:cNvSpPr>
            <p:nvPr/>
          </p:nvSpPr>
          <p:spPr bwMode="auto">
            <a:xfrm>
              <a:off x="1494" y="5764"/>
              <a:ext cx="3600" cy="21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Психологиялық тренинг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Ата-аналармен жұмыс жүргізудің белсенді түрі. Тренингке кемі 2 отбасы қатыса алады. Нәтижесінде әрбір отбасы өзіне пікірі мазмұндас 12-15 адамнан тұратын топ құра алады.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2" name="AutoShape 7"/>
            <p:cNvSpPr>
              <a:spLocks noChangeArrowheads="1"/>
            </p:cNvSpPr>
            <p:nvPr/>
          </p:nvSpPr>
          <p:spPr bwMode="auto">
            <a:xfrm>
              <a:off x="1494" y="8067"/>
              <a:ext cx="3600" cy="187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Тақырыптық кеңес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Ата-аналарды психологиялық, педагогикалық білім және тәжірибе жаңалықтарымен таныстыру, кеңес беру, ой қозғау, ой қорыту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3" name="Rectangle 8"/>
            <p:cNvSpPr>
              <a:spLocks noChangeArrowheads="1"/>
            </p:cNvSpPr>
            <p:nvPr/>
          </p:nvSpPr>
          <p:spPr bwMode="auto">
            <a:xfrm>
              <a:off x="4914" y="1701"/>
              <a:ext cx="7056" cy="1494"/>
            </a:xfrm>
            <a:prstGeom prst="rect">
              <a:avLst/>
            </a:prstGeom>
            <a:solidFill>
              <a:srgbClr val="FFCC00"/>
            </a:solidFill>
            <a:ln w="38100" cmpd="dbl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11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Мектептің бала тәрбиелеудегі саясатын отбасының дұрыс түсінуі, ата-аналармен педагогикалық ынтымақтастықта түрлі формадағы жұмыстар жүргізе отырып, баланың тұлға ретінде дамуына жағдай жасау</a:t>
              </a:r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4" name="Rectangle 9"/>
            <p:cNvSpPr>
              <a:spLocks noChangeArrowheads="1"/>
            </p:cNvSpPr>
            <p:nvPr/>
          </p:nvSpPr>
          <p:spPr bwMode="auto">
            <a:xfrm>
              <a:off x="4374" y="10054"/>
              <a:ext cx="8064" cy="1152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Қазақстандық ұлтжанды, төзімді, рухани құнды, рух-жігері шыңдалған белсенді тұлға қалыптасады.(</a:t>
              </a:r>
              <a:r>
                <a:rPr lang="ru-MD" altLang="ru-RU" sz="900" i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Қазақстан Республикасының білім беру ұйымдарында 2006-2011 жылдарға арналған кешенді тәрбие бағдарламасынан)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5" name="AutoShape 10"/>
            <p:cNvSpPr>
              <a:spLocks noChangeArrowheads="1"/>
            </p:cNvSpPr>
            <p:nvPr/>
          </p:nvSpPr>
          <p:spPr bwMode="auto">
            <a:xfrm>
              <a:off x="12294" y="1161"/>
              <a:ext cx="3850" cy="234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 университеті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Ата-аналарға, жұртшылыққа жүйелі педагогикалық білім беретін орын. Оқу мерзімі 2 жыл. Оқу сабақ кестесі бойынша  жүргізіледі. Оқуға түсетіндер ата-аналар комитеті арқылы қабылданады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6" name="AutoShape 11"/>
            <p:cNvSpPr>
              <a:spLocks noChangeArrowheads="1"/>
            </p:cNvSpPr>
            <p:nvPr/>
          </p:nvSpPr>
          <p:spPr bwMode="auto">
            <a:xfrm>
              <a:off x="11394" y="3681"/>
              <a:ext cx="4320" cy="198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Отбасылық тәжірибе презентациясы.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Сынып жетекшісінің озат тәжірибеден кеңестер беруі, ата-аналардың қажетті әдебиеттермен танысуы, зерттеуі, өзіндік пікір қалыптасуы және проблемалық </a:t>
              </a:r>
              <a:r>
                <a:rPr lang="ru-MD" altLang="ru-RU" sz="11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сұрақ төңірегінде жоба қорғауы</a:t>
              </a:r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7" name="AutoShape 12"/>
            <p:cNvSpPr>
              <a:spLocks noChangeArrowheads="1"/>
            </p:cNvSpPr>
            <p:nvPr/>
          </p:nvSpPr>
          <p:spPr bwMode="auto">
            <a:xfrm>
              <a:off x="11574" y="5841"/>
              <a:ext cx="4184" cy="16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Педагогикалық семинар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Отбасылық тәрбиенің әдіс-тәсілдеріне арналады. Семинарға мұғалімдер де, ата-аналар да жан-жақты дайындықпен қатысуы қажет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8" name="AutoShape 13"/>
            <p:cNvSpPr>
              <a:spLocks noChangeArrowheads="1"/>
            </p:cNvSpPr>
            <p:nvPr/>
          </p:nvSpPr>
          <p:spPr bwMode="auto">
            <a:xfrm>
              <a:off x="11754" y="7821"/>
              <a:ext cx="4133" cy="199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Aft>
                  <a:spcPts val="1000"/>
                </a:spcAft>
              </a:pPr>
              <a:r>
                <a:rPr lang="ru-MD" altLang="ru-RU" sz="9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Шығармашылық кештер</a:t>
              </a:r>
            </a:p>
            <a:p>
              <a:pPr algn="ctr">
                <a:spcAft>
                  <a:spcPts val="1000"/>
                </a:spcAft>
              </a:pPr>
              <a:r>
                <a:rPr lang="ru-MD" altLang="ru-RU" sz="900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Шығармашылық кештер мектепішілік және сыныпішілік болып, озық ойлы және ерекше қабілетті, танымал ата-аналарды үлгі тұту, насихаттау мақсатында ұйымдастырылады</a:t>
              </a:r>
              <a:endParaRPr lang="ru-RU" altLang="ru-RU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>
              <a:off x="5453" y="4221"/>
              <a:ext cx="5330" cy="3600"/>
            </a:xfrm>
            <a:prstGeom prst="foldedCorner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endParaRPr lang="ru-MD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ru-MD" sz="1400" b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Ата-аналар</a:t>
              </a:r>
              <a:r>
                <a:rPr lang="ru-MD" sz="1400" b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MD" sz="1400" b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мектебі</a:t>
              </a:r>
              <a:endParaRPr lang="ru-MD" sz="14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ru-MD" sz="1100" b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"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Мектептің басты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мақсаты 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жалғыз білім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үйрету емес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біліммен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бірге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MD" sz="1400" b="1" i="1" dirty="0" err="1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жақсы тәрбиені қоса </a:t>
              </a:r>
              <a:r>
                <a:rPr lang="ru-MD" sz="1400" b="1" i="1" dirty="0">
                  <a:solidFill>
                    <a:srgbClr val="800080"/>
                  </a:solidFill>
                  <a:latin typeface="Times New Roman" pitchFamily="18" charset="0"/>
                  <a:cs typeface="Times New Roman" pitchFamily="18" charset="0"/>
                </a:rPr>
                <a:t>беру"</a:t>
              </a:r>
            </a:p>
            <a:p>
              <a:pPr lvl="1" algn="ctr">
                <a:spcAft>
                  <a:spcPts val="1000"/>
                </a:spcAft>
                <a:defRPr/>
              </a:pPr>
              <a:r>
                <a:rPr lang="ru-MD" sz="11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М. </a:t>
              </a:r>
              <a:r>
                <a:rPr lang="ru-MD" sz="11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Дулатов</a:t>
              </a:r>
              <a:endPara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60" name="Rectangle 15"/>
            <p:cNvSpPr>
              <a:spLocks noChangeArrowheads="1"/>
            </p:cNvSpPr>
            <p:nvPr/>
          </p:nvSpPr>
          <p:spPr bwMode="auto">
            <a:xfrm>
              <a:off x="432" y="3359"/>
              <a:ext cx="82" cy="1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1000"/>
                </a:spcAft>
              </a:pPr>
              <a:r>
                <a:rPr lang="en-US" altLang="ru-RU" sz="11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ru-MD" altLang="ru-RU" sz="1100" b="1">
                  <a:solidFill>
                    <a:srgbClr val="000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НӘТИЖЕСІ           МАҚСАТЫ</a:t>
              </a:r>
              <a:endParaRPr lang="ru-RU" alt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1" name="Line 16"/>
            <p:cNvSpPr>
              <a:spLocks noChangeShapeType="1"/>
            </p:cNvSpPr>
            <p:nvPr/>
          </p:nvSpPr>
          <p:spPr bwMode="auto">
            <a:xfrm>
              <a:off x="594" y="7281"/>
              <a:ext cx="0" cy="3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2" name="Line 17"/>
            <p:cNvSpPr>
              <a:spLocks noChangeShapeType="1"/>
            </p:cNvSpPr>
            <p:nvPr/>
          </p:nvSpPr>
          <p:spPr bwMode="auto">
            <a:xfrm>
              <a:off x="594" y="10701"/>
              <a:ext cx="34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3" name="Line 18"/>
            <p:cNvSpPr>
              <a:spLocks noChangeShapeType="1"/>
            </p:cNvSpPr>
            <p:nvPr/>
          </p:nvSpPr>
          <p:spPr bwMode="auto">
            <a:xfrm flipV="1">
              <a:off x="594" y="621"/>
              <a:ext cx="0" cy="28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4" name="Line 19"/>
            <p:cNvSpPr>
              <a:spLocks noChangeShapeType="1"/>
            </p:cNvSpPr>
            <p:nvPr/>
          </p:nvSpPr>
          <p:spPr bwMode="auto">
            <a:xfrm>
              <a:off x="594" y="621"/>
              <a:ext cx="28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>
              <a:off x="15955" y="3613"/>
              <a:ext cx="575" cy="469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spcAft>
                  <a:spcPts val="1000"/>
                </a:spcAft>
                <a:defRPr/>
              </a:pPr>
              <a:r>
                <a:rPr lang="en-US" sz="1100" b="1" dirty="0">
                  <a:solidFill>
                    <a:srgbClr val="000080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</a:t>
              </a:r>
              <a:endParaRPr lang="kk-KZ" sz="11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endParaRPr lang="kk-KZ" sz="1100" b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1000"/>
                </a:spcAft>
                <a:defRPr/>
              </a:pPr>
              <a:r>
                <a:rPr lang="ru-MD" sz="1100" b="1" dirty="0">
                  <a:solidFill>
                    <a:srgbClr val="000080"/>
                  </a:solidFill>
                  <a:latin typeface="Times New Roman" pitchFamily="18" charset="0"/>
                  <a:cs typeface="Times New Roman" pitchFamily="18" charset="0"/>
                </a:rPr>
                <a:t>ФОРМАЛАРЫ</a:t>
              </a:r>
              <a:endPara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66" name="Line 21"/>
            <p:cNvSpPr>
              <a:spLocks noChangeShapeType="1"/>
            </p:cNvSpPr>
            <p:nvPr/>
          </p:nvSpPr>
          <p:spPr bwMode="auto">
            <a:xfrm flipV="1">
              <a:off x="16254" y="621"/>
              <a:ext cx="0" cy="39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7" name="Line 22"/>
            <p:cNvSpPr>
              <a:spLocks noChangeShapeType="1"/>
            </p:cNvSpPr>
            <p:nvPr/>
          </p:nvSpPr>
          <p:spPr bwMode="auto">
            <a:xfrm flipH="1">
              <a:off x="13914" y="621"/>
              <a:ext cx="23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8" name="Line 23"/>
            <p:cNvSpPr>
              <a:spLocks noChangeShapeType="1"/>
            </p:cNvSpPr>
            <p:nvPr/>
          </p:nvSpPr>
          <p:spPr bwMode="auto">
            <a:xfrm flipH="1">
              <a:off x="12654" y="10701"/>
              <a:ext cx="35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9" name="Line 24"/>
            <p:cNvSpPr>
              <a:spLocks noChangeShapeType="1"/>
            </p:cNvSpPr>
            <p:nvPr/>
          </p:nvSpPr>
          <p:spPr bwMode="auto">
            <a:xfrm flipV="1">
              <a:off x="16254" y="6561"/>
              <a:ext cx="0" cy="41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0" name="Line 25"/>
            <p:cNvSpPr>
              <a:spLocks noChangeShapeType="1"/>
            </p:cNvSpPr>
            <p:nvPr/>
          </p:nvSpPr>
          <p:spPr bwMode="auto">
            <a:xfrm>
              <a:off x="3114" y="3321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1" name="Line 26"/>
            <p:cNvSpPr>
              <a:spLocks noChangeShapeType="1"/>
            </p:cNvSpPr>
            <p:nvPr/>
          </p:nvSpPr>
          <p:spPr bwMode="auto">
            <a:xfrm>
              <a:off x="5094" y="4941"/>
              <a:ext cx="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2" name="Line 27"/>
            <p:cNvSpPr>
              <a:spLocks noChangeShapeType="1"/>
            </p:cNvSpPr>
            <p:nvPr/>
          </p:nvSpPr>
          <p:spPr bwMode="auto">
            <a:xfrm>
              <a:off x="5094" y="6561"/>
              <a:ext cx="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3" name="Line 28"/>
            <p:cNvSpPr>
              <a:spLocks noChangeShapeType="1"/>
            </p:cNvSpPr>
            <p:nvPr/>
          </p:nvSpPr>
          <p:spPr bwMode="auto">
            <a:xfrm flipV="1">
              <a:off x="3294" y="7821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4" name="Line 29"/>
            <p:cNvSpPr>
              <a:spLocks noChangeShapeType="1"/>
            </p:cNvSpPr>
            <p:nvPr/>
          </p:nvSpPr>
          <p:spPr bwMode="auto">
            <a:xfrm flipH="1">
              <a:off x="15714" y="4581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5" name="Line 30"/>
            <p:cNvSpPr>
              <a:spLocks noChangeShapeType="1"/>
            </p:cNvSpPr>
            <p:nvPr/>
          </p:nvSpPr>
          <p:spPr bwMode="auto">
            <a:xfrm>
              <a:off x="14274" y="3501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6" name="Line 31"/>
            <p:cNvSpPr>
              <a:spLocks noChangeShapeType="1"/>
            </p:cNvSpPr>
            <p:nvPr/>
          </p:nvSpPr>
          <p:spPr bwMode="auto">
            <a:xfrm flipV="1">
              <a:off x="13734" y="7461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7" name="Line 32"/>
            <p:cNvSpPr>
              <a:spLocks noChangeShapeType="1"/>
            </p:cNvSpPr>
            <p:nvPr/>
          </p:nvSpPr>
          <p:spPr bwMode="auto">
            <a:xfrm flipH="1">
              <a:off x="10854" y="4581"/>
              <a:ext cx="5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8" name="Line 33"/>
            <p:cNvSpPr>
              <a:spLocks noChangeShapeType="1"/>
            </p:cNvSpPr>
            <p:nvPr/>
          </p:nvSpPr>
          <p:spPr bwMode="auto">
            <a:xfrm flipH="1">
              <a:off x="11034" y="6201"/>
              <a:ext cx="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736887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8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79512" y="1196752"/>
            <a:ext cx="8686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>
              <a:spcBef>
                <a:spcPct val="20000"/>
              </a:spcBef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spcBef>
                <a:spcPct val="2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spcBef>
                <a:spcPct val="2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2000" i="0" dirty="0" smtClean="0">
                <a:solidFill>
                  <a:srgbClr val="0070C0"/>
                </a:solidFill>
                <a:effectLst/>
              </a:rPr>
              <a:t>                           </a:t>
            </a:r>
            <a:r>
              <a:rPr lang="ru-RU" altLang="ru-RU" sz="2000" i="0" dirty="0" err="1" smtClean="0">
                <a:solidFill>
                  <a:srgbClr val="0070C0"/>
                </a:solidFill>
                <a:effectLst/>
              </a:rPr>
              <a:t>Ата-ана</a:t>
            </a:r>
            <a:r>
              <a:rPr lang="ru-RU" altLang="ru-RU" sz="2000" i="0" dirty="0" smtClean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i="0" dirty="0" err="1">
                <a:solidFill>
                  <a:srgbClr val="0070C0"/>
                </a:solidFill>
                <a:effectLst/>
              </a:rPr>
              <a:t>есіне</a:t>
            </a:r>
            <a:r>
              <a:rPr lang="ru-RU" altLang="ru-RU" sz="2000" i="0" dirty="0">
                <a:solidFill>
                  <a:srgbClr val="0070C0"/>
                </a:solidFill>
                <a:effectLst/>
              </a:rPr>
              <a:t>… </a:t>
            </a: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Баласының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оқу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үлгерімін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қадағалауға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Баласының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денсаулығын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қадағалап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отыруға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ауырған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жағдайда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мектепке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хабарлауға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Баласының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жеке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басының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тазалығына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қарауға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қажетті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күн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режимін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жасауға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құрал-жабдықтарын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алып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беруге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ұжымының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кеңестерін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орындауға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Мұғалімдердің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танымдық,тәрбиелік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ұсыныстарын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орындауға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Керек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жағдайда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пед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. консилиум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және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профилактика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кеңесіне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келуге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Мектеппен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үнемі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байланыста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болуға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Баласын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сабақтан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себепсіз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қалдырмауға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Егер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жұмыс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орны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мен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мекен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жайы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ауысқан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жағдайда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мектепке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хабарлауға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-  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Мектепте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өтіп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жататын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іс-шараларға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(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ата-аналар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жиналысы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т.б</a:t>
            </a:r>
            <a:r>
              <a:rPr lang="ru-RU" altLang="ru-RU" sz="2000" b="0" i="0" dirty="0">
                <a:solidFill>
                  <a:srgbClr val="0070C0"/>
                </a:solidFill>
                <a:effectLst/>
              </a:rPr>
              <a:t>.) </a:t>
            </a:r>
            <a:r>
              <a:rPr lang="ru-RU" altLang="ru-RU" sz="2000" b="0" i="0" dirty="0" err="1">
                <a:solidFill>
                  <a:srgbClr val="0070C0"/>
                </a:solidFill>
                <a:effectLst/>
              </a:rPr>
              <a:t>қатысуға</a:t>
            </a:r>
            <a:endParaRPr lang="ru-RU" altLang="ru-RU" sz="2000" b="0" i="0" dirty="0">
              <a:solidFill>
                <a:srgbClr val="0070C0"/>
              </a:solidFill>
              <a:effectLst/>
            </a:endParaRPr>
          </a:p>
        </p:txBody>
      </p:sp>
      <p:pic>
        <p:nvPicPr>
          <p:cNvPr id="7" name="Рисунок 6" descr="12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67400"/>
            <a:ext cx="41910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907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15086" cy="4913516"/>
          </a:xfrm>
        </p:spPr>
        <p:txBody>
          <a:bodyPr/>
          <a:lstStyle/>
          <a:p>
            <a:pPr algn="ctr"/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Ата-ананың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басының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әсері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балаға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сәулесімен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бірдей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мұны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ешбір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нәрсемен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Құрметті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сіздерден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баладан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жылуын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аямай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балаға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сәт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да, бала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көзімен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қараңыз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жиналысқа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қатысқандарыңызға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көп-көп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рахмет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айтамыз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6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3870398"/>
              </p:ext>
            </p:extLst>
          </p:nvPr>
        </p:nvGraphicFramePr>
        <p:xfrm>
          <a:off x="0" y="404664"/>
          <a:ext cx="914400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2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00808"/>
            <a:ext cx="7499176" cy="2405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Қазіргі уақытта  оқушы саны -982 оқушы.  Ұл 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 - 506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қыз 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 - 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476.  Мектептің  </a:t>
            </a:r>
            <a:endParaRPr lang="kk-KZ" sz="32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 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тоқсан  бойынша білім сапасы </a:t>
            </a:r>
            <a:endParaRPr lang="kk-KZ" sz="32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пайызды</a:t>
            </a:r>
            <a:r>
              <a:rPr lang="kk-KZ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құрады.</a:t>
            </a:r>
            <a:endParaRPr lang="ru-RU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60648"/>
            <a:ext cx="7560840" cy="618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Мектептің әлеуметтік жағдайы: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Тұлдыр жетім-5 оқушы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Аудандық есепте тұратын-2 оқушы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Мектепішілік есепте тұратын -27 оқушы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 қамтылған отбасында бала саны-40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Көпбалалы отбасында тәрбиеленіп жатқан бала саны-149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Толық емес отбасында </a:t>
            </a:r>
            <a:r>
              <a:rPr lang="kk-KZ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тәрбиеленіп </a:t>
            </a: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жатқан  бала саны-12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Жартылай жетім бала саны-25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Сәтсіз отбасында тәрбиеленіп жатқан бала саны-5</a:t>
            </a:r>
            <a:endParaRPr lang="ru-RU" sz="2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Үйден оқитын оқушы саны-7</a:t>
            </a:r>
            <a:endParaRPr lang="ru-RU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10348"/>
            <a:ext cx="83164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2015-2016 оқу жылының жаз кезіндегі жасөспірімдердің демалуы, сауықтырылуы және еңбекпен айналысуы туралы мәлімет: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жанындағы сауықтыру лагері тамақпен -110 оқушы, тамақсыз -100,  шаруа қожалығы -</a:t>
            </a:r>
            <a:r>
              <a:rPr lang="kk-KZ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 </a:t>
            </a: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спорттық сауықтыру-60</a:t>
            </a:r>
            <a:r>
              <a:rPr lang="kk-KZ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құрылыс </a:t>
            </a:r>
            <a:r>
              <a:rPr lang="kk-KZ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бригадасы-67, мектеп орманшылығы-30, пәндік профильді лагерь-60, әскери  палаткалы лагерь-35, палаткалы (жайлау) лагерь-30, көгалдандыру тобы – 100 оқушымен ұйымдастырылады.  Қарлығаш- спорттық сауықтыру лагері ата-ана есебінен -20, дебат лагері-2, ал жалпыға білім беру қоры есебінен -5 оқушы, шипажайға 2 оқушы, кәсіподақ есебінен -2 оқушы тегін  демалысқа жіберіледі.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6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8640"/>
            <a:ext cx="8256917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07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668344" y="6217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84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Другая 3">
      <a:dk1>
        <a:srgbClr val="FFCB11"/>
      </a:dk1>
      <a:lt1>
        <a:sysClr val="window" lastClr="FFFFFF"/>
      </a:lt1>
      <a:dk2>
        <a:srgbClr val="FFCB11"/>
      </a:dk2>
      <a:lt2>
        <a:srgbClr val="FFCB11"/>
      </a:lt2>
      <a:accent1>
        <a:srgbClr val="FFCB11"/>
      </a:accent1>
      <a:accent2>
        <a:srgbClr val="FFDF6D"/>
      </a:accent2>
      <a:accent3>
        <a:srgbClr val="FFDF6D"/>
      </a:accent3>
      <a:accent4>
        <a:srgbClr val="FFCA0C"/>
      </a:accent4>
      <a:accent5>
        <a:srgbClr val="00B0F0"/>
      </a:accent5>
      <a:accent6>
        <a:srgbClr val="FA8D3D"/>
      </a:accent6>
      <a:hlink>
        <a:srgbClr val="00B050"/>
      </a:hlink>
      <a:folHlink>
        <a:srgbClr val="00B0F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505</TotalTime>
  <Words>1099</Words>
  <Application>Microsoft Office PowerPoint</Application>
  <PresentationFormat>Экран (4:3)</PresentationFormat>
  <Paragraphs>131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Ата-ананың жеке басының әсері балаға күн сәулесімен бірдей, мұны басқа ешбір нәрсемен ауыстыру мүмкін емес. Құрметті ата-аналар сіздерден баладан жүрек жылуын аямай балаға бір сәт болса да, бала көзімен қараңыз дей отырып, бүгінгі жиналысқа қатысқандарыңызға көп-көп рахмет айтамыз.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Windows User</cp:lastModifiedBy>
  <cp:revision>41</cp:revision>
  <dcterms:created xsi:type="dcterms:W3CDTF">2015-05-14T14:50:11Z</dcterms:created>
  <dcterms:modified xsi:type="dcterms:W3CDTF">2021-10-07T09:53:39Z</dcterms:modified>
</cp:coreProperties>
</file>