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99" r:id="rId3"/>
    <p:sldId id="300" r:id="rId4"/>
    <p:sldId id="301" r:id="rId5"/>
    <p:sldId id="302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1D827-E159-4BCA-878F-D1D46A00BA2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6DE390C-6398-4D82-9161-9AFAF79740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rPr>
            <a:t>Ісіктің түрлері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CC2B8C5-29FB-44B2-81B3-C5405E048998}" type="parTrans" cxnId="{C14AC447-F70E-4560-AD12-D71BC3E78767}">
      <dgm:prSet/>
      <dgm:spPr/>
      <dgm:t>
        <a:bodyPr/>
        <a:lstStyle/>
        <a:p>
          <a:endParaRPr lang="ru-RU"/>
        </a:p>
      </dgm:t>
    </dgm:pt>
    <dgm:pt modelId="{BC171134-3471-45C8-BD99-720CAB6F76F8}" type="sibTrans" cxnId="{C14AC447-F70E-4560-AD12-D71BC3E78767}">
      <dgm:prSet/>
      <dgm:spPr/>
      <dgm:t>
        <a:bodyPr/>
        <a:lstStyle/>
        <a:p>
          <a:endParaRPr lang="ru-RU"/>
        </a:p>
      </dgm:t>
    </dgm:pt>
    <dgm:pt modelId="{A550C655-6B4E-4468-87D1-B437EBFFE82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Қатерсіз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3CF6259-B140-48E4-983C-950E73339802}" type="parTrans" cxnId="{72545E1B-AF52-49CD-B832-C53227BED32E}">
      <dgm:prSet/>
      <dgm:spPr/>
      <dgm:t>
        <a:bodyPr/>
        <a:lstStyle/>
        <a:p>
          <a:endParaRPr lang="ru-RU"/>
        </a:p>
      </dgm:t>
    </dgm:pt>
    <dgm:pt modelId="{04348BE5-AE7D-447C-A98F-83DB5D4BB46B}" type="sibTrans" cxnId="{72545E1B-AF52-49CD-B832-C53227BED32E}">
      <dgm:prSet/>
      <dgm:spPr/>
      <dgm:t>
        <a:bodyPr/>
        <a:lstStyle/>
        <a:p>
          <a:endParaRPr lang="ru-RU"/>
        </a:p>
      </dgm:t>
    </dgm:pt>
    <dgm:pt modelId="{057B77FA-ACA5-4430-98AF-3B388BE391B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Қатерлі</a:t>
          </a: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A6C4D2E-6828-40BC-9E1C-D45FC9BC3877}" type="parTrans" cxnId="{DE7DD301-B3CC-48D2-B478-D23FFC4CFBD3}">
      <dgm:prSet/>
      <dgm:spPr/>
      <dgm:t>
        <a:bodyPr/>
        <a:lstStyle/>
        <a:p>
          <a:endParaRPr lang="ru-RU"/>
        </a:p>
      </dgm:t>
    </dgm:pt>
    <dgm:pt modelId="{7B52FF52-C3A7-4E5E-8EB2-9F1E13560538}" type="sibTrans" cxnId="{DE7DD301-B3CC-48D2-B478-D23FFC4CFBD3}">
      <dgm:prSet/>
      <dgm:spPr/>
      <dgm:t>
        <a:bodyPr/>
        <a:lstStyle/>
        <a:p>
          <a:endParaRPr lang="ru-RU"/>
        </a:p>
      </dgm:t>
    </dgm:pt>
    <dgm:pt modelId="{E043DF6B-C734-4C65-9FA6-8EF89B4F6926}" type="pres">
      <dgm:prSet presAssocID="{A4D1D827-E159-4BCA-878F-D1D46A00BA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7FCD2B-D1E5-4897-AA96-B55E200C45F3}" type="pres">
      <dgm:prSet presAssocID="{D6DE390C-6398-4D82-9161-9AFAF79740D1}" presName="hierRoot1" presStyleCnt="0">
        <dgm:presLayoutVars>
          <dgm:hierBranch/>
        </dgm:presLayoutVars>
      </dgm:prSet>
      <dgm:spPr/>
    </dgm:pt>
    <dgm:pt modelId="{C3AC1EE5-4171-4577-AC16-F805D15E935E}" type="pres">
      <dgm:prSet presAssocID="{D6DE390C-6398-4D82-9161-9AFAF79740D1}" presName="rootComposite1" presStyleCnt="0"/>
      <dgm:spPr/>
    </dgm:pt>
    <dgm:pt modelId="{9C85B62A-0295-425A-9BFD-90E66231FB74}" type="pres">
      <dgm:prSet presAssocID="{D6DE390C-6398-4D82-9161-9AFAF79740D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3325C2-2B35-4980-B77B-99D1EDB4767F}" type="pres">
      <dgm:prSet presAssocID="{D6DE390C-6398-4D82-9161-9AFAF79740D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08E137D-D6F2-430A-933B-5458EE25AB16}" type="pres">
      <dgm:prSet presAssocID="{D6DE390C-6398-4D82-9161-9AFAF79740D1}" presName="hierChild2" presStyleCnt="0"/>
      <dgm:spPr/>
    </dgm:pt>
    <dgm:pt modelId="{3533AB40-9B61-4B3C-9F3E-7652E8BE7D1D}" type="pres">
      <dgm:prSet presAssocID="{F3CF6259-B140-48E4-983C-950E73339802}" presName="Name35" presStyleLbl="parChTrans1D2" presStyleIdx="0" presStyleCnt="2"/>
      <dgm:spPr/>
      <dgm:t>
        <a:bodyPr/>
        <a:lstStyle/>
        <a:p>
          <a:endParaRPr lang="ru-RU"/>
        </a:p>
      </dgm:t>
    </dgm:pt>
    <dgm:pt modelId="{E713245A-5850-4F93-86F6-8BEFFA8DC896}" type="pres">
      <dgm:prSet presAssocID="{A550C655-6B4E-4468-87D1-B437EBFFE82B}" presName="hierRoot2" presStyleCnt="0">
        <dgm:presLayoutVars>
          <dgm:hierBranch/>
        </dgm:presLayoutVars>
      </dgm:prSet>
      <dgm:spPr/>
    </dgm:pt>
    <dgm:pt modelId="{2DA7CD3F-7654-4F57-A840-8A0BC1DE08C4}" type="pres">
      <dgm:prSet presAssocID="{A550C655-6B4E-4468-87D1-B437EBFFE82B}" presName="rootComposite" presStyleCnt="0"/>
      <dgm:spPr/>
    </dgm:pt>
    <dgm:pt modelId="{B7CA8BC8-2848-46F8-9701-F717CED96FB6}" type="pres">
      <dgm:prSet presAssocID="{A550C655-6B4E-4468-87D1-B437EBFFE82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C3A537-B1A1-4FE0-8F60-EBD7195A702A}" type="pres">
      <dgm:prSet presAssocID="{A550C655-6B4E-4468-87D1-B437EBFFE82B}" presName="rootConnector" presStyleLbl="node2" presStyleIdx="0" presStyleCnt="2"/>
      <dgm:spPr/>
      <dgm:t>
        <a:bodyPr/>
        <a:lstStyle/>
        <a:p>
          <a:endParaRPr lang="ru-RU"/>
        </a:p>
      </dgm:t>
    </dgm:pt>
    <dgm:pt modelId="{13FC2651-BB4F-46A4-84F5-F92631CCB864}" type="pres">
      <dgm:prSet presAssocID="{A550C655-6B4E-4468-87D1-B437EBFFE82B}" presName="hierChild4" presStyleCnt="0"/>
      <dgm:spPr/>
    </dgm:pt>
    <dgm:pt modelId="{C7290EC1-DCBE-429D-A07C-AF96939B7D69}" type="pres">
      <dgm:prSet presAssocID="{A550C655-6B4E-4468-87D1-B437EBFFE82B}" presName="hierChild5" presStyleCnt="0"/>
      <dgm:spPr/>
    </dgm:pt>
    <dgm:pt modelId="{D1BB848A-9E00-406A-8D47-E62E68F4CDAD}" type="pres">
      <dgm:prSet presAssocID="{DA6C4D2E-6828-40BC-9E1C-D45FC9BC387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3BC01396-7D6A-4424-957A-BFD5BE6D9C7D}" type="pres">
      <dgm:prSet presAssocID="{057B77FA-ACA5-4430-98AF-3B388BE391B7}" presName="hierRoot2" presStyleCnt="0">
        <dgm:presLayoutVars>
          <dgm:hierBranch/>
        </dgm:presLayoutVars>
      </dgm:prSet>
      <dgm:spPr/>
    </dgm:pt>
    <dgm:pt modelId="{609C6DCD-CF5A-4A90-BC19-661FD72AA047}" type="pres">
      <dgm:prSet presAssocID="{057B77FA-ACA5-4430-98AF-3B388BE391B7}" presName="rootComposite" presStyleCnt="0"/>
      <dgm:spPr/>
    </dgm:pt>
    <dgm:pt modelId="{A06D3CCD-FB3B-4E0C-96F6-11FD0D52E0E7}" type="pres">
      <dgm:prSet presAssocID="{057B77FA-ACA5-4430-98AF-3B388BE391B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022307-77BF-4D65-9252-9F2D997CBE77}" type="pres">
      <dgm:prSet presAssocID="{057B77FA-ACA5-4430-98AF-3B388BE391B7}" presName="rootConnector" presStyleLbl="node2" presStyleIdx="1" presStyleCnt="2"/>
      <dgm:spPr/>
      <dgm:t>
        <a:bodyPr/>
        <a:lstStyle/>
        <a:p>
          <a:endParaRPr lang="ru-RU"/>
        </a:p>
      </dgm:t>
    </dgm:pt>
    <dgm:pt modelId="{8984AAE1-6CC9-402C-9D47-A8E39DFA0B60}" type="pres">
      <dgm:prSet presAssocID="{057B77FA-ACA5-4430-98AF-3B388BE391B7}" presName="hierChild4" presStyleCnt="0"/>
      <dgm:spPr/>
    </dgm:pt>
    <dgm:pt modelId="{5EDD79F3-D419-49F3-BF75-51F77A226D21}" type="pres">
      <dgm:prSet presAssocID="{057B77FA-ACA5-4430-98AF-3B388BE391B7}" presName="hierChild5" presStyleCnt="0"/>
      <dgm:spPr/>
    </dgm:pt>
    <dgm:pt modelId="{F9A43468-6CFE-4C63-96B3-39E2D3CC4EE0}" type="pres">
      <dgm:prSet presAssocID="{D6DE390C-6398-4D82-9161-9AFAF79740D1}" presName="hierChild3" presStyleCnt="0"/>
      <dgm:spPr/>
    </dgm:pt>
  </dgm:ptLst>
  <dgm:cxnLst>
    <dgm:cxn modelId="{100C4B6B-F673-4F71-820A-22D0FC4F5A5A}" type="presOf" srcId="{057B77FA-ACA5-4430-98AF-3B388BE391B7}" destId="{A06D3CCD-FB3B-4E0C-96F6-11FD0D52E0E7}" srcOrd="0" destOrd="0" presId="urn:microsoft.com/office/officeart/2005/8/layout/orgChart1"/>
    <dgm:cxn modelId="{5CDCAAA2-9943-46A6-A356-157E6DD42A7E}" type="presOf" srcId="{A4D1D827-E159-4BCA-878F-D1D46A00BA20}" destId="{E043DF6B-C734-4C65-9FA6-8EF89B4F6926}" srcOrd="0" destOrd="0" presId="urn:microsoft.com/office/officeart/2005/8/layout/orgChart1"/>
    <dgm:cxn modelId="{4A8D7EA3-29A5-42C5-B5F5-D43D37172482}" type="presOf" srcId="{F3CF6259-B140-48E4-983C-950E73339802}" destId="{3533AB40-9B61-4B3C-9F3E-7652E8BE7D1D}" srcOrd="0" destOrd="0" presId="urn:microsoft.com/office/officeart/2005/8/layout/orgChart1"/>
    <dgm:cxn modelId="{6F1C7E8D-DF0B-46A7-AC55-8F0FD5EA6875}" type="presOf" srcId="{D6DE390C-6398-4D82-9161-9AFAF79740D1}" destId="{AC3325C2-2B35-4980-B77B-99D1EDB4767F}" srcOrd="1" destOrd="0" presId="urn:microsoft.com/office/officeart/2005/8/layout/orgChart1"/>
    <dgm:cxn modelId="{FC096FCA-537A-4ECE-9736-EF1D616AF702}" type="presOf" srcId="{057B77FA-ACA5-4430-98AF-3B388BE391B7}" destId="{B2022307-77BF-4D65-9252-9F2D997CBE77}" srcOrd="1" destOrd="0" presId="urn:microsoft.com/office/officeart/2005/8/layout/orgChart1"/>
    <dgm:cxn modelId="{C14AC447-F70E-4560-AD12-D71BC3E78767}" srcId="{A4D1D827-E159-4BCA-878F-D1D46A00BA20}" destId="{D6DE390C-6398-4D82-9161-9AFAF79740D1}" srcOrd="0" destOrd="0" parTransId="{7CC2B8C5-29FB-44B2-81B3-C5405E048998}" sibTransId="{BC171134-3471-45C8-BD99-720CAB6F76F8}"/>
    <dgm:cxn modelId="{AC6E4F2A-B4D3-4D61-8D04-385B30A26393}" type="presOf" srcId="{D6DE390C-6398-4D82-9161-9AFAF79740D1}" destId="{9C85B62A-0295-425A-9BFD-90E66231FB74}" srcOrd="0" destOrd="0" presId="urn:microsoft.com/office/officeart/2005/8/layout/orgChart1"/>
    <dgm:cxn modelId="{DE7DD301-B3CC-48D2-B478-D23FFC4CFBD3}" srcId="{D6DE390C-6398-4D82-9161-9AFAF79740D1}" destId="{057B77FA-ACA5-4430-98AF-3B388BE391B7}" srcOrd="1" destOrd="0" parTransId="{DA6C4D2E-6828-40BC-9E1C-D45FC9BC3877}" sibTransId="{7B52FF52-C3A7-4E5E-8EB2-9F1E13560538}"/>
    <dgm:cxn modelId="{09C8CF64-46D7-47D0-881F-04B37CA6C0A8}" type="presOf" srcId="{A550C655-6B4E-4468-87D1-B437EBFFE82B}" destId="{B7CA8BC8-2848-46F8-9701-F717CED96FB6}" srcOrd="0" destOrd="0" presId="urn:microsoft.com/office/officeart/2005/8/layout/orgChart1"/>
    <dgm:cxn modelId="{9028A89A-BFD1-44E1-8DEF-E7D12AFF0CEF}" type="presOf" srcId="{A550C655-6B4E-4468-87D1-B437EBFFE82B}" destId="{E6C3A537-B1A1-4FE0-8F60-EBD7195A702A}" srcOrd="1" destOrd="0" presId="urn:microsoft.com/office/officeart/2005/8/layout/orgChart1"/>
    <dgm:cxn modelId="{5A56F5D4-1862-4D11-9837-EA386B961CCB}" type="presOf" srcId="{DA6C4D2E-6828-40BC-9E1C-D45FC9BC3877}" destId="{D1BB848A-9E00-406A-8D47-E62E68F4CDAD}" srcOrd="0" destOrd="0" presId="urn:microsoft.com/office/officeart/2005/8/layout/orgChart1"/>
    <dgm:cxn modelId="{72545E1B-AF52-49CD-B832-C53227BED32E}" srcId="{D6DE390C-6398-4D82-9161-9AFAF79740D1}" destId="{A550C655-6B4E-4468-87D1-B437EBFFE82B}" srcOrd="0" destOrd="0" parTransId="{F3CF6259-B140-48E4-983C-950E73339802}" sibTransId="{04348BE5-AE7D-447C-A98F-83DB5D4BB46B}"/>
    <dgm:cxn modelId="{DBC46A32-7AE9-4BB7-BD87-127CEEF5496B}" type="presParOf" srcId="{E043DF6B-C734-4C65-9FA6-8EF89B4F6926}" destId="{2F7FCD2B-D1E5-4897-AA96-B55E200C45F3}" srcOrd="0" destOrd="0" presId="urn:microsoft.com/office/officeart/2005/8/layout/orgChart1"/>
    <dgm:cxn modelId="{7053D529-5243-4ED1-8115-C8286C85B235}" type="presParOf" srcId="{2F7FCD2B-D1E5-4897-AA96-B55E200C45F3}" destId="{C3AC1EE5-4171-4577-AC16-F805D15E935E}" srcOrd="0" destOrd="0" presId="urn:microsoft.com/office/officeart/2005/8/layout/orgChart1"/>
    <dgm:cxn modelId="{B1B7F5A3-AC27-49B3-9E2D-5111229A0C7C}" type="presParOf" srcId="{C3AC1EE5-4171-4577-AC16-F805D15E935E}" destId="{9C85B62A-0295-425A-9BFD-90E66231FB74}" srcOrd="0" destOrd="0" presId="urn:microsoft.com/office/officeart/2005/8/layout/orgChart1"/>
    <dgm:cxn modelId="{756C0ABD-1222-4485-BA76-A141CA30DF6C}" type="presParOf" srcId="{C3AC1EE5-4171-4577-AC16-F805D15E935E}" destId="{AC3325C2-2B35-4980-B77B-99D1EDB4767F}" srcOrd="1" destOrd="0" presId="urn:microsoft.com/office/officeart/2005/8/layout/orgChart1"/>
    <dgm:cxn modelId="{A80D3809-424D-4DC8-A526-0B29D2F8C3D4}" type="presParOf" srcId="{2F7FCD2B-D1E5-4897-AA96-B55E200C45F3}" destId="{108E137D-D6F2-430A-933B-5458EE25AB16}" srcOrd="1" destOrd="0" presId="urn:microsoft.com/office/officeart/2005/8/layout/orgChart1"/>
    <dgm:cxn modelId="{DC65A3A4-20CD-4FDE-BB2B-AA936A958451}" type="presParOf" srcId="{108E137D-D6F2-430A-933B-5458EE25AB16}" destId="{3533AB40-9B61-4B3C-9F3E-7652E8BE7D1D}" srcOrd="0" destOrd="0" presId="urn:microsoft.com/office/officeart/2005/8/layout/orgChart1"/>
    <dgm:cxn modelId="{8DEFD703-CCC7-433A-AD86-8CB43B73639B}" type="presParOf" srcId="{108E137D-D6F2-430A-933B-5458EE25AB16}" destId="{E713245A-5850-4F93-86F6-8BEFFA8DC896}" srcOrd="1" destOrd="0" presId="urn:microsoft.com/office/officeart/2005/8/layout/orgChart1"/>
    <dgm:cxn modelId="{B4CD4140-2664-4176-8C4D-D6D46DC143D7}" type="presParOf" srcId="{E713245A-5850-4F93-86F6-8BEFFA8DC896}" destId="{2DA7CD3F-7654-4F57-A840-8A0BC1DE08C4}" srcOrd="0" destOrd="0" presId="urn:microsoft.com/office/officeart/2005/8/layout/orgChart1"/>
    <dgm:cxn modelId="{40DF15AF-72FE-45DF-9C86-520C51F566E4}" type="presParOf" srcId="{2DA7CD3F-7654-4F57-A840-8A0BC1DE08C4}" destId="{B7CA8BC8-2848-46F8-9701-F717CED96FB6}" srcOrd="0" destOrd="0" presId="urn:microsoft.com/office/officeart/2005/8/layout/orgChart1"/>
    <dgm:cxn modelId="{201FFD09-BDAA-458C-8869-497E21857D0C}" type="presParOf" srcId="{2DA7CD3F-7654-4F57-A840-8A0BC1DE08C4}" destId="{E6C3A537-B1A1-4FE0-8F60-EBD7195A702A}" srcOrd="1" destOrd="0" presId="urn:microsoft.com/office/officeart/2005/8/layout/orgChart1"/>
    <dgm:cxn modelId="{27118BF4-D732-4110-B5E6-C6F4C54F4F49}" type="presParOf" srcId="{E713245A-5850-4F93-86F6-8BEFFA8DC896}" destId="{13FC2651-BB4F-46A4-84F5-F92631CCB864}" srcOrd="1" destOrd="0" presId="urn:microsoft.com/office/officeart/2005/8/layout/orgChart1"/>
    <dgm:cxn modelId="{7EE9D7F5-AC70-4942-85BF-BE6CFB734DAE}" type="presParOf" srcId="{E713245A-5850-4F93-86F6-8BEFFA8DC896}" destId="{C7290EC1-DCBE-429D-A07C-AF96939B7D69}" srcOrd="2" destOrd="0" presId="urn:microsoft.com/office/officeart/2005/8/layout/orgChart1"/>
    <dgm:cxn modelId="{E749D394-22B6-48D6-AB02-32D6DB1F9770}" type="presParOf" srcId="{108E137D-D6F2-430A-933B-5458EE25AB16}" destId="{D1BB848A-9E00-406A-8D47-E62E68F4CDAD}" srcOrd="2" destOrd="0" presId="urn:microsoft.com/office/officeart/2005/8/layout/orgChart1"/>
    <dgm:cxn modelId="{53C8318C-DC6B-4D1B-BF20-339F6BFEEBC1}" type="presParOf" srcId="{108E137D-D6F2-430A-933B-5458EE25AB16}" destId="{3BC01396-7D6A-4424-957A-BFD5BE6D9C7D}" srcOrd="3" destOrd="0" presId="urn:microsoft.com/office/officeart/2005/8/layout/orgChart1"/>
    <dgm:cxn modelId="{C75236EF-7763-4024-AE25-852DB8B89941}" type="presParOf" srcId="{3BC01396-7D6A-4424-957A-BFD5BE6D9C7D}" destId="{609C6DCD-CF5A-4A90-BC19-661FD72AA047}" srcOrd="0" destOrd="0" presId="urn:microsoft.com/office/officeart/2005/8/layout/orgChart1"/>
    <dgm:cxn modelId="{5553D5F7-7F7E-445A-A687-C9E4F5CC9852}" type="presParOf" srcId="{609C6DCD-CF5A-4A90-BC19-661FD72AA047}" destId="{A06D3CCD-FB3B-4E0C-96F6-11FD0D52E0E7}" srcOrd="0" destOrd="0" presId="urn:microsoft.com/office/officeart/2005/8/layout/orgChart1"/>
    <dgm:cxn modelId="{610312CD-866D-45E1-82AC-9DB00BFD1846}" type="presParOf" srcId="{609C6DCD-CF5A-4A90-BC19-661FD72AA047}" destId="{B2022307-77BF-4D65-9252-9F2D997CBE77}" srcOrd="1" destOrd="0" presId="urn:microsoft.com/office/officeart/2005/8/layout/orgChart1"/>
    <dgm:cxn modelId="{660D9536-2BB4-472C-B67C-8F34FE2D3A94}" type="presParOf" srcId="{3BC01396-7D6A-4424-957A-BFD5BE6D9C7D}" destId="{8984AAE1-6CC9-402C-9D47-A8E39DFA0B60}" srcOrd="1" destOrd="0" presId="urn:microsoft.com/office/officeart/2005/8/layout/orgChart1"/>
    <dgm:cxn modelId="{717A47EB-2A5B-4F29-88E6-D33DB6A5C2AA}" type="presParOf" srcId="{3BC01396-7D6A-4424-957A-BFD5BE6D9C7D}" destId="{5EDD79F3-D419-49F3-BF75-51F77A226D21}" srcOrd="2" destOrd="0" presId="urn:microsoft.com/office/officeart/2005/8/layout/orgChart1"/>
    <dgm:cxn modelId="{C91DD7DF-2DFA-48B5-A191-879C7028FB00}" type="presParOf" srcId="{2F7FCD2B-D1E5-4897-AA96-B55E200C45F3}" destId="{F9A43468-6CFE-4C63-96B3-39E2D3CC4E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B848A-9E00-406A-8D47-E62E68F4CDAD}">
      <dsp:nvSpPr>
        <dsp:cNvPr id="0" name=""/>
        <dsp:cNvSpPr/>
      </dsp:nvSpPr>
      <dsp:spPr>
        <a:xfrm>
          <a:off x="4114800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3AB40-9B61-4B3C-9F3E-7652E8BE7D1D}">
      <dsp:nvSpPr>
        <dsp:cNvPr id="0" name=""/>
        <dsp:cNvSpPr/>
      </dsp:nvSpPr>
      <dsp:spPr>
        <a:xfrm>
          <a:off x="1862986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5B62A-0295-425A-9BFD-90E66231FB74}">
      <dsp:nvSpPr>
        <dsp:cNvPr id="0" name=""/>
        <dsp:cNvSpPr/>
      </dsp:nvSpPr>
      <dsp:spPr>
        <a:xfrm>
          <a:off x="2253797" y="11168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43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rPr>
            <a:t>Ісіктің түрлері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4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253797" y="11168"/>
        <a:ext cx="3722005" cy="1861002"/>
      </dsp:txXfrm>
    </dsp:sp>
    <dsp:sp modelId="{B7CA8BC8-2848-46F8-9701-F717CED96FB6}">
      <dsp:nvSpPr>
        <dsp:cNvPr id="0" name=""/>
        <dsp:cNvSpPr/>
      </dsp:nvSpPr>
      <dsp:spPr>
        <a:xfrm>
          <a:off x="1984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4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Қатерсіз</a:t>
          </a:r>
          <a:endParaRPr kumimoji="0" lang="ru-RU" altLang="ru-RU" sz="4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984" y="2653792"/>
        <a:ext cx="3722005" cy="1861002"/>
      </dsp:txXfrm>
    </dsp:sp>
    <dsp:sp modelId="{A06D3CCD-FB3B-4E0C-96F6-11FD0D52E0E7}">
      <dsp:nvSpPr>
        <dsp:cNvPr id="0" name=""/>
        <dsp:cNvSpPr/>
      </dsp:nvSpPr>
      <dsp:spPr>
        <a:xfrm>
          <a:off x="4505610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altLang="ru-RU" sz="4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Қатерлі</a:t>
          </a:r>
          <a:endParaRPr kumimoji="0" lang="ru-RU" altLang="ru-RU" sz="4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505610" y="2653792"/>
        <a:ext cx="3722005" cy="186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60AB5-3B5B-4A08-A8DD-E44611AFFBEB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8EBC5-69B6-4F52-B91B-08B570FB4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9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F0E32-C9E2-4B49-9AD3-BD1129B976D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3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064896" cy="5286412"/>
          </a:xfrm>
        </p:spPr>
        <p:txBody>
          <a:bodyPr>
            <a:normAutofit/>
          </a:bodyPr>
          <a:lstStyle/>
          <a:p>
            <a:r>
              <a:rPr lang="ru-RU" sz="36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ақырыбы:Онкологиялық жаңа түзілулердің пайда болуы.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92479" cy="55867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Қатерсіз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ісік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ерекшеліктері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капсула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түзіп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өседі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құрылымы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қалыпты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жасушаларға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ұқсас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ісік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жасушалары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дамыған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сараланған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айқындалған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құрылымды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атипизм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тастағанда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қайтадан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өспейді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Метастаздану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клиникалық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көріністері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жағымды</a:t>
            </a:r>
            <a: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Кахексия </a:t>
            </a:r>
            <a:r>
              <a:rPr lang="ru-RU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тудырмайды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өлімге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әкелмейді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4000" b="1" dirty="0" smtClean="0"/>
              <a:t>Қатерсіз ісіктер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370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036496" cy="8252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/>
              <a:t> </a:t>
            </a:r>
            <a:r>
              <a:rPr lang="ru-RU" sz="2800" dirty="0" err="1"/>
              <a:t>Мезенхимадан</a:t>
            </a:r>
            <a:r>
              <a:rPr lang="ru-RU" sz="2800" dirty="0"/>
              <a:t> </a:t>
            </a:r>
            <a:r>
              <a:rPr lang="ru-RU" sz="2800" dirty="0" err="1"/>
              <a:t>өсетін</a:t>
            </a:r>
            <a:r>
              <a:rPr lang="ru-RU" sz="2800" dirty="0"/>
              <a:t> </a:t>
            </a:r>
            <a:r>
              <a:rPr lang="ru-RU" sz="2800" dirty="0" err="1" smtClean="0"/>
              <a:t>қатер</a:t>
            </a:r>
            <a:r>
              <a:rPr lang="en-US" sz="2800" dirty="0" smtClean="0"/>
              <a:t>c</a:t>
            </a:r>
            <a:r>
              <a:rPr lang="kk-KZ" sz="2800" dirty="0" smtClean="0"/>
              <a:t>із</a:t>
            </a:r>
            <a:r>
              <a:rPr lang="ru-RU" sz="2800" dirty="0" smtClean="0"/>
              <a:t> </a:t>
            </a:r>
            <a:r>
              <a:rPr lang="ru-RU" sz="2800" dirty="0" err="1"/>
              <a:t>ісіктер</a:t>
            </a:r>
            <a:r>
              <a:rPr lang="ru-RU" sz="28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976952"/>
            <a:ext cx="9144000" cy="16312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dirty="0"/>
              <a:t>Фиброма</a:t>
            </a:r>
            <a:r>
              <a:rPr lang="ru-RU" sz="2800" dirty="0"/>
              <a:t> </a:t>
            </a:r>
            <a:r>
              <a:rPr lang="ru-RU" sz="2000" dirty="0" err="1"/>
              <a:t>жетілген</a:t>
            </a:r>
            <a:r>
              <a:rPr lang="ru-RU" sz="2000" dirty="0"/>
              <a:t> </a:t>
            </a:r>
            <a:r>
              <a:rPr lang="ru-RU" sz="2000" dirty="0" err="1"/>
              <a:t>талшықты</a:t>
            </a:r>
            <a:r>
              <a:rPr lang="ru-RU" sz="2000" dirty="0"/>
              <a:t> </a:t>
            </a:r>
            <a:r>
              <a:rPr lang="ru-RU" sz="2000" dirty="0" err="1"/>
              <a:t>дәнекер</a:t>
            </a:r>
            <a:r>
              <a:rPr lang="ru-RU" sz="2000" dirty="0"/>
              <a:t> </a:t>
            </a:r>
            <a:r>
              <a:rPr lang="ru-RU" sz="2000" dirty="0" err="1"/>
              <a:t>тіннен</a:t>
            </a:r>
            <a:r>
              <a:rPr lang="ru-RU" sz="2000" dirty="0"/>
              <a:t> </a:t>
            </a:r>
            <a:r>
              <a:rPr lang="ru-RU" sz="2000" dirty="0" err="1"/>
              <a:t>өсетін</a:t>
            </a:r>
            <a:r>
              <a:rPr lang="ru-RU" sz="2000" dirty="0"/>
              <a:t> </a:t>
            </a:r>
            <a:r>
              <a:rPr lang="ru-RU" sz="2000" dirty="0" err="1"/>
              <a:t>қатерсіз</a:t>
            </a:r>
            <a:r>
              <a:rPr lang="ru-RU" sz="2000" dirty="0"/>
              <a:t> </a:t>
            </a:r>
            <a:r>
              <a:rPr lang="ru-RU" sz="2000" dirty="0" err="1"/>
              <a:t>ісік</a:t>
            </a:r>
            <a:r>
              <a:rPr lang="ru-RU" sz="2000" dirty="0"/>
              <a:t>. </a:t>
            </a:r>
            <a:r>
              <a:rPr lang="ru-RU" sz="2000" dirty="0" err="1"/>
              <a:t>Ол</a:t>
            </a:r>
            <a:r>
              <a:rPr lang="ru-RU" sz="2000" dirty="0"/>
              <a:t> </a:t>
            </a:r>
            <a:r>
              <a:rPr lang="ru-RU" sz="2000" dirty="0" err="1"/>
              <a:t>теріде</a:t>
            </a:r>
            <a:r>
              <a:rPr lang="ru-RU" sz="2000" dirty="0"/>
              <a:t>, </a:t>
            </a:r>
            <a:r>
              <a:rPr lang="ru-RU" sz="2000" dirty="0" err="1"/>
              <a:t>теріасты</a:t>
            </a:r>
            <a:r>
              <a:rPr lang="ru-RU" sz="2000" dirty="0"/>
              <a:t> </a:t>
            </a:r>
            <a:r>
              <a:rPr lang="ru-RU" sz="2000" dirty="0" err="1"/>
              <a:t>шелінде</a:t>
            </a:r>
            <a:r>
              <a:rPr lang="ru-RU" sz="2000" dirty="0"/>
              <a:t>, </a:t>
            </a:r>
            <a:r>
              <a:rPr lang="ru-RU" sz="2000" dirty="0" err="1"/>
              <a:t>сүт</a:t>
            </a:r>
            <a:r>
              <a:rPr lang="ru-RU" sz="2000" dirty="0"/>
              <a:t> </a:t>
            </a:r>
            <a:r>
              <a:rPr lang="ru-RU" sz="2000" dirty="0" err="1"/>
              <a:t>безінде</a:t>
            </a:r>
            <a:r>
              <a:rPr lang="ru-RU" sz="2000" dirty="0"/>
              <a:t>, </a:t>
            </a:r>
            <a:r>
              <a:rPr lang="ru-RU" sz="2000" dirty="0" err="1"/>
              <a:t>жатырда</a:t>
            </a:r>
            <a:r>
              <a:rPr lang="ru-RU" sz="2000" dirty="0"/>
              <a:t>, </a:t>
            </a:r>
            <a:r>
              <a:rPr lang="ru-RU" sz="2000" dirty="0" err="1" smtClean="0"/>
              <a:t>бұлшықет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/>
              <a:t>аралығында</a:t>
            </a:r>
            <a:r>
              <a:rPr lang="ru-RU" sz="2000" dirty="0"/>
              <a:t> </a:t>
            </a:r>
            <a:r>
              <a:rPr lang="ru-RU" sz="2000" dirty="0" err="1"/>
              <a:t>өсіп,бірте-бірте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err="1" smtClean="0"/>
              <a:t>үлкейіп</a:t>
            </a:r>
            <a:r>
              <a:rPr lang="ru-RU" sz="2000" dirty="0" smtClean="0"/>
              <a:t> </a:t>
            </a:r>
            <a:r>
              <a:rPr lang="ru-RU" sz="2000" dirty="0" err="1"/>
              <a:t>көлденеңі</a:t>
            </a:r>
            <a:r>
              <a:rPr lang="ru-RU" sz="2000" dirty="0"/>
              <a:t> 4-5 см </a:t>
            </a:r>
            <a:r>
              <a:rPr lang="ru-RU" sz="2000" dirty="0" err="1" smtClean="0"/>
              <a:t>жетеді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8" y="3261268"/>
            <a:ext cx="7517674" cy="31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0993"/>
            <a:ext cx="3759674" cy="313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512" y="476672"/>
            <a:ext cx="8784976" cy="15567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45720" indent="0" algn="just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Липома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тінінің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қатерсіз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ісігі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кесіп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ақшыл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Липома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пішіні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клеткаларынан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түзілген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маймен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дәнекер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өсіп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кетсе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ісікті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фибролипома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Липома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құрамында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жасаушы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элементтер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миелолипома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дейді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600399" cy="359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3816424" cy="359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0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512" y="188640"/>
            <a:ext cx="8856984" cy="183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45720" indent="0" algn="just">
              <a:buNone/>
            </a:pPr>
            <a:r>
              <a:rPr lang="ru-RU" sz="4000" dirty="0"/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Гибернома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қоңыр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тәрізді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сирек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кездесетін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Қоңыр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қалдық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-тары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ұшырайтын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жерлерде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омыртқа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бүйрек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бүйрекүсті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айналасында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жауы-рын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аралығында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мойында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қолтық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астында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дамиды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79"/>
            <a:ext cx="5688632" cy="42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8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29019"/>
            <a:ext cx="9144000" cy="18878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5720" indent="0" algn="just">
              <a:buNone/>
            </a:pPr>
            <a:r>
              <a:rPr lang="ru-RU" dirty="0"/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Лейомиома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біріңғай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салалы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ісігі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жатырда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асқазан-ішек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жолдарында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құрамында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дәнекер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басым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фибромио-ма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деп,қан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тамырлары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ангиомиома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83675"/>
            <a:ext cx="3635896" cy="374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2937098" cy="424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2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-40" y="-2212"/>
            <a:ext cx="9144000" cy="13429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ru-RU" sz="2800" dirty="0" err="1" smtClean="0"/>
              <a:t>Мезотелиома</a:t>
            </a:r>
            <a:r>
              <a:rPr lang="ru-RU" sz="2800" dirty="0" smtClean="0"/>
              <a:t> </a:t>
            </a:r>
            <a:r>
              <a:rPr lang="ru-RU" sz="2800" dirty="0"/>
              <a:t>- </a:t>
            </a:r>
            <a:r>
              <a:rPr lang="ru-RU" dirty="0" err="1"/>
              <a:t>сірі</a:t>
            </a:r>
            <a:r>
              <a:rPr lang="ru-RU" dirty="0"/>
              <a:t> </a:t>
            </a:r>
            <a:r>
              <a:rPr lang="ru-RU" dirty="0" err="1"/>
              <a:t>қабықтардың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қабықтарын</a:t>
            </a:r>
            <a:r>
              <a:rPr lang="ru-RU" dirty="0"/>
              <a:t> </a:t>
            </a:r>
            <a:r>
              <a:rPr lang="ru-RU" dirty="0" err="1"/>
              <a:t>астарлап</a:t>
            </a:r>
            <a:r>
              <a:rPr lang="ru-RU" dirty="0"/>
              <a:t> </a:t>
            </a:r>
            <a:r>
              <a:rPr lang="ru-RU" dirty="0" err="1"/>
              <a:t>жататын</a:t>
            </a:r>
            <a:r>
              <a:rPr lang="ru-RU" dirty="0"/>
              <a:t> мезотелий </a:t>
            </a:r>
            <a:r>
              <a:rPr lang="ru-RU" dirty="0" err="1"/>
              <a:t>клеткаларының</a:t>
            </a:r>
            <a:r>
              <a:rPr lang="ru-RU" dirty="0"/>
              <a:t> </a:t>
            </a:r>
            <a:r>
              <a:rPr lang="ru-RU" dirty="0" err="1"/>
              <a:t>ісігі</a:t>
            </a:r>
            <a:r>
              <a:rPr lang="ru-RU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12890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ru-RU" dirty="0"/>
              <a:t> </a:t>
            </a:r>
            <a:r>
              <a:rPr lang="ru-RU" sz="3200" dirty="0"/>
              <a:t>Хондрома </a:t>
            </a:r>
            <a:r>
              <a:rPr lang="ru-RU" sz="2400" dirty="0"/>
              <a:t>- </a:t>
            </a:r>
            <a:r>
              <a:rPr lang="ru-RU" sz="2400" dirty="0" err="1"/>
              <a:t>гиалин</a:t>
            </a:r>
            <a:r>
              <a:rPr lang="ru-RU" sz="2400" dirty="0"/>
              <a:t> </a:t>
            </a:r>
            <a:r>
              <a:rPr lang="ru-RU" sz="2400" dirty="0" err="1"/>
              <a:t>шеміршегінен</a:t>
            </a:r>
            <a:r>
              <a:rPr lang="ru-RU" sz="2400" dirty="0"/>
              <a:t> </a:t>
            </a:r>
            <a:r>
              <a:rPr lang="ru-RU" sz="2400" dirty="0" err="1"/>
              <a:t>өсіп</a:t>
            </a:r>
            <a:r>
              <a:rPr lang="ru-RU" sz="2400" dirty="0"/>
              <a:t> </a:t>
            </a:r>
            <a:r>
              <a:rPr lang="ru-RU" sz="2400" dirty="0" err="1"/>
              <a:t>шығатын</a:t>
            </a:r>
            <a:r>
              <a:rPr lang="ru-RU" sz="2400" dirty="0"/>
              <a:t> </a:t>
            </a:r>
            <a:r>
              <a:rPr lang="ru-RU" sz="2400" dirty="0" err="1"/>
              <a:t>қатты</a:t>
            </a:r>
            <a:r>
              <a:rPr lang="ru-RU" sz="2400" dirty="0"/>
              <a:t> </a:t>
            </a:r>
            <a:r>
              <a:rPr lang="ru-RU" sz="2400" dirty="0" err="1"/>
              <a:t>ісік</a:t>
            </a:r>
            <a:r>
              <a:rPr lang="ru-RU" sz="2400" dirty="0"/>
              <a:t>.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көп</a:t>
            </a:r>
            <a:r>
              <a:rPr lang="ru-RU" sz="2400" dirty="0"/>
              <a:t> </a:t>
            </a:r>
            <a:r>
              <a:rPr lang="ru-RU" sz="2400" dirty="0" err="1"/>
              <a:t>ұшырай</a:t>
            </a:r>
            <a:r>
              <a:rPr lang="ru-RU" sz="2400" dirty="0"/>
              <a:t>-тын </a:t>
            </a:r>
            <a:r>
              <a:rPr lang="ru-RU" sz="2400" dirty="0" err="1"/>
              <a:t>жері</a:t>
            </a:r>
            <a:r>
              <a:rPr lang="ru-RU" sz="2400" dirty="0"/>
              <a:t> </a:t>
            </a:r>
            <a:r>
              <a:rPr lang="ru-RU" sz="2400" dirty="0" err="1"/>
              <a:t>қолдың</a:t>
            </a:r>
            <a:r>
              <a:rPr lang="ru-RU" sz="2400" dirty="0"/>
              <a:t>, </a:t>
            </a:r>
            <a:r>
              <a:rPr lang="ru-RU" sz="2400" dirty="0" err="1"/>
              <a:t>аяқтың</a:t>
            </a:r>
            <a:r>
              <a:rPr lang="ru-RU" sz="2400" dirty="0"/>
              <a:t> </a:t>
            </a:r>
            <a:r>
              <a:rPr lang="ru-RU" sz="2400" dirty="0" err="1"/>
              <a:t>майда</a:t>
            </a:r>
            <a:r>
              <a:rPr lang="ru-RU" sz="2400" dirty="0"/>
              <a:t> </a:t>
            </a:r>
            <a:r>
              <a:rPr lang="ru-RU" sz="2400" dirty="0" err="1"/>
              <a:t>сүйектері</a:t>
            </a:r>
            <a:r>
              <a:rPr lang="ru-RU" sz="2400" dirty="0"/>
              <a:t>, </a:t>
            </a:r>
            <a:r>
              <a:rPr lang="ru-RU" sz="2400" dirty="0" err="1"/>
              <a:t>омыртқа</a:t>
            </a:r>
            <a:r>
              <a:rPr lang="ru-RU" sz="240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109270" cy="433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9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5586" y="29019"/>
            <a:ext cx="9144000" cy="131174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dirty="0" err="1" smtClean="0"/>
              <a:t>Эпителийден</a:t>
            </a:r>
            <a:r>
              <a:rPr lang="ru-RU" sz="2800" dirty="0" smtClean="0"/>
              <a:t> </a:t>
            </a:r>
            <a:r>
              <a:rPr lang="ru-RU" sz="2800" dirty="0" err="1"/>
              <a:t>пайда</a:t>
            </a:r>
            <a:r>
              <a:rPr lang="ru-RU" sz="2800" dirty="0"/>
              <a:t> </a:t>
            </a:r>
            <a:r>
              <a:rPr lang="ru-RU" sz="2800" dirty="0" err="1"/>
              <a:t>болатын</a:t>
            </a:r>
            <a:r>
              <a:rPr lang="ru-RU" sz="2800" dirty="0"/>
              <a:t> </a:t>
            </a:r>
            <a:r>
              <a:rPr lang="ru-RU" sz="2800" dirty="0" err="1"/>
              <a:t>арнайы</a:t>
            </a:r>
            <a:r>
              <a:rPr lang="ru-RU" sz="2800" dirty="0"/>
              <a:t> даму </a:t>
            </a:r>
            <a:r>
              <a:rPr lang="ru-RU" sz="2800" dirty="0" err="1"/>
              <a:t>орны</a:t>
            </a:r>
            <a:r>
              <a:rPr lang="ru-RU" sz="2800" dirty="0"/>
              <a:t> </a:t>
            </a:r>
            <a:r>
              <a:rPr lang="ru-RU" sz="2800" dirty="0" err="1"/>
              <a:t>жоқ</a:t>
            </a:r>
            <a:r>
              <a:rPr lang="ru-RU" sz="2800" dirty="0"/>
              <a:t> </a:t>
            </a:r>
            <a:r>
              <a:rPr lang="ru-RU" sz="2800" dirty="0" err="1"/>
              <a:t>қатерсіз</a:t>
            </a:r>
            <a:r>
              <a:rPr lang="ru-RU" sz="2800" dirty="0"/>
              <a:t> </a:t>
            </a:r>
            <a:r>
              <a:rPr lang="ru-RU" sz="2800" dirty="0" err="1"/>
              <a:t>ісіктерге</a:t>
            </a:r>
            <a:r>
              <a:rPr lang="ru-RU" sz="2800" dirty="0"/>
              <a:t> </a:t>
            </a:r>
            <a:r>
              <a:rPr lang="ru-RU" sz="2800" b="1" dirty="0"/>
              <a:t>папиллома</a:t>
            </a:r>
            <a:r>
              <a:rPr lang="ru-RU" sz="2800" dirty="0"/>
              <a:t> мен </a:t>
            </a:r>
            <a:r>
              <a:rPr lang="ru-RU" sz="2800" b="1" dirty="0"/>
              <a:t>аденома</a:t>
            </a:r>
            <a:r>
              <a:rPr lang="ru-RU" sz="2800" dirty="0"/>
              <a:t> </a:t>
            </a:r>
            <a:r>
              <a:rPr lang="ru-RU" sz="2800" dirty="0" err="1"/>
              <a:t>жатады</a:t>
            </a:r>
            <a:r>
              <a:rPr lang="ru-RU" sz="2800" dirty="0"/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469" y="1628799"/>
            <a:ext cx="4392488" cy="43704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Папиллома </a:t>
            </a:r>
          </a:p>
          <a:p>
            <a:r>
              <a:rPr lang="ru-RU" sz="2000" dirty="0" smtClean="0"/>
              <a:t>Папиллома </a:t>
            </a:r>
            <a:r>
              <a:rPr lang="ru-RU" sz="2000" dirty="0"/>
              <a:t>(</a:t>
            </a:r>
            <a:r>
              <a:rPr lang="ru-RU" sz="2000" dirty="0" err="1"/>
              <a:t>латынша</a:t>
            </a:r>
            <a:r>
              <a:rPr lang="ru-RU" sz="2000" dirty="0"/>
              <a:t> </a:t>
            </a:r>
            <a:r>
              <a:rPr lang="en-US" sz="2000" dirty="0"/>
              <a:t>papilla - </a:t>
            </a:r>
            <a:r>
              <a:rPr lang="ru-RU" sz="2000" dirty="0" err="1"/>
              <a:t>бүртік</a:t>
            </a:r>
            <a:r>
              <a:rPr lang="ru-RU" sz="2000" dirty="0"/>
              <a:t>) </a:t>
            </a:r>
            <a:r>
              <a:rPr lang="ru-RU" sz="2000" dirty="0" err="1"/>
              <a:t>жалпақ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өтпелі</a:t>
            </a:r>
            <a:r>
              <a:rPr lang="ru-RU" sz="2000" dirty="0"/>
              <a:t> </a:t>
            </a:r>
            <a:r>
              <a:rPr lang="ru-RU" sz="2000" dirty="0" err="1"/>
              <a:t>эпителийден</a:t>
            </a:r>
            <a:r>
              <a:rPr lang="ru-RU" sz="2000" dirty="0"/>
              <a:t> </a:t>
            </a:r>
            <a:r>
              <a:rPr lang="ru-RU" sz="2000" dirty="0" err="1"/>
              <a:t>өсіп</a:t>
            </a:r>
            <a:r>
              <a:rPr lang="ru-RU" sz="2000" dirty="0"/>
              <a:t> </a:t>
            </a:r>
            <a:r>
              <a:rPr lang="ru-RU" sz="2000" dirty="0" err="1"/>
              <a:t>шығатын</a:t>
            </a:r>
            <a:r>
              <a:rPr lang="ru-RU" sz="2000" dirty="0"/>
              <a:t> </a:t>
            </a:r>
            <a:r>
              <a:rPr lang="ru-RU" sz="2000" dirty="0" err="1"/>
              <a:t>ісік</a:t>
            </a:r>
            <a:r>
              <a:rPr lang="ru-RU" sz="2000" dirty="0"/>
              <a:t>. </a:t>
            </a:r>
            <a:r>
              <a:rPr lang="ru-RU" sz="2000" dirty="0" err="1"/>
              <a:t>Ол</a:t>
            </a:r>
            <a:r>
              <a:rPr lang="ru-RU" sz="2000" dirty="0"/>
              <a:t> </a:t>
            </a:r>
            <a:r>
              <a:rPr lang="ru-RU" sz="2000" dirty="0" err="1"/>
              <a:t>теріде</a:t>
            </a:r>
            <a:r>
              <a:rPr lang="ru-RU" sz="2000" dirty="0"/>
              <a:t>, </a:t>
            </a:r>
            <a:r>
              <a:rPr lang="ru-RU" sz="2000" dirty="0" err="1"/>
              <a:t>ауыз</a:t>
            </a:r>
            <a:r>
              <a:rPr lang="ru-RU" sz="2000" dirty="0"/>
              <a:t>, </a:t>
            </a:r>
            <a:r>
              <a:rPr lang="ru-RU" sz="2000" dirty="0" err="1"/>
              <a:t>мұрын</a:t>
            </a:r>
            <a:r>
              <a:rPr lang="ru-RU" sz="2000" dirty="0"/>
              <a:t> </a:t>
            </a:r>
            <a:r>
              <a:rPr lang="ru-RU" sz="2000" dirty="0" err="1"/>
              <a:t>қуысында</a:t>
            </a:r>
            <a:r>
              <a:rPr lang="ru-RU" sz="2000" dirty="0"/>
              <a:t>, </a:t>
            </a:r>
            <a:r>
              <a:rPr lang="ru-RU" sz="2000" dirty="0" err="1"/>
              <a:t>көмейде</a:t>
            </a:r>
            <a:r>
              <a:rPr lang="ru-RU" sz="2000" dirty="0"/>
              <a:t>, </a:t>
            </a:r>
            <a:r>
              <a:rPr lang="ru-RU" sz="2000" dirty="0" err="1"/>
              <a:t>бүйрек</a:t>
            </a:r>
            <a:r>
              <a:rPr lang="ru-RU" sz="2000" dirty="0"/>
              <a:t> </a:t>
            </a:r>
            <a:r>
              <a:rPr lang="ru-RU" sz="2000" dirty="0" err="1"/>
              <a:t>астауында</a:t>
            </a:r>
            <a:r>
              <a:rPr lang="ru-RU" sz="2000" dirty="0"/>
              <a:t>, </a:t>
            </a:r>
            <a:r>
              <a:rPr lang="ru-RU" sz="2000" dirty="0" err="1"/>
              <a:t>қуықта</a:t>
            </a:r>
            <a:r>
              <a:rPr lang="ru-RU" sz="2000" dirty="0"/>
              <a:t>, </a:t>
            </a:r>
            <a:r>
              <a:rPr lang="ru-RU" sz="2000" dirty="0" err="1"/>
              <a:t>сүт</a:t>
            </a:r>
            <a:r>
              <a:rPr lang="ru-RU" sz="2000" dirty="0"/>
              <a:t> </a:t>
            </a:r>
            <a:r>
              <a:rPr lang="ru-RU" sz="2000" dirty="0" err="1"/>
              <a:t>бездерінің</a:t>
            </a:r>
            <a:r>
              <a:rPr lang="ru-RU" sz="2000" dirty="0"/>
              <a:t> </a:t>
            </a:r>
            <a:r>
              <a:rPr lang="ru-RU" sz="2000" dirty="0" err="1"/>
              <a:t>өзектерінде</a:t>
            </a:r>
            <a:r>
              <a:rPr lang="ru-RU" sz="2000" dirty="0"/>
              <a:t>, ми </a:t>
            </a:r>
            <a:r>
              <a:rPr lang="ru-RU" sz="2000" dirty="0" err="1"/>
              <a:t>қарыншаларының</a:t>
            </a:r>
            <a:r>
              <a:rPr lang="ru-RU" sz="2000" dirty="0"/>
              <a:t> </a:t>
            </a:r>
            <a:r>
              <a:rPr lang="ru-RU" sz="2000" dirty="0" err="1"/>
              <a:t>ішінде</a:t>
            </a:r>
            <a:r>
              <a:rPr lang="ru-RU" sz="2000" dirty="0"/>
              <a:t> </a:t>
            </a:r>
            <a:r>
              <a:rPr lang="ru-RU" sz="2000" dirty="0" err="1"/>
              <a:t>өседі</a:t>
            </a:r>
            <a:r>
              <a:rPr lang="ru-RU" sz="2000" dirty="0"/>
              <a:t>. Папиллома </a:t>
            </a:r>
            <a:r>
              <a:rPr lang="ru-RU" sz="2000" dirty="0" err="1"/>
              <a:t>көлденеңі</a:t>
            </a:r>
            <a:r>
              <a:rPr lang="ru-RU" sz="2000" dirty="0"/>
              <a:t> 1 </a:t>
            </a:r>
            <a:r>
              <a:rPr lang="ru-RU" sz="2000" dirty="0" err="1"/>
              <a:t>сантиметрге</a:t>
            </a:r>
            <a:r>
              <a:rPr lang="ru-RU" sz="2000" dirty="0"/>
              <a:t> </a:t>
            </a:r>
            <a:r>
              <a:rPr lang="ru-RU" sz="2000" dirty="0" err="1"/>
              <a:t>дейін</a:t>
            </a:r>
            <a:r>
              <a:rPr lang="ru-RU" sz="2000" dirty="0"/>
              <a:t> </a:t>
            </a:r>
            <a:r>
              <a:rPr lang="ru-RU" sz="2000" dirty="0" err="1"/>
              <a:t>болған</a:t>
            </a:r>
            <a:r>
              <a:rPr lang="ru-RU" sz="2000" dirty="0"/>
              <a:t> </a:t>
            </a:r>
            <a:r>
              <a:rPr lang="ru-RU" sz="2000" dirty="0" err="1"/>
              <a:t>түінше</a:t>
            </a:r>
            <a:r>
              <a:rPr lang="ru-RU" sz="2000" dirty="0"/>
              <a:t> </a:t>
            </a:r>
            <a:r>
              <a:rPr lang="ru-RU" sz="2000" dirty="0" err="1"/>
              <a:t>түрінде</a:t>
            </a:r>
            <a:r>
              <a:rPr lang="ru-RU" sz="2000" dirty="0"/>
              <a:t> </a:t>
            </a:r>
            <a:r>
              <a:rPr lang="ru-RU" sz="2000" dirty="0" err="1"/>
              <a:t>кейде</a:t>
            </a:r>
            <a:r>
              <a:rPr lang="ru-RU" sz="2000" dirty="0"/>
              <a:t> </a:t>
            </a:r>
            <a:r>
              <a:rPr lang="ru-RU" sz="2000" dirty="0" err="1"/>
              <a:t>сабақшаға</a:t>
            </a:r>
            <a:r>
              <a:rPr lang="ru-RU" sz="2000" dirty="0"/>
              <a:t> </a:t>
            </a:r>
            <a:r>
              <a:rPr lang="ru-RU" sz="2000" dirty="0" err="1"/>
              <a:t>ілінген</a:t>
            </a:r>
            <a:r>
              <a:rPr lang="ru-RU" sz="2000" dirty="0"/>
              <a:t> полип </a:t>
            </a:r>
            <a:r>
              <a:rPr lang="ru-RU" sz="2000" dirty="0" err="1"/>
              <a:t>тәрізді</a:t>
            </a:r>
            <a:r>
              <a:rPr lang="ru-RU" sz="2000" dirty="0"/>
              <a:t> </a:t>
            </a:r>
            <a:r>
              <a:rPr lang="ru-RU" sz="2000" dirty="0" err="1"/>
              <a:t>терінің</a:t>
            </a:r>
            <a:r>
              <a:rPr lang="ru-RU" sz="2000" dirty="0"/>
              <a:t> не </a:t>
            </a:r>
            <a:r>
              <a:rPr lang="ru-RU" sz="2000" dirty="0" err="1"/>
              <a:t>шырышты</a:t>
            </a:r>
            <a:r>
              <a:rPr lang="ru-RU" sz="2000" dirty="0"/>
              <a:t> </a:t>
            </a:r>
            <a:r>
              <a:rPr lang="ru-RU" sz="2000" dirty="0" err="1"/>
              <a:t>қабықтарының</a:t>
            </a:r>
            <a:r>
              <a:rPr lang="ru-RU" sz="2000" dirty="0"/>
              <a:t> </a:t>
            </a:r>
            <a:r>
              <a:rPr lang="ru-RU" sz="2000" dirty="0" err="1"/>
              <a:t>үстінде</a:t>
            </a:r>
            <a:r>
              <a:rPr lang="ru-RU" sz="2000" dirty="0"/>
              <a:t> </a:t>
            </a:r>
            <a:r>
              <a:rPr lang="ru-RU" sz="2000" dirty="0" err="1"/>
              <a:t>жайғасатын</a:t>
            </a:r>
            <a:r>
              <a:rPr lang="ru-RU" sz="2000" dirty="0"/>
              <a:t> </a:t>
            </a:r>
            <a:r>
              <a:rPr lang="ru-RU" sz="2000" dirty="0" err="1"/>
              <a:t>ісік</a:t>
            </a:r>
            <a:r>
              <a:rPr lang="ru-RU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1690930"/>
            <a:ext cx="4104456" cy="42473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b="1" dirty="0" smtClean="0"/>
              <a:t>Аденома</a:t>
            </a:r>
            <a:endParaRPr lang="ru-RU" b="1" dirty="0" smtClean="0"/>
          </a:p>
          <a:p>
            <a:r>
              <a:rPr lang="ru-RU" b="1" dirty="0" smtClean="0"/>
              <a:t>Аденома </a:t>
            </a:r>
            <a:r>
              <a:rPr lang="ru-RU" b="1" dirty="0"/>
              <a:t>– </a:t>
            </a:r>
            <a:r>
              <a:rPr lang="ru-RU" b="1" dirty="0" err="1"/>
              <a:t>безді</a:t>
            </a:r>
            <a:r>
              <a:rPr lang="ru-RU" b="1" dirty="0"/>
              <a:t> </a:t>
            </a:r>
            <a:r>
              <a:rPr lang="ru-RU" b="1" dirty="0" err="1"/>
              <a:t>ағзалар</a:t>
            </a:r>
            <a:r>
              <a:rPr lang="ru-RU" b="1" dirty="0"/>
              <a:t> </a:t>
            </a:r>
            <a:r>
              <a:rPr lang="ru-RU" b="1" dirty="0" err="1"/>
              <a:t>эпителиінен,олардың</a:t>
            </a:r>
            <a:r>
              <a:rPr lang="ru-RU" b="1" dirty="0"/>
              <a:t> </a:t>
            </a:r>
            <a:r>
              <a:rPr lang="ru-RU" b="1" dirty="0" err="1"/>
              <a:t>өзектерінен</a:t>
            </a:r>
            <a:r>
              <a:rPr lang="ru-RU" b="1" dirty="0"/>
              <a:t> </a:t>
            </a:r>
            <a:r>
              <a:rPr lang="ru-RU" b="1" dirty="0" err="1"/>
              <a:t>өсетін</a:t>
            </a:r>
            <a:r>
              <a:rPr lang="ru-RU" b="1" dirty="0"/>
              <a:t> </a:t>
            </a:r>
            <a:r>
              <a:rPr lang="ru-RU" b="1" dirty="0" err="1"/>
              <a:t>безді</a:t>
            </a:r>
            <a:r>
              <a:rPr lang="ru-RU" b="1" dirty="0"/>
              <a:t> </a:t>
            </a:r>
            <a:r>
              <a:rPr lang="ru-RU" b="1" dirty="0" err="1"/>
              <a:t>ісік</a:t>
            </a:r>
            <a:r>
              <a:rPr lang="ru-RU" b="1" dirty="0"/>
              <a:t>. </a:t>
            </a:r>
            <a:r>
              <a:rPr lang="ru-RU" b="1" dirty="0" err="1"/>
              <a:t>Ол</a:t>
            </a:r>
            <a:r>
              <a:rPr lang="ru-RU" b="1" dirty="0"/>
              <a:t> </a:t>
            </a:r>
            <a:r>
              <a:rPr lang="ru-RU" b="1" dirty="0" err="1"/>
              <a:t>айналасындағы</a:t>
            </a:r>
            <a:r>
              <a:rPr lang="ru-RU" b="1" dirty="0"/>
              <a:t> </a:t>
            </a:r>
            <a:r>
              <a:rPr lang="ru-RU" b="1" dirty="0" err="1"/>
              <a:t>тіндерден</a:t>
            </a:r>
            <a:r>
              <a:rPr lang="ru-RU" b="1" dirty="0"/>
              <a:t> </a:t>
            </a:r>
            <a:r>
              <a:rPr lang="ru-RU" b="1" dirty="0" err="1"/>
              <a:t>жақсы</a:t>
            </a:r>
            <a:r>
              <a:rPr lang="ru-RU" b="1" dirty="0"/>
              <a:t> </a:t>
            </a:r>
            <a:r>
              <a:rPr lang="ru-RU" b="1" dirty="0" err="1"/>
              <a:t>шекараланған,үлкендігі</a:t>
            </a:r>
            <a:r>
              <a:rPr lang="ru-RU" b="1" dirty="0"/>
              <a:t> </a:t>
            </a:r>
            <a:r>
              <a:rPr lang="ru-RU" b="1" dirty="0" err="1"/>
              <a:t>бірнеше</a:t>
            </a:r>
            <a:r>
              <a:rPr lang="ru-RU" b="1" dirty="0"/>
              <a:t> миллиметр-</a:t>
            </a:r>
            <a:r>
              <a:rPr lang="ru-RU" b="1" dirty="0" err="1"/>
              <a:t>ден</a:t>
            </a:r>
            <a:r>
              <a:rPr lang="ru-RU" b="1" dirty="0"/>
              <a:t>, </a:t>
            </a:r>
            <a:r>
              <a:rPr lang="ru-RU" b="1" dirty="0" err="1"/>
              <a:t>ондағы</a:t>
            </a:r>
            <a:r>
              <a:rPr lang="ru-RU" b="1" dirty="0"/>
              <a:t> </a:t>
            </a:r>
            <a:r>
              <a:rPr lang="ru-RU" b="1" dirty="0" err="1"/>
              <a:t>сантиметрге</a:t>
            </a:r>
            <a:r>
              <a:rPr lang="ru-RU" b="1" dirty="0"/>
              <a:t> </a:t>
            </a:r>
            <a:r>
              <a:rPr lang="ru-RU" b="1" dirty="0" err="1"/>
              <a:t>жететін</a:t>
            </a:r>
            <a:r>
              <a:rPr lang="ru-RU" b="1" dirty="0"/>
              <a:t>, </a:t>
            </a:r>
            <a:r>
              <a:rPr lang="ru-RU" b="1" dirty="0" err="1"/>
              <a:t>жұмсақ</a:t>
            </a:r>
            <a:r>
              <a:rPr lang="ru-RU" b="1" dirty="0"/>
              <a:t> </a:t>
            </a:r>
            <a:r>
              <a:rPr lang="ru-RU" b="1" dirty="0" err="1"/>
              <a:t>ісік</a:t>
            </a:r>
            <a:r>
              <a:rPr lang="ru-RU" b="1" dirty="0"/>
              <a:t>. </a:t>
            </a:r>
            <a:r>
              <a:rPr lang="ru-RU" b="1" dirty="0" err="1"/>
              <a:t>Аденомалар</a:t>
            </a:r>
            <a:r>
              <a:rPr lang="ru-RU" b="1" dirty="0"/>
              <a:t> </a:t>
            </a:r>
            <a:r>
              <a:rPr lang="ru-RU" b="1" dirty="0" err="1"/>
              <a:t>өсіп</a:t>
            </a:r>
            <a:r>
              <a:rPr lang="ru-RU" b="1" dirty="0"/>
              <a:t> </a:t>
            </a:r>
            <a:r>
              <a:rPr lang="ru-RU" b="1" dirty="0" err="1"/>
              <a:t>шыққан</a:t>
            </a:r>
            <a:r>
              <a:rPr lang="ru-RU" b="1" dirty="0"/>
              <a:t> </a:t>
            </a:r>
            <a:r>
              <a:rPr lang="ru-RU" b="1" dirty="0" err="1"/>
              <a:t>жеріндегі</a:t>
            </a:r>
            <a:r>
              <a:rPr lang="ru-RU" b="1" dirty="0"/>
              <a:t> </a:t>
            </a:r>
            <a:r>
              <a:rPr lang="ru-RU" b="1" dirty="0" err="1"/>
              <a:t>тіндерге</a:t>
            </a:r>
            <a:r>
              <a:rPr lang="ru-RU" b="1" dirty="0"/>
              <a:t> </a:t>
            </a:r>
            <a:r>
              <a:rPr lang="ru-RU" b="1" dirty="0" err="1"/>
              <a:t>ұқсас</a:t>
            </a:r>
            <a:r>
              <a:rPr lang="ru-RU" b="1" dirty="0"/>
              <a:t> </a:t>
            </a:r>
            <a:r>
              <a:rPr lang="ru-RU" b="1" dirty="0" err="1"/>
              <a:t>құрылымдар</a:t>
            </a:r>
            <a:r>
              <a:rPr lang="ru-RU" b="1" dirty="0"/>
              <a:t> </a:t>
            </a:r>
            <a:r>
              <a:rPr lang="ru-RU" b="1" dirty="0" err="1"/>
              <a:t>түзеді</a:t>
            </a:r>
            <a:r>
              <a:rPr lang="ru-RU" b="1" dirty="0"/>
              <a:t>. </a:t>
            </a:r>
            <a:r>
              <a:rPr lang="ru-RU" b="1" dirty="0" err="1"/>
              <a:t>Егер</a:t>
            </a:r>
            <a:r>
              <a:rPr lang="ru-RU" b="1" dirty="0"/>
              <a:t> аденома </a:t>
            </a:r>
            <a:r>
              <a:rPr lang="ru-RU" b="1" dirty="0" err="1"/>
              <a:t>құрамында</a:t>
            </a:r>
            <a:r>
              <a:rPr lang="ru-RU" b="1" dirty="0"/>
              <a:t> </a:t>
            </a:r>
            <a:r>
              <a:rPr lang="ru-RU" b="1" dirty="0" err="1"/>
              <a:t>эпителийден</a:t>
            </a:r>
            <a:r>
              <a:rPr lang="ru-RU" b="1" dirty="0"/>
              <a:t> </a:t>
            </a:r>
            <a:r>
              <a:rPr lang="ru-RU" b="1" dirty="0" err="1"/>
              <a:t>гөрі</a:t>
            </a:r>
            <a:r>
              <a:rPr lang="ru-RU" b="1" dirty="0"/>
              <a:t> </a:t>
            </a:r>
            <a:r>
              <a:rPr lang="ru-RU" b="1" dirty="0" err="1"/>
              <a:t>дәнекер</a:t>
            </a:r>
            <a:r>
              <a:rPr lang="ru-RU" b="1" dirty="0"/>
              <a:t> </a:t>
            </a:r>
            <a:r>
              <a:rPr lang="ru-RU" b="1" dirty="0" err="1"/>
              <a:t>тін</a:t>
            </a:r>
            <a:r>
              <a:rPr lang="ru-RU" b="1" dirty="0"/>
              <a:t> </a:t>
            </a:r>
            <a:r>
              <a:rPr lang="ru-RU" b="1" dirty="0" err="1"/>
              <a:t>өсуі</a:t>
            </a:r>
            <a:r>
              <a:rPr lang="ru-RU" b="1" dirty="0"/>
              <a:t> </a:t>
            </a:r>
            <a:r>
              <a:rPr lang="ru-RU" b="1" dirty="0" err="1"/>
              <a:t>басым</a:t>
            </a:r>
            <a:r>
              <a:rPr lang="ru-RU" b="1" dirty="0"/>
              <a:t> </a:t>
            </a:r>
            <a:r>
              <a:rPr lang="ru-RU" b="1" dirty="0" err="1"/>
              <a:t>болса</a:t>
            </a:r>
            <a:r>
              <a:rPr lang="ru-RU" b="1" dirty="0"/>
              <a:t>, </a:t>
            </a:r>
            <a:r>
              <a:rPr lang="ru-RU" b="1" dirty="0" err="1"/>
              <a:t>бұл</a:t>
            </a:r>
            <a:r>
              <a:rPr lang="ru-RU" b="1" dirty="0"/>
              <a:t> </a:t>
            </a:r>
            <a:r>
              <a:rPr lang="ru-RU" b="1" dirty="0" err="1"/>
              <a:t>ісікті</a:t>
            </a:r>
            <a:r>
              <a:rPr lang="ru-RU" b="1" dirty="0"/>
              <a:t> фиброаденома </a:t>
            </a:r>
            <a:r>
              <a:rPr lang="ru-RU" b="1" dirty="0" err="1"/>
              <a:t>деп</a:t>
            </a:r>
            <a:r>
              <a:rPr lang="ru-RU" b="1" dirty="0"/>
              <a:t> </a:t>
            </a:r>
            <a:r>
              <a:rPr lang="ru-RU" b="1" dirty="0" err="1"/>
              <a:t>атайды</a:t>
            </a:r>
            <a:r>
              <a:rPr lang="ru-RU" b="1" dirty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4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94928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 smtClean="0"/>
              <a:t>Папиллома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565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1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Онкология (грек. </a:t>
            </a:r>
            <a:r>
              <a:rPr lang="en-US" dirty="0" err="1"/>
              <a:t>oncos</a:t>
            </a:r>
            <a:r>
              <a:rPr lang="en-US" dirty="0"/>
              <a:t> – </a:t>
            </a:r>
            <a:r>
              <a:rPr lang="ru-RU" dirty="0" err="1"/>
              <a:t>өскін</a:t>
            </a:r>
            <a:r>
              <a:rPr lang="ru-RU" dirty="0"/>
              <a:t>, </a:t>
            </a:r>
            <a:r>
              <a:rPr lang="ru-RU" dirty="0" err="1"/>
              <a:t>ісік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logos – </a:t>
            </a:r>
            <a:r>
              <a:rPr lang="ru-RU" dirty="0" err="1"/>
              <a:t>ілім</a:t>
            </a:r>
            <a:r>
              <a:rPr lang="ru-RU" dirty="0"/>
              <a:t>) – медицина </a:t>
            </a:r>
            <a:r>
              <a:rPr lang="ru-RU" dirty="0" err="1"/>
              <a:t>ғылымының</a:t>
            </a:r>
            <a:r>
              <a:rPr lang="ru-RU" dirty="0"/>
              <a:t> </a:t>
            </a:r>
            <a:r>
              <a:rPr lang="ru-RU" dirty="0" err="1"/>
              <a:t>ісік</a:t>
            </a:r>
            <a:r>
              <a:rPr lang="ru-RU" dirty="0"/>
              <a:t> </a:t>
            </a:r>
            <a:r>
              <a:rPr lang="ru-RU" dirty="0" err="1"/>
              <a:t>ауруларының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болу </a:t>
            </a:r>
            <a:r>
              <a:rPr lang="ru-RU" dirty="0" err="1"/>
              <a:t>себептерін</a:t>
            </a:r>
            <a:r>
              <a:rPr lang="ru-RU" dirty="0"/>
              <a:t>, даму </a:t>
            </a:r>
            <a:r>
              <a:rPr lang="ru-RU" dirty="0" err="1"/>
              <a:t>жолдарын</a:t>
            </a:r>
            <a:r>
              <a:rPr lang="ru-RU" dirty="0"/>
              <a:t>, </a:t>
            </a:r>
            <a:r>
              <a:rPr lang="ru-RU" dirty="0" err="1"/>
              <a:t>клиникалық</a:t>
            </a:r>
            <a:r>
              <a:rPr lang="ru-RU" dirty="0"/>
              <a:t> </a:t>
            </a:r>
            <a:r>
              <a:rPr lang="ru-RU" dirty="0" err="1"/>
              <a:t>белгілерін</a:t>
            </a:r>
            <a:r>
              <a:rPr lang="ru-RU" dirty="0"/>
              <a:t> </a:t>
            </a:r>
            <a:r>
              <a:rPr lang="ru-RU" dirty="0" err="1"/>
              <a:t>анықтап</a:t>
            </a:r>
            <a:r>
              <a:rPr lang="ru-RU" dirty="0"/>
              <a:t>, </a:t>
            </a:r>
            <a:r>
              <a:rPr lang="ru-RU" dirty="0" err="1"/>
              <a:t>емдеу</a:t>
            </a:r>
            <a:r>
              <a:rPr lang="ru-RU" dirty="0"/>
              <a:t>, </a:t>
            </a:r>
            <a:r>
              <a:rPr lang="ru-RU" dirty="0" err="1"/>
              <a:t>олардан</a:t>
            </a:r>
            <a:r>
              <a:rPr lang="ru-RU" dirty="0"/>
              <a:t> </a:t>
            </a:r>
            <a:r>
              <a:rPr lang="ru-RU" dirty="0" err="1"/>
              <a:t>сақтану</a:t>
            </a:r>
            <a:r>
              <a:rPr lang="ru-RU" dirty="0"/>
              <a:t> </a:t>
            </a:r>
            <a:r>
              <a:rPr lang="ru-RU" dirty="0" err="1"/>
              <a:t>жолдарын</a:t>
            </a:r>
            <a:r>
              <a:rPr lang="ru-RU" dirty="0"/>
              <a:t> </a:t>
            </a:r>
            <a:r>
              <a:rPr lang="ru-RU" dirty="0" err="1"/>
              <a:t>зерттейтін</a:t>
            </a:r>
            <a:r>
              <a:rPr lang="ru-RU" dirty="0"/>
              <a:t> </a:t>
            </a:r>
            <a:r>
              <a:rPr lang="ru-RU" dirty="0" err="1"/>
              <a:t>саласы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292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8252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err="1">
                <a:solidFill>
                  <a:schemeClr val="bg1"/>
                </a:solidFill>
              </a:rPr>
              <a:t>Қатерлі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ісіктер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68760"/>
            <a:ext cx="9144000" cy="4832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/>
              <a:t>Қатерлі</a:t>
            </a:r>
            <a:r>
              <a:rPr lang="ru-RU" sz="2800" dirty="0"/>
              <a:t> </a:t>
            </a:r>
            <a:r>
              <a:rPr lang="ru-RU" sz="2800" dirty="0" err="1"/>
              <a:t>ісік</a:t>
            </a:r>
            <a:r>
              <a:rPr lang="ru-RU" sz="2800" dirty="0"/>
              <a:t> </a:t>
            </a:r>
            <a:r>
              <a:rPr lang="ru-RU" sz="2800" dirty="0" err="1" smtClean="0"/>
              <a:t>ерекшеліктері</a:t>
            </a:r>
            <a:r>
              <a:rPr lang="en-US" sz="2800" dirty="0" smtClean="0"/>
              <a:t>:</a:t>
            </a:r>
            <a:endParaRPr lang="kk-KZ" sz="2800" dirty="0" smtClean="0"/>
          </a:p>
          <a:p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err="1" smtClean="0"/>
              <a:t>инфильтрацияланған</a:t>
            </a:r>
            <a:r>
              <a:rPr lang="ru-RU" sz="2800" dirty="0" smtClean="0"/>
              <a:t> </a:t>
            </a:r>
            <a:r>
              <a:rPr lang="ru-RU" sz="2800" dirty="0" err="1"/>
              <a:t>өспе</a:t>
            </a:r>
            <a:r>
              <a:rPr lang="ru-RU" sz="2800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err="1" smtClean="0"/>
              <a:t>капсуласы</a:t>
            </a:r>
            <a:r>
              <a:rPr lang="ru-RU" sz="2800" dirty="0" smtClean="0"/>
              <a:t> </a:t>
            </a:r>
            <a:r>
              <a:rPr lang="ru-RU" sz="2800" dirty="0" err="1" smtClean="0"/>
              <a:t>болмайды</a:t>
            </a:r>
            <a:r>
              <a:rPr lang="ru-RU" sz="2800" dirty="0" smtClean="0"/>
              <a:t>, </a:t>
            </a:r>
          </a:p>
          <a:p>
            <a:pPr marL="285750" indent="-285750">
              <a:buFontTx/>
              <a:buChar char="-"/>
            </a:pPr>
            <a:r>
              <a:rPr lang="ru-RU" sz="2800" dirty="0" err="1" smtClean="0"/>
              <a:t>жасушалық</a:t>
            </a:r>
            <a:r>
              <a:rPr lang="ru-RU" sz="2800" dirty="0" smtClean="0"/>
              <a:t> </a:t>
            </a:r>
            <a:r>
              <a:rPr lang="ru-RU" sz="2800" dirty="0" err="1"/>
              <a:t>анаплазия</a:t>
            </a:r>
            <a:r>
              <a:rPr lang="ru-RU" sz="2800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err="1"/>
              <a:t>жетілмеген</a:t>
            </a:r>
            <a:r>
              <a:rPr lang="ru-RU" sz="2800" dirty="0"/>
              <a:t> </a:t>
            </a:r>
            <a:r>
              <a:rPr lang="ru-RU" sz="2800" dirty="0" err="1"/>
              <a:t>жасушалар</a:t>
            </a:r>
            <a:r>
              <a:rPr lang="ru-RU" sz="2800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err="1"/>
              <a:t>алып</a:t>
            </a:r>
            <a:r>
              <a:rPr lang="ru-RU" sz="2800" dirty="0"/>
              <a:t> </a:t>
            </a:r>
            <a:r>
              <a:rPr lang="ru-RU" sz="2800" dirty="0" err="1"/>
              <a:t>тастағанда</a:t>
            </a:r>
            <a:r>
              <a:rPr lang="ru-RU" sz="2800" dirty="0"/>
              <a:t> </a:t>
            </a:r>
            <a:r>
              <a:rPr lang="ru-RU" sz="2800" dirty="0" err="1"/>
              <a:t>қайтадан</a:t>
            </a:r>
            <a:r>
              <a:rPr lang="ru-RU" sz="2800" dirty="0"/>
              <a:t> </a:t>
            </a:r>
            <a:r>
              <a:rPr lang="ru-RU" sz="2800" dirty="0" err="1"/>
              <a:t>өседі</a:t>
            </a:r>
            <a:r>
              <a:rPr lang="ru-RU" sz="28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err="1"/>
              <a:t>Метастаздану</a:t>
            </a:r>
            <a:r>
              <a:rPr lang="ru-RU" sz="2800" dirty="0"/>
              <a:t> </a:t>
            </a:r>
            <a:r>
              <a:rPr lang="ru-RU" sz="2800" dirty="0" err="1" smtClean="0"/>
              <a:t>байқалады</a:t>
            </a:r>
            <a:r>
              <a:rPr lang="ru-RU" sz="2800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 Адам </a:t>
            </a:r>
            <a:r>
              <a:rPr lang="ru-RU" sz="2800" dirty="0" err="1" smtClean="0"/>
              <a:t>үшін</a:t>
            </a:r>
            <a:r>
              <a:rPr lang="ru-RU" sz="2800" dirty="0" smtClean="0"/>
              <a:t> </a:t>
            </a:r>
            <a:r>
              <a:rPr lang="ru-RU" sz="2800" dirty="0" err="1" smtClean="0"/>
              <a:t>клиникалық</a:t>
            </a:r>
            <a:r>
              <a:rPr lang="ru-RU" sz="2800" dirty="0" smtClean="0"/>
              <a:t> </a:t>
            </a:r>
            <a:r>
              <a:rPr lang="ru-RU" sz="2800" dirty="0" err="1" smtClean="0"/>
              <a:t>көріністері</a:t>
            </a:r>
            <a:r>
              <a:rPr lang="ru-RU" sz="2800" dirty="0" smtClean="0"/>
              <a:t> </a:t>
            </a:r>
            <a:r>
              <a:rPr lang="ru-RU" sz="2800" dirty="0" err="1" smtClean="0"/>
              <a:t>жағымсыз</a:t>
            </a:r>
            <a:r>
              <a:rPr lang="ru-RU" sz="2800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/>
              <a:t>Кахексия </a:t>
            </a:r>
            <a:r>
              <a:rPr lang="ru-RU" sz="2800" dirty="0" err="1"/>
              <a:t>тудырады</a:t>
            </a:r>
            <a:r>
              <a:rPr lang="ru-RU" sz="2800" dirty="0"/>
              <a:t> 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err="1"/>
              <a:t>өлімге</a:t>
            </a:r>
            <a:r>
              <a:rPr lang="ru-RU" sz="2800" dirty="0"/>
              <a:t> </a:t>
            </a:r>
            <a:r>
              <a:rPr lang="ru-RU" sz="2800" dirty="0" err="1"/>
              <a:t>әкеледі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32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27284"/>
            <a:ext cx="9144000" cy="67140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500" dirty="0" err="1">
                <a:solidFill>
                  <a:schemeClr val="accent5">
                    <a:lumMod val="75000"/>
                  </a:schemeClr>
                </a:solidFill>
              </a:rPr>
              <a:t>Қатерлі</a:t>
            </a:r>
            <a:r>
              <a:rPr lang="ru-RU" sz="3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500" dirty="0" err="1">
                <a:solidFill>
                  <a:schemeClr val="accent5">
                    <a:lumMod val="75000"/>
                  </a:schemeClr>
                </a:solidFill>
              </a:rPr>
              <a:t>ісіктер</a:t>
            </a:r>
            <a:r>
              <a:rPr lang="ru-RU" sz="35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ru-RU" sz="35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400" dirty="0" err="1" smtClean="0"/>
              <a:t>Эпителийден</a:t>
            </a:r>
            <a:r>
              <a:rPr lang="ru-RU" sz="2400" dirty="0" smtClean="0"/>
              <a:t> </a:t>
            </a:r>
            <a:r>
              <a:rPr lang="ru-RU" sz="2400" dirty="0" err="1"/>
              <a:t>туындайтын</a:t>
            </a:r>
            <a:r>
              <a:rPr lang="ru-RU" sz="2400" dirty="0"/>
              <a:t> </a:t>
            </a:r>
            <a:r>
              <a:rPr lang="ru-RU" sz="2400" dirty="0" err="1"/>
              <a:t>қатерлі</a:t>
            </a:r>
            <a:r>
              <a:rPr lang="ru-RU" sz="2400" dirty="0"/>
              <a:t> </a:t>
            </a:r>
            <a:r>
              <a:rPr lang="ru-RU" sz="2400" dirty="0" err="1"/>
              <a:t>ісікті</a:t>
            </a:r>
            <a:r>
              <a:rPr lang="ru-RU" sz="2400" dirty="0"/>
              <a:t> рак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атайды</a:t>
            </a:r>
            <a:r>
              <a:rPr lang="ru-RU" sz="2400" dirty="0"/>
              <a:t>. Рак </a:t>
            </a:r>
            <a:r>
              <a:rPr lang="ru-RU" sz="2400" dirty="0" err="1"/>
              <a:t>адамдағы</a:t>
            </a:r>
            <a:r>
              <a:rPr lang="ru-RU" sz="2400" dirty="0"/>
              <a:t> </a:t>
            </a:r>
            <a:r>
              <a:rPr lang="ru-RU" sz="2400" dirty="0" err="1"/>
              <a:t>қатерлі</a:t>
            </a:r>
            <a:r>
              <a:rPr lang="ru-RU" sz="2400" dirty="0"/>
              <a:t> </a:t>
            </a:r>
            <a:r>
              <a:rPr lang="ru-RU" sz="2400" dirty="0" err="1"/>
              <a:t>ісіктің</a:t>
            </a:r>
            <a:r>
              <a:rPr lang="ru-RU" sz="2400" dirty="0"/>
              <a:t> </a:t>
            </a:r>
            <a:r>
              <a:rPr lang="ru-RU" sz="2400" dirty="0" err="1"/>
              <a:t>түрі</a:t>
            </a:r>
            <a:r>
              <a:rPr lang="ru-RU" sz="2400" dirty="0"/>
              <a:t>. Рак </a:t>
            </a:r>
            <a:r>
              <a:rPr lang="ru-RU" sz="2400" dirty="0" err="1"/>
              <a:t>түйін</a:t>
            </a:r>
            <a:r>
              <a:rPr lang="ru-RU" sz="2400" dirty="0"/>
              <a:t> </a:t>
            </a:r>
            <a:r>
              <a:rPr lang="ru-RU" sz="2400" dirty="0" err="1"/>
              <a:t>түрінде</a:t>
            </a:r>
            <a:r>
              <a:rPr lang="ru-RU" sz="2400" dirty="0"/>
              <a:t>, не </a:t>
            </a:r>
            <a:r>
              <a:rPr lang="ru-RU" sz="2400" dirty="0" err="1"/>
              <a:t>жайылма</a:t>
            </a:r>
            <a:r>
              <a:rPr lang="ru-RU" sz="2400" dirty="0"/>
              <a:t> </a:t>
            </a:r>
            <a:r>
              <a:rPr lang="ru-RU" sz="2400" dirty="0" err="1"/>
              <a:t>өскен</a:t>
            </a:r>
            <a:r>
              <a:rPr lang="ru-RU" sz="2400" dirty="0"/>
              <a:t>, </a:t>
            </a:r>
            <a:r>
              <a:rPr lang="ru-RU" sz="2400" dirty="0" err="1"/>
              <a:t>ақшыл</a:t>
            </a:r>
            <a:r>
              <a:rPr lang="ru-RU" sz="2400" dirty="0"/>
              <a:t> </a:t>
            </a:r>
            <a:r>
              <a:rPr lang="ru-RU" sz="2400" dirty="0" err="1"/>
              <a:t>реңдегі</a:t>
            </a:r>
            <a:r>
              <a:rPr lang="ru-RU" sz="2400" dirty="0"/>
              <a:t> </a:t>
            </a:r>
            <a:r>
              <a:rPr lang="ru-RU" sz="2400" dirty="0" err="1"/>
              <a:t>ісік</a:t>
            </a:r>
            <a:r>
              <a:rPr lang="ru-RU" sz="2400" dirty="0"/>
              <a:t>, </a:t>
            </a:r>
            <a:r>
              <a:rPr lang="ru-RU" sz="2400" dirty="0" err="1"/>
              <a:t>ол</a:t>
            </a:r>
            <a:r>
              <a:rPr lang="ru-RU" sz="2400" dirty="0"/>
              <a:t> </a:t>
            </a:r>
            <a:r>
              <a:rPr lang="ru-RU" sz="2400" dirty="0" err="1"/>
              <a:t>қатты</a:t>
            </a:r>
            <a:r>
              <a:rPr lang="ru-RU" sz="2400" dirty="0"/>
              <a:t>, </a:t>
            </a:r>
            <a:r>
              <a:rPr lang="ru-RU" sz="2400" dirty="0" err="1"/>
              <a:t>кейде</a:t>
            </a:r>
            <a:r>
              <a:rPr lang="ru-RU" sz="2400" dirty="0"/>
              <a:t> </a:t>
            </a:r>
            <a:r>
              <a:rPr lang="ru-RU" sz="2400" dirty="0" err="1"/>
              <a:t>жұмсақ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 </a:t>
            </a:r>
            <a:r>
              <a:rPr lang="ru-RU" sz="2400" dirty="0" err="1"/>
              <a:t>Рактың</a:t>
            </a:r>
            <a:r>
              <a:rPr lang="ru-RU" sz="2400" dirty="0"/>
              <a:t> </a:t>
            </a:r>
            <a:r>
              <a:rPr lang="ru-RU" sz="2400" dirty="0" err="1"/>
              <a:t>бірнеше</a:t>
            </a:r>
            <a:r>
              <a:rPr lang="ru-RU" sz="2400" dirty="0"/>
              <a:t> </a:t>
            </a:r>
            <a:r>
              <a:rPr lang="ru-RU" sz="2400" dirty="0" err="1"/>
              <a:t>түрлерін</a:t>
            </a:r>
            <a:r>
              <a:rPr lang="ru-RU" sz="2400" dirty="0"/>
              <a:t> </a:t>
            </a:r>
            <a:r>
              <a:rPr lang="ru-RU" sz="2400" dirty="0" err="1"/>
              <a:t>ажыратады</a:t>
            </a:r>
            <a:r>
              <a:rPr lang="ru-RU" sz="2400" dirty="0" smtClean="0"/>
              <a:t>:</a:t>
            </a:r>
          </a:p>
          <a:p>
            <a:r>
              <a:rPr lang="ru-RU" sz="2400" dirty="0" smtClean="0">
                <a:solidFill>
                  <a:srgbClr val="111111"/>
                </a:solidFill>
                <a:latin typeface="Times New Roman"/>
              </a:rPr>
              <a:t>         </a:t>
            </a:r>
            <a:r>
              <a:rPr lang="ru-RU" sz="2400" i="1" dirty="0" smtClean="0">
                <a:solidFill>
                  <a:srgbClr val="111111"/>
                </a:solidFill>
                <a:latin typeface="Times New Roman"/>
              </a:rPr>
              <a:t>1</a:t>
            </a:r>
            <a:r>
              <a:rPr lang="ru-RU" sz="2400" i="1" dirty="0">
                <a:solidFill>
                  <a:srgbClr val="111111"/>
                </a:solidFill>
                <a:latin typeface="Times New Roman"/>
              </a:rPr>
              <a:t>) </a:t>
            </a:r>
            <a:r>
              <a:rPr lang="ru-RU" sz="2400" i="1" dirty="0" err="1">
                <a:solidFill>
                  <a:srgbClr val="111111"/>
                </a:solidFill>
                <a:latin typeface="Times New Roman"/>
              </a:rPr>
              <a:t>орнықты</a:t>
            </a:r>
            <a:r>
              <a:rPr lang="ru-RU" sz="2400" i="1" dirty="0">
                <a:solidFill>
                  <a:srgbClr val="111111"/>
                </a:solidFill>
                <a:latin typeface="Times New Roman"/>
              </a:rPr>
              <a:t> рак 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- эпителий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қабатының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ішінде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өсетін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рак.</a:t>
            </a:r>
          </a:p>
          <a:p>
            <a:r>
              <a:rPr lang="ru-RU" sz="2400" dirty="0" smtClean="0">
                <a:solidFill>
                  <a:srgbClr val="111111"/>
                </a:solidFill>
                <a:latin typeface="Times New Roman"/>
              </a:rPr>
              <a:t>            </a:t>
            </a:r>
            <a:r>
              <a:rPr lang="ru-RU" sz="2400" i="1" dirty="0">
                <a:solidFill>
                  <a:srgbClr val="111111"/>
                </a:solidFill>
                <a:latin typeface="Times New Roman"/>
              </a:rPr>
              <a:t> 2) </a:t>
            </a:r>
            <a:r>
              <a:rPr lang="ru-RU" sz="2400" i="1" dirty="0" err="1">
                <a:solidFill>
                  <a:srgbClr val="111111"/>
                </a:solidFill>
                <a:latin typeface="Times New Roman"/>
              </a:rPr>
              <a:t>жалпақ</a:t>
            </a:r>
            <a:r>
              <a:rPr lang="ru-RU" sz="2400" i="1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111111"/>
                </a:solidFill>
                <a:latin typeface="Times New Roman"/>
              </a:rPr>
              <a:t>клеткалы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 -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терінің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,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шырышты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қабаттардың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жалпақ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не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өтпелі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эпителийінен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өсіп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шығатын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рак.</a:t>
            </a:r>
          </a:p>
          <a:p>
            <a:r>
              <a:rPr lang="ru-RU" sz="2400" dirty="0" smtClean="0">
                <a:solidFill>
                  <a:srgbClr val="111111"/>
                </a:solidFill>
                <a:latin typeface="Times New Roman"/>
              </a:rPr>
              <a:t>            </a:t>
            </a:r>
            <a:r>
              <a:rPr lang="ru-RU" sz="2400" i="1" dirty="0" smtClean="0">
                <a:solidFill>
                  <a:srgbClr val="111111"/>
                </a:solidFill>
                <a:latin typeface="Times New Roman"/>
              </a:rPr>
              <a:t> 3</a:t>
            </a:r>
            <a:r>
              <a:rPr lang="ru-RU" sz="2400" i="1" dirty="0">
                <a:solidFill>
                  <a:srgbClr val="111111"/>
                </a:solidFill>
                <a:latin typeface="Times New Roman"/>
              </a:rPr>
              <a:t>) </a:t>
            </a:r>
            <a:r>
              <a:rPr lang="ru-RU" sz="2400" i="1" dirty="0" err="1">
                <a:solidFill>
                  <a:srgbClr val="111111"/>
                </a:solidFill>
                <a:latin typeface="Times New Roman"/>
              </a:rPr>
              <a:t>безді</a:t>
            </a:r>
            <a:r>
              <a:rPr lang="ru-RU" sz="2400" i="1" dirty="0">
                <a:solidFill>
                  <a:srgbClr val="111111"/>
                </a:solidFill>
                <a:latin typeface="Times New Roman"/>
              </a:rPr>
              <a:t> 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-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безді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ағзалардың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шырышты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қабықтарының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призмалық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немесе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текше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тәрізді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эпителийінен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өсіп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шығатын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рак.</a:t>
            </a:r>
          </a:p>
          <a:p>
            <a:r>
              <a:rPr lang="ru-RU" sz="2400" dirty="0" smtClean="0">
                <a:solidFill>
                  <a:srgbClr val="111111"/>
                </a:solidFill>
                <a:latin typeface="Times New Roman"/>
              </a:rPr>
              <a:t>            </a:t>
            </a:r>
            <a:r>
              <a:rPr lang="ru-RU" sz="2400" i="1" dirty="0" smtClean="0">
                <a:solidFill>
                  <a:srgbClr val="111111"/>
                </a:solidFill>
                <a:latin typeface="Times New Roman"/>
              </a:rPr>
              <a:t> 4</a:t>
            </a:r>
            <a:r>
              <a:rPr lang="ru-RU" sz="2400" i="1" dirty="0">
                <a:solidFill>
                  <a:srgbClr val="111111"/>
                </a:solidFill>
                <a:latin typeface="Times New Roman"/>
              </a:rPr>
              <a:t>) </a:t>
            </a:r>
            <a:r>
              <a:rPr lang="ru-RU" sz="2400" i="1" dirty="0" err="1">
                <a:solidFill>
                  <a:srgbClr val="111111"/>
                </a:solidFill>
                <a:latin typeface="Times New Roman"/>
              </a:rPr>
              <a:t>шырышты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 -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ісік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клеткаларының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көп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мөлшерде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сұйықтық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бөліп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шығару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-мен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сипатталады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.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/>
              </a:rPr>
              <a:t>            </a:t>
            </a:r>
            <a:r>
              <a:rPr lang="ru-RU" sz="2400" i="1" dirty="0">
                <a:solidFill>
                  <a:srgbClr val="111111"/>
                </a:solidFill>
                <a:latin typeface="Times New Roman"/>
              </a:rPr>
              <a:t> 5) </a:t>
            </a:r>
            <a:r>
              <a:rPr lang="ru-RU" sz="2400" i="1" dirty="0" err="1">
                <a:solidFill>
                  <a:srgbClr val="111111"/>
                </a:solidFill>
                <a:latin typeface="Times New Roman"/>
              </a:rPr>
              <a:t>солидті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 - аса тез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өсетін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ісіктер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қатарына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жататын,эпителий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клеткала-рынан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түзілетін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рак.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/>
              </a:rPr>
              <a:t>            </a:t>
            </a:r>
            <a:r>
              <a:rPr lang="ru-RU" sz="2400" i="1" dirty="0">
                <a:solidFill>
                  <a:srgbClr val="111111"/>
                </a:solidFill>
                <a:latin typeface="Times New Roman"/>
              </a:rPr>
              <a:t> 6) </a:t>
            </a:r>
            <a:r>
              <a:rPr lang="ru-RU" sz="2400" i="1" dirty="0" err="1">
                <a:solidFill>
                  <a:srgbClr val="111111"/>
                </a:solidFill>
                <a:latin typeface="Times New Roman"/>
              </a:rPr>
              <a:t>майда</a:t>
            </a:r>
            <a:r>
              <a:rPr lang="ru-RU" sz="2400" i="1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111111"/>
                </a:solidFill>
                <a:latin typeface="Times New Roman"/>
              </a:rPr>
              <a:t>клеткалы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 -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жетілмеген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рактар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қатарына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жатып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,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көбінесе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өкпеде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кездеседі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.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/>
              </a:rPr>
              <a:t>            </a:t>
            </a:r>
            <a:r>
              <a:rPr lang="ru-RU" sz="2400" i="1" dirty="0">
                <a:solidFill>
                  <a:srgbClr val="111111"/>
                </a:solidFill>
                <a:latin typeface="Times New Roman"/>
              </a:rPr>
              <a:t> 7) </a:t>
            </a:r>
            <a:r>
              <a:rPr lang="ru-RU" sz="2400" i="1" dirty="0" err="1">
                <a:solidFill>
                  <a:srgbClr val="111111"/>
                </a:solidFill>
                <a:latin typeface="Times New Roman"/>
              </a:rPr>
              <a:t>фиброзды</a:t>
            </a:r>
            <a:r>
              <a:rPr lang="ru-RU" sz="2400" i="1" dirty="0">
                <a:solidFill>
                  <a:srgbClr val="111111"/>
                </a:solidFill>
                <a:latin typeface="Times New Roman"/>
              </a:rPr>
              <a:t> 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-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сүт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бездерінде,асқазанда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көбірек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кездеседі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,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өте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қатерлі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,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ерте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метастаз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беретін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рак.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/>
              </a:rPr>
              <a:t>            </a:t>
            </a:r>
            <a:r>
              <a:rPr lang="ru-RU" sz="2400" i="1" dirty="0">
                <a:solidFill>
                  <a:srgbClr val="111111"/>
                </a:solidFill>
                <a:latin typeface="Times New Roman"/>
              </a:rPr>
              <a:t> 8) </a:t>
            </a:r>
            <a:r>
              <a:rPr lang="ru-RU" sz="2400" i="1" dirty="0" err="1">
                <a:solidFill>
                  <a:srgbClr val="111111"/>
                </a:solidFill>
                <a:latin typeface="Times New Roman"/>
              </a:rPr>
              <a:t>медулярлы</a:t>
            </a:r>
            <a:r>
              <a:rPr lang="ru-RU" sz="2400" i="1" dirty="0">
                <a:solidFill>
                  <a:srgbClr val="111111"/>
                </a:solidFill>
                <a:latin typeface="Times New Roman"/>
              </a:rPr>
              <a:t> рак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 - ми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тәрізді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ақшыл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және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жұмсақ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Times New Roman"/>
              </a:rPr>
              <a:t>ісік</a:t>
            </a:r>
            <a:r>
              <a:rPr lang="ru-RU" sz="2400" dirty="0">
                <a:solidFill>
                  <a:srgbClr val="111111"/>
                </a:solidFill>
                <a:latin typeface="Times New Roman"/>
              </a:rPr>
              <a:t>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2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5486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45720" indent="0" algn="ctr">
              <a:buNone/>
            </a:pPr>
            <a:r>
              <a:rPr lang="ru-RU" dirty="0" err="1"/>
              <a:t>Мезенхиманың</a:t>
            </a:r>
            <a:r>
              <a:rPr lang="ru-RU" dirty="0"/>
              <a:t> </a:t>
            </a:r>
            <a:r>
              <a:rPr lang="ru-RU" dirty="0" err="1"/>
              <a:t>қатерлі</a:t>
            </a:r>
            <a:r>
              <a:rPr lang="ru-RU" dirty="0"/>
              <a:t> </a:t>
            </a:r>
            <a:r>
              <a:rPr lang="ru-RU" dirty="0" err="1"/>
              <a:t>ісіктері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605" y="620688"/>
            <a:ext cx="9144000" cy="1261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 err="1"/>
              <a:t>Фибросаркома</a:t>
            </a:r>
            <a:r>
              <a:rPr lang="ru-RU" sz="2800" dirty="0"/>
              <a:t> </a:t>
            </a:r>
            <a:r>
              <a:rPr lang="ru-RU" sz="2400" dirty="0"/>
              <a:t>- </a:t>
            </a:r>
            <a:r>
              <a:rPr lang="ru-RU" sz="2400" dirty="0" err="1"/>
              <a:t>дәнекер</a:t>
            </a:r>
            <a:r>
              <a:rPr lang="ru-RU" sz="2400" dirty="0"/>
              <a:t> </a:t>
            </a:r>
            <a:r>
              <a:rPr lang="ru-RU" sz="2400" dirty="0" err="1"/>
              <a:t>тіннің</a:t>
            </a:r>
            <a:r>
              <a:rPr lang="ru-RU" sz="2400" dirty="0"/>
              <a:t> </a:t>
            </a:r>
            <a:r>
              <a:rPr lang="ru-RU" sz="2400" dirty="0" err="1"/>
              <a:t>қатерлі</a:t>
            </a:r>
            <a:r>
              <a:rPr lang="ru-RU" sz="2400" dirty="0"/>
              <a:t> </a:t>
            </a:r>
            <a:r>
              <a:rPr lang="ru-RU" sz="2400" dirty="0" err="1"/>
              <a:t>ісігі</a:t>
            </a:r>
            <a:r>
              <a:rPr lang="ru-RU" sz="2400" dirty="0"/>
              <a:t>, </a:t>
            </a:r>
            <a:r>
              <a:rPr lang="ru-RU" sz="2400" dirty="0" err="1"/>
              <a:t>ол</a:t>
            </a:r>
            <a:r>
              <a:rPr lang="ru-RU" sz="2400" dirty="0"/>
              <a:t> </a:t>
            </a:r>
            <a:r>
              <a:rPr lang="ru-RU" sz="2400" dirty="0" err="1"/>
              <a:t>аяқ-қолдың</a:t>
            </a:r>
            <a:r>
              <a:rPr lang="ru-RU" sz="2400" dirty="0"/>
              <a:t> </a:t>
            </a:r>
            <a:r>
              <a:rPr lang="ru-RU" sz="2400" dirty="0" err="1"/>
              <a:t>жоғарғы</a:t>
            </a:r>
            <a:r>
              <a:rPr lang="ru-RU" sz="2400" dirty="0"/>
              <a:t> </a:t>
            </a:r>
            <a:r>
              <a:rPr lang="ru-RU" sz="2400" dirty="0" err="1"/>
              <a:t>бөлігінде</a:t>
            </a:r>
            <a:r>
              <a:rPr lang="ru-RU" sz="2400" dirty="0"/>
              <a:t>, </a:t>
            </a:r>
            <a:r>
              <a:rPr lang="ru-RU" sz="2400" dirty="0" err="1"/>
              <a:t>жұмсақ</a:t>
            </a:r>
            <a:r>
              <a:rPr lang="ru-RU" sz="2400" dirty="0"/>
              <a:t> </a:t>
            </a:r>
            <a:r>
              <a:rPr lang="ru-RU" sz="2400" dirty="0" err="1"/>
              <a:t>тіндердің</a:t>
            </a:r>
            <a:r>
              <a:rPr lang="ru-RU" sz="2400" dirty="0"/>
              <a:t> </a:t>
            </a:r>
            <a:r>
              <a:rPr lang="ru-RU" sz="2400" dirty="0" err="1"/>
              <a:t>арасында</a:t>
            </a:r>
            <a:r>
              <a:rPr lang="ru-RU" sz="2400" dirty="0"/>
              <a:t> </a:t>
            </a:r>
            <a:r>
              <a:rPr lang="ru-RU" sz="2400" dirty="0" err="1"/>
              <a:t>түйін</a:t>
            </a:r>
            <a:r>
              <a:rPr lang="ru-RU" sz="2400" dirty="0"/>
              <a:t> </a:t>
            </a:r>
            <a:r>
              <a:rPr lang="ru-RU" sz="2400" dirty="0" err="1"/>
              <a:t>түрінде</a:t>
            </a:r>
            <a:r>
              <a:rPr lang="ru-RU" sz="2400" dirty="0"/>
              <a:t> </a:t>
            </a:r>
            <a:r>
              <a:rPr lang="ru-RU" sz="2400" dirty="0" err="1"/>
              <a:t>байқалады</a:t>
            </a:r>
            <a:r>
              <a:rPr lang="ru-RU" sz="24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392986" cy="398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13156"/>
            <a:ext cx="5048200" cy="38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7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-478"/>
            <a:ext cx="9144000" cy="15453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ru-RU" sz="3200" dirty="0"/>
              <a:t> </a:t>
            </a:r>
            <a:r>
              <a:rPr lang="ru-RU" sz="3200" dirty="0" err="1"/>
              <a:t>Дерматофибросаркома</a:t>
            </a:r>
            <a:r>
              <a:rPr lang="ru-RU" sz="3200" dirty="0"/>
              <a:t> </a:t>
            </a:r>
            <a:r>
              <a:rPr lang="ru-RU" dirty="0"/>
              <a:t>- </a:t>
            </a:r>
            <a:r>
              <a:rPr lang="ru-RU" dirty="0" err="1"/>
              <a:t>терімен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ісік</a:t>
            </a:r>
            <a:r>
              <a:rPr lang="ru-RU" dirty="0"/>
              <a:t>, </a:t>
            </a:r>
            <a:r>
              <a:rPr lang="ru-RU" dirty="0" err="1"/>
              <a:t>арқада</a:t>
            </a:r>
            <a:r>
              <a:rPr lang="ru-RU" dirty="0"/>
              <a:t>, </a:t>
            </a:r>
            <a:r>
              <a:rPr lang="ru-RU" dirty="0" err="1"/>
              <a:t>иықта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балтырда</a:t>
            </a:r>
            <a:r>
              <a:rPr lang="ru-RU" dirty="0"/>
              <a:t> </a:t>
            </a:r>
            <a:r>
              <a:rPr lang="ru-RU" dirty="0" err="1"/>
              <a:t>тері</a:t>
            </a:r>
            <a:r>
              <a:rPr lang="ru-RU" dirty="0"/>
              <a:t> </a:t>
            </a:r>
            <a:r>
              <a:rPr lang="ru-RU" dirty="0" err="1"/>
              <a:t>астынан</a:t>
            </a:r>
            <a:r>
              <a:rPr lang="ru-RU" dirty="0"/>
              <a:t> </a:t>
            </a:r>
            <a:r>
              <a:rPr lang="ru-RU" dirty="0" err="1"/>
              <a:t>томпайып</a:t>
            </a:r>
            <a:r>
              <a:rPr lang="ru-RU" dirty="0"/>
              <a:t> </a:t>
            </a:r>
            <a:r>
              <a:rPr lang="ru-RU" dirty="0" err="1"/>
              <a:t>тұрған</a:t>
            </a:r>
            <a:r>
              <a:rPr lang="ru-RU" dirty="0"/>
              <a:t> </a:t>
            </a:r>
            <a:r>
              <a:rPr lang="ru-RU" dirty="0" err="1"/>
              <a:t>түйін</a:t>
            </a:r>
            <a:r>
              <a:rPr lang="ru-RU" dirty="0"/>
              <a:t>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байқалады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7838"/>
            <a:ext cx="7443706" cy="477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3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8216" y="0"/>
            <a:ext cx="9036496" cy="1329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sz="3900" dirty="0"/>
              <a:t>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Липосаркома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май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тінінің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қатерлі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ісігі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клеткаларының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ядролы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ядролы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атипиялық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клеткалардың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болуымен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ерекшеленеді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660232" cy="498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7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5016" cy="11247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45720" indent="0">
              <a:buNone/>
            </a:pPr>
            <a:r>
              <a:rPr lang="ru-RU" sz="3600" dirty="0"/>
              <a:t> </a:t>
            </a:r>
            <a:r>
              <a:rPr lang="ru-RU" sz="3600" dirty="0" err="1"/>
              <a:t>Қатерлі</a:t>
            </a:r>
            <a:r>
              <a:rPr lang="ru-RU" sz="3600" dirty="0"/>
              <a:t> </a:t>
            </a:r>
            <a:r>
              <a:rPr lang="ru-RU" sz="3600" dirty="0" err="1"/>
              <a:t>лейомиома</a:t>
            </a:r>
            <a:r>
              <a:rPr lang="ru-RU" sz="3600" dirty="0"/>
              <a:t> </a:t>
            </a:r>
            <a:r>
              <a:rPr lang="ru-RU" dirty="0"/>
              <a:t>- </a:t>
            </a:r>
            <a:r>
              <a:rPr lang="ru-RU" dirty="0" err="1"/>
              <a:t>бірыңғай</a:t>
            </a:r>
            <a:r>
              <a:rPr lang="ru-RU" dirty="0"/>
              <a:t> </a:t>
            </a:r>
            <a:r>
              <a:rPr lang="ru-RU" dirty="0" err="1"/>
              <a:t>салалы</a:t>
            </a:r>
            <a:r>
              <a:rPr lang="ru-RU" dirty="0"/>
              <a:t> </a:t>
            </a:r>
            <a:r>
              <a:rPr lang="ru-RU" dirty="0" err="1"/>
              <a:t>бұлшықет</a:t>
            </a:r>
            <a:r>
              <a:rPr lang="ru-RU" dirty="0"/>
              <a:t> </a:t>
            </a:r>
            <a:r>
              <a:rPr lang="ru-RU" dirty="0" err="1"/>
              <a:t>ісігі</a:t>
            </a:r>
            <a:r>
              <a:rPr lang="ru-RU" dirty="0"/>
              <a:t>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81125"/>
            <a:ext cx="7704856" cy="497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5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5016" cy="11247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/>
              <a:t>  </a:t>
            </a:r>
            <a:r>
              <a:rPr lang="ru-RU" sz="3600" dirty="0" err="1"/>
              <a:t>Рабдомиосаркома</a:t>
            </a:r>
            <a:r>
              <a:rPr lang="ru-RU" sz="3600" dirty="0"/>
              <a:t> - </a:t>
            </a:r>
            <a:r>
              <a:rPr lang="ru-RU" sz="3000" dirty="0" err="1"/>
              <a:t>өте</a:t>
            </a:r>
            <a:r>
              <a:rPr lang="ru-RU" sz="3000" dirty="0"/>
              <a:t> </a:t>
            </a:r>
            <a:r>
              <a:rPr lang="ru-RU" sz="3000" dirty="0" err="1"/>
              <a:t>қатерлі</a:t>
            </a:r>
            <a:r>
              <a:rPr lang="ru-RU" sz="3000" dirty="0"/>
              <a:t> </a:t>
            </a:r>
            <a:r>
              <a:rPr lang="ru-RU" sz="3000" dirty="0" err="1"/>
              <a:t>ісіктердің</a:t>
            </a:r>
            <a:r>
              <a:rPr lang="ru-RU" sz="3000" dirty="0"/>
              <a:t> </a:t>
            </a:r>
            <a:r>
              <a:rPr lang="ru-RU" sz="3000" dirty="0" err="1"/>
              <a:t>бірі</a:t>
            </a:r>
            <a:r>
              <a:rPr lang="ru-RU" sz="3000" dirty="0"/>
              <a:t>, </a:t>
            </a:r>
            <a:r>
              <a:rPr lang="ru-RU" sz="3000" dirty="0" err="1"/>
              <a:t>көптеген</a:t>
            </a:r>
            <a:r>
              <a:rPr lang="ru-RU" sz="3000" dirty="0"/>
              <a:t> метастаз </a:t>
            </a:r>
            <a:r>
              <a:rPr lang="ru-RU" sz="3000" dirty="0" err="1"/>
              <a:t>береді</a:t>
            </a:r>
            <a:r>
              <a:rPr lang="ru-RU" sz="3000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8"/>
            <a:ext cx="5117591" cy="417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1700808"/>
            <a:ext cx="3888432" cy="417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9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5016" cy="1124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/>
              <a:t> </a:t>
            </a:r>
            <a:r>
              <a:rPr lang="ru-RU" sz="3600" dirty="0" err="1"/>
              <a:t>Ангиосаркома</a:t>
            </a:r>
            <a:r>
              <a:rPr lang="ru-RU" sz="3600" dirty="0"/>
              <a:t> -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тамырларынан</a:t>
            </a:r>
            <a:r>
              <a:rPr lang="ru-RU" sz="2400" dirty="0"/>
              <a:t> </a:t>
            </a:r>
            <a:r>
              <a:rPr lang="ru-RU" sz="2400" dirty="0" err="1"/>
              <a:t>өсіп</a:t>
            </a:r>
            <a:r>
              <a:rPr lang="ru-RU" sz="2400" dirty="0"/>
              <a:t> </a:t>
            </a:r>
            <a:r>
              <a:rPr lang="ru-RU" sz="2400" dirty="0" err="1"/>
              <a:t>шығатын</a:t>
            </a:r>
            <a:r>
              <a:rPr lang="ru-RU" sz="2400" dirty="0"/>
              <a:t> аса </a:t>
            </a:r>
            <a:r>
              <a:rPr lang="ru-RU" sz="2400" dirty="0" err="1"/>
              <a:t>қатерлі</a:t>
            </a:r>
            <a:r>
              <a:rPr lang="ru-RU" sz="2400" dirty="0"/>
              <a:t> </a:t>
            </a:r>
            <a:r>
              <a:rPr lang="ru-RU" sz="2400" dirty="0" err="1"/>
              <a:t>ісік</a:t>
            </a:r>
            <a:r>
              <a:rPr lang="ru-RU" sz="2400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416824" cy="49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4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5016" cy="11247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dirty="0" err="1"/>
              <a:t>Остеосаркома</a:t>
            </a:r>
            <a:r>
              <a:rPr lang="ru-RU" sz="2400" dirty="0"/>
              <a:t> - </a:t>
            </a:r>
            <a:r>
              <a:rPr lang="ru-RU" sz="2400" dirty="0" err="1"/>
              <a:t>сүйектің</a:t>
            </a:r>
            <a:r>
              <a:rPr lang="ru-RU" sz="2400" dirty="0"/>
              <a:t> </a:t>
            </a:r>
            <a:r>
              <a:rPr lang="ru-RU" sz="2400" dirty="0" err="1"/>
              <a:t>қатерлі</a:t>
            </a:r>
            <a:r>
              <a:rPr lang="ru-RU" sz="2400" dirty="0"/>
              <a:t> </a:t>
            </a:r>
            <a:r>
              <a:rPr lang="ru-RU" sz="2400" dirty="0" err="1"/>
              <a:t>ісігі</a:t>
            </a:r>
            <a:r>
              <a:rPr lang="ru-RU" sz="2400" dirty="0"/>
              <a:t>. </a:t>
            </a:r>
            <a:r>
              <a:rPr lang="ru-RU" sz="2400" dirty="0" err="1"/>
              <a:t>Ол</a:t>
            </a:r>
            <a:r>
              <a:rPr lang="ru-RU" sz="2400" dirty="0"/>
              <a:t> </a:t>
            </a:r>
            <a:r>
              <a:rPr lang="ru-RU" sz="2400" dirty="0" err="1"/>
              <a:t>негізінен</a:t>
            </a:r>
            <a:r>
              <a:rPr lang="ru-RU" sz="2400" dirty="0"/>
              <a:t> </a:t>
            </a:r>
            <a:r>
              <a:rPr lang="ru-RU" sz="2400" dirty="0" err="1"/>
              <a:t>ұзын</a:t>
            </a:r>
            <a:r>
              <a:rPr lang="ru-RU" sz="2400" dirty="0"/>
              <a:t> </a:t>
            </a:r>
            <a:r>
              <a:rPr lang="ru-RU" sz="2400" dirty="0" err="1"/>
              <a:t>сүйектерде</a:t>
            </a:r>
            <a:r>
              <a:rPr lang="ru-RU" sz="2400" dirty="0"/>
              <a:t> </a:t>
            </a:r>
            <a:r>
              <a:rPr lang="ru-RU" sz="2400" dirty="0" err="1"/>
              <a:t>кездеседі</a:t>
            </a:r>
            <a:r>
              <a:rPr lang="ru-RU" sz="2400" dirty="0"/>
              <a:t>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848872" cy="555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6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5016" cy="11247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err="1"/>
              <a:t>Хондросаркома</a:t>
            </a:r>
            <a:r>
              <a:rPr lang="ru-RU" sz="3200" dirty="0"/>
              <a:t> </a:t>
            </a:r>
            <a:r>
              <a:rPr lang="ru-RU" sz="2400" dirty="0"/>
              <a:t>- </a:t>
            </a:r>
            <a:r>
              <a:rPr lang="ru-RU" sz="2400" dirty="0" err="1"/>
              <a:t>сирек</a:t>
            </a:r>
            <a:r>
              <a:rPr lang="ru-RU" sz="2400" dirty="0"/>
              <a:t> </a:t>
            </a:r>
            <a:r>
              <a:rPr lang="ru-RU" sz="2400" dirty="0" err="1"/>
              <a:t>кездесетін</a:t>
            </a:r>
            <a:r>
              <a:rPr lang="ru-RU" sz="2400" dirty="0"/>
              <a:t>, </a:t>
            </a:r>
            <a:r>
              <a:rPr lang="ru-RU" sz="2400" dirty="0" err="1"/>
              <a:t>шеміршек</a:t>
            </a:r>
            <a:r>
              <a:rPr lang="ru-RU" sz="2400" dirty="0"/>
              <a:t> </a:t>
            </a:r>
            <a:r>
              <a:rPr lang="ru-RU" sz="2400" dirty="0" err="1"/>
              <a:t>клеткаларынан</a:t>
            </a:r>
            <a:r>
              <a:rPr lang="ru-RU" sz="2400" dirty="0"/>
              <a:t> </a:t>
            </a:r>
            <a:r>
              <a:rPr lang="ru-RU" sz="2400" dirty="0" err="1"/>
              <a:t>өсетін</a:t>
            </a:r>
            <a:r>
              <a:rPr lang="ru-RU" sz="2400" dirty="0"/>
              <a:t> </a:t>
            </a:r>
            <a:r>
              <a:rPr lang="ru-RU" sz="2400" dirty="0" err="1"/>
              <a:t>ісік</a:t>
            </a:r>
            <a:r>
              <a:rPr lang="ru-RU" sz="2400" dirty="0"/>
              <a:t>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41910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40768"/>
            <a:ext cx="49530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пухоли ЦНС: симптомы, признаки, лечение в Херсоне | Neuro.ks.ua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5" y="404665"/>
            <a:ext cx="416242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123" y="404666"/>
            <a:ext cx="4449193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24" y="3789040"/>
            <a:ext cx="4195069" cy="28869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952" y="3818479"/>
            <a:ext cx="438136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10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21439" cy="6986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kk-KZ" sz="3200" b="1" i="1" dirty="0">
                <a:solidFill>
                  <a:srgbClr val="FF0000"/>
                </a:solidFill>
              </a:rPr>
              <a:t>ЕРЕСЕК АДАМДАРДА ЕҢ ЖИІ КЕЗДЕСЕТІН ІСІКТЕР</a:t>
            </a:r>
            <a:r>
              <a:rPr lang="kk-KZ" sz="3200" b="1" i="1" dirty="0" smtClean="0">
                <a:solidFill>
                  <a:srgbClr val="FF0000"/>
                </a:solidFill>
              </a:rPr>
              <a:t>:</a:t>
            </a:r>
          </a:p>
          <a:p>
            <a:pPr>
              <a:defRPr/>
            </a:pPr>
            <a:endParaRPr lang="kk-KZ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kk-KZ" sz="2800" b="1" dirty="0" smtClean="0"/>
              <a:t>Өкпе рагы,тері,тік </a:t>
            </a:r>
            <a:r>
              <a:rPr lang="kk-KZ" sz="2800" b="1" dirty="0"/>
              <a:t>ішек пен тоқ ішек рагы,сүт безі,асқазан, қуық безі,аналық без өңеш рактары,лимфома және лейкоздар</a:t>
            </a:r>
            <a:r>
              <a:rPr lang="kk-KZ" sz="2800" b="1" dirty="0" smtClean="0"/>
              <a:t>.</a:t>
            </a:r>
          </a:p>
          <a:p>
            <a:pPr>
              <a:defRPr/>
            </a:pPr>
            <a:endParaRPr lang="kk-KZ" sz="2400" b="1" dirty="0" smtClean="0"/>
          </a:p>
          <a:p>
            <a:pPr>
              <a:defRPr/>
            </a:pPr>
            <a:endParaRPr lang="kk-KZ" sz="2400" b="1" dirty="0"/>
          </a:p>
          <a:p>
            <a:pPr>
              <a:defRPr/>
            </a:pPr>
            <a:endParaRPr lang="kk-KZ" sz="2400" b="1" dirty="0" smtClean="0"/>
          </a:p>
          <a:p>
            <a:pPr>
              <a:defRPr/>
            </a:pPr>
            <a:endParaRPr lang="kk-KZ" sz="2400" b="1" dirty="0" smtClean="0"/>
          </a:p>
          <a:p>
            <a:pPr>
              <a:defRPr/>
            </a:pPr>
            <a:endParaRPr lang="kk-KZ" sz="2400" b="1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kk-KZ" sz="3200" b="1" i="1" dirty="0">
                <a:solidFill>
                  <a:srgbClr val="FF0000"/>
                </a:solidFill>
              </a:rPr>
              <a:t>БАЛАЛАРДА ЖИІ КЕЗДЕСЕТІН ІСІКТЕР</a:t>
            </a:r>
            <a:r>
              <a:rPr lang="kk-KZ" sz="3200" b="1" i="1" dirty="0" smtClean="0">
                <a:solidFill>
                  <a:srgbClr val="FF0000"/>
                </a:solidFill>
              </a:rPr>
              <a:t>:</a:t>
            </a:r>
          </a:p>
          <a:p>
            <a:pPr>
              <a:defRPr/>
            </a:pPr>
            <a:endParaRPr lang="kk-KZ" sz="32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kk-KZ" sz="2400" b="1" dirty="0"/>
              <a:t>Л</a:t>
            </a:r>
            <a:r>
              <a:rPr lang="kk-KZ" sz="2800" b="1" dirty="0"/>
              <a:t>ейкоздар,лимфомалар,ми ісіктері,гепатобластома,нефробластома,тератомалар,рабдомиосаркокама,остеогенді саркома.</a:t>
            </a:r>
          </a:p>
        </p:txBody>
      </p:sp>
    </p:spTree>
    <p:extLst>
      <p:ext uri="{BB962C8B-B14F-4D97-AF65-F5344CB8AC3E}">
        <p14:creationId xmlns:p14="http://schemas.microsoft.com/office/powerpoint/2010/main" val="41405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" indent="0" algn="ctr">
              <a:buNone/>
            </a:pPr>
            <a:r>
              <a:rPr lang="ru-RU" sz="4400" dirty="0">
                <a:solidFill>
                  <a:srgbClr val="FF0000"/>
                </a:solidFill>
              </a:rPr>
              <a:t>ІСІКТЕРДЕГІ ЕКІНШІЛІК ӨЗГЕРІСТЕР</a:t>
            </a:r>
            <a:r>
              <a:rPr lang="ru-RU" sz="4400" dirty="0" smtClean="0">
                <a:solidFill>
                  <a:srgbClr val="FF0000"/>
                </a:solidFill>
              </a:rPr>
              <a:t>:</a:t>
            </a:r>
          </a:p>
          <a:p>
            <a:pPr marL="4572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Некроз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ошақтары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мен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апоптоз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4572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Қан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құйылу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4572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Шырыштану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45720" indent="0">
              <a:buNone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Тұздардың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шөгіп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қалуы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6741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4400" dirty="0" smtClean="0"/>
              <a:t>Диагностика</a:t>
            </a:r>
          </a:p>
          <a:p>
            <a:pPr marL="502920" indent="-457200">
              <a:buAutoNum type="arabicParenR"/>
            </a:pPr>
            <a:r>
              <a:rPr lang="kk-KZ" sz="2800" dirty="0" smtClean="0"/>
              <a:t>Эндоскапиялық зерттеу</a:t>
            </a:r>
          </a:p>
          <a:p>
            <a:pPr marL="502920" indent="-457200">
              <a:buAutoNum type="arabicParenR"/>
            </a:pPr>
            <a:r>
              <a:rPr lang="kk-KZ" sz="2800" dirty="0" smtClean="0"/>
              <a:t>Цитологиялық зерттеу</a:t>
            </a:r>
          </a:p>
          <a:p>
            <a:pPr marL="502920" indent="-457200">
              <a:buAutoNum type="arabicParenR"/>
            </a:pPr>
            <a:r>
              <a:rPr lang="ru-RU" sz="2800" dirty="0" err="1" smtClean="0"/>
              <a:t>Морфологиялық</a:t>
            </a:r>
            <a:r>
              <a:rPr lang="ru-RU" sz="2800" dirty="0" smtClean="0"/>
              <a:t> ( </a:t>
            </a:r>
            <a:r>
              <a:rPr lang="ru-RU" sz="2800" dirty="0" err="1" smtClean="0"/>
              <a:t>биопсияны</a:t>
            </a:r>
            <a:r>
              <a:rPr lang="ru-RU" sz="2800" dirty="0" smtClean="0"/>
              <a:t>)</a:t>
            </a:r>
          </a:p>
          <a:p>
            <a:pPr marL="502920" indent="-457200">
              <a:buAutoNum type="arabicParenR"/>
            </a:pPr>
            <a:r>
              <a:rPr lang="kk-KZ" sz="2800" dirty="0" smtClean="0"/>
              <a:t> Рентгенологиялық зерттеу</a:t>
            </a:r>
          </a:p>
          <a:p>
            <a:pPr marL="502920" indent="-457200">
              <a:buAutoNum type="arabicParenR"/>
            </a:pPr>
            <a:r>
              <a:rPr lang="kk-KZ" sz="2800" dirty="0" smtClean="0"/>
              <a:t>Эхография</a:t>
            </a:r>
          </a:p>
          <a:p>
            <a:pPr marL="502920" indent="-457200">
              <a:buAutoNum type="arabicParenR"/>
            </a:pPr>
            <a:r>
              <a:rPr lang="kk-KZ" sz="2800" dirty="0" smtClean="0"/>
              <a:t>Компьютерлік тамография</a:t>
            </a:r>
          </a:p>
          <a:p>
            <a:pPr marL="502920" indent="-457200">
              <a:buAutoNum type="arabicParenR"/>
            </a:pPr>
            <a:r>
              <a:rPr lang="kk-KZ" sz="2800" dirty="0" smtClean="0"/>
              <a:t>Лабораторлы зерттеу </a:t>
            </a:r>
            <a:r>
              <a:rPr lang="kk-KZ" dirty="0" smtClean="0"/>
              <a:t>( -қанның морфологиялық құрамын,       </a:t>
            </a:r>
          </a:p>
          <a:p>
            <a:pPr marL="45720" indent="0">
              <a:buNone/>
            </a:pPr>
            <a:r>
              <a:rPr lang="kk-KZ" dirty="0" smtClean="0"/>
              <a:t>                                                   - ферменттерді анықтау,</a:t>
            </a:r>
          </a:p>
          <a:p>
            <a:pPr marL="45720" indent="0">
              <a:buNone/>
            </a:pPr>
            <a:r>
              <a:rPr lang="kk-KZ" dirty="0" smtClean="0"/>
              <a:t>                                                    -сынамаларды жүргізу)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2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6502" y="366"/>
            <a:ext cx="9252520" cy="169277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Морфологиялық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әдіс</a:t>
            </a:r>
            <a:r>
              <a:rPr lang="ru-RU" sz="3200" dirty="0">
                <a:solidFill>
                  <a:srgbClr val="FF0000"/>
                </a:solidFill>
              </a:rPr>
              <a:t>- </a:t>
            </a:r>
            <a:r>
              <a:rPr lang="ru-RU" sz="2400" dirty="0" err="1"/>
              <a:t>дәрігер</a:t>
            </a:r>
            <a:r>
              <a:rPr lang="ru-RU" sz="2400" dirty="0"/>
              <a:t> </a:t>
            </a:r>
            <a:r>
              <a:rPr lang="ru-RU" sz="2400" dirty="0" err="1"/>
              <a:t>арнаулы</a:t>
            </a:r>
            <a:r>
              <a:rPr lang="ru-RU" sz="2400" dirty="0"/>
              <a:t> </a:t>
            </a:r>
            <a:r>
              <a:rPr lang="ru-RU" sz="2400" dirty="0" err="1"/>
              <a:t>құралдар</a:t>
            </a:r>
            <a:r>
              <a:rPr lang="ru-RU" sz="2400" dirty="0"/>
              <a:t> (гастроскопия, ларингоскопия, </a:t>
            </a:r>
            <a:r>
              <a:rPr lang="ru-RU" sz="2400" dirty="0" err="1"/>
              <a:t>т.б</a:t>
            </a:r>
            <a:r>
              <a:rPr lang="ru-RU" sz="2400" dirty="0"/>
              <a:t>.)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жай</a:t>
            </a:r>
            <a:r>
              <a:rPr lang="ru-RU" sz="2400" dirty="0"/>
              <a:t> </a:t>
            </a:r>
            <a:r>
              <a:rPr lang="ru-RU" sz="2400" dirty="0" err="1"/>
              <a:t>көзбен</a:t>
            </a:r>
            <a:r>
              <a:rPr lang="ru-RU" sz="2400" dirty="0"/>
              <a:t> </a:t>
            </a:r>
            <a:r>
              <a:rPr lang="ru-RU" sz="2400" dirty="0" err="1"/>
              <a:t>көру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тіннің</a:t>
            </a:r>
            <a:r>
              <a:rPr lang="ru-RU" sz="2400" dirty="0"/>
              <a:t> </a:t>
            </a:r>
            <a:r>
              <a:rPr lang="ru-RU" sz="2400" dirty="0" err="1"/>
              <a:t>патологиялық</a:t>
            </a:r>
            <a:r>
              <a:rPr lang="ru-RU" sz="2400" dirty="0"/>
              <a:t> </a:t>
            </a:r>
            <a:r>
              <a:rPr lang="ru-RU" sz="2400" dirty="0" err="1"/>
              <a:t>өсуінің</a:t>
            </a:r>
            <a:r>
              <a:rPr lang="ru-RU" sz="2400" dirty="0"/>
              <a:t> </a:t>
            </a:r>
            <a:r>
              <a:rPr lang="ru-RU" sz="2400" dirty="0" err="1"/>
              <a:t>сыртқы</a:t>
            </a:r>
            <a:r>
              <a:rPr lang="ru-RU" sz="2400" dirty="0"/>
              <a:t> </a:t>
            </a:r>
            <a:r>
              <a:rPr lang="ru-RU" sz="2400" dirty="0" err="1"/>
              <a:t>көрінісін</a:t>
            </a:r>
            <a:r>
              <a:rPr lang="ru-RU" sz="2400" dirty="0"/>
              <a:t> </a:t>
            </a:r>
            <a:r>
              <a:rPr lang="ru-RU" sz="2400" dirty="0" err="1"/>
              <a:t>макроскопиялық</a:t>
            </a:r>
            <a:r>
              <a:rPr lang="ru-RU" sz="2400" dirty="0"/>
              <a:t> </a:t>
            </a:r>
            <a:r>
              <a:rPr lang="ru-RU" sz="2400" dirty="0" err="1"/>
              <a:t>тексеру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анықтайды</a:t>
            </a:r>
            <a:r>
              <a:rPr lang="ru-RU" sz="24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54708" y="2348880"/>
            <a:ext cx="9160502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 err="1">
                <a:solidFill>
                  <a:srgbClr val="FF0000"/>
                </a:solidFill>
              </a:rPr>
              <a:t>Микроскопиялық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әдіс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-</a:t>
            </a:r>
            <a:r>
              <a:rPr lang="ru-RU" sz="2800" dirty="0"/>
              <a:t>биопсия </a:t>
            </a:r>
            <a:r>
              <a:rPr lang="ru-RU" sz="2800" dirty="0" err="1"/>
              <a:t>арқылы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алынған</a:t>
            </a:r>
            <a:r>
              <a:rPr lang="ru-RU" sz="2800" dirty="0"/>
              <a:t> </a:t>
            </a:r>
            <a:r>
              <a:rPr lang="ru-RU" sz="2800" dirty="0" err="1"/>
              <a:t>тін</a:t>
            </a:r>
            <a:r>
              <a:rPr lang="ru-RU" sz="2800" dirty="0"/>
              <a:t> </a:t>
            </a:r>
            <a:r>
              <a:rPr lang="ru-RU" sz="2800" dirty="0" err="1"/>
              <a:t>бөлігін</a:t>
            </a:r>
            <a:r>
              <a:rPr lang="ru-RU" sz="2800" dirty="0"/>
              <a:t> </a:t>
            </a:r>
            <a:r>
              <a:rPr lang="ru-RU" sz="2800" dirty="0" err="1"/>
              <a:t>зерттеу</a:t>
            </a:r>
            <a:r>
              <a:rPr lang="ru-RU" sz="2800" dirty="0"/>
              <a:t> </a:t>
            </a:r>
            <a:r>
              <a:rPr lang="ru-RU" sz="2800" dirty="0" err="1"/>
              <a:t>арқылы</a:t>
            </a:r>
            <a:r>
              <a:rPr lang="ru-RU" sz="2800" dirty="0"/>
              <a:t> </a:t>
            </a:r>
            <a:r>
              <a:rPr lang="ru-RU" sz="2800" dirty="0" err="1"/>
              <a:t>жүргізіледі</a:t>
            </a:r>
            <a:r>
              <a:rPr lang="ru-RU" sz="2800" dirty="0"/>
              <a:t>. Осы </a:t>
            </a:r>
            <a:r>
              <a:rPr lang="ru-RU" sz="2800" dirty="0" err="1"/>
              <a:t>әдістің</a:t>
            </a:r>
            <a:r>
              <a:rPr lang="ru-RU" sz="2800" dirty="0"/>
              <a:t> </a:t>
            </a:r>
            <a:r>
              <a:rPr lang="ru-RU" sz="2800" dirty="0" err="1"/>
              <a:t>арқасында</a:t>
            </a:r>
            <a:r>
              <a:rPr lang="ru-RU" sz="2800" dirty="0"/>
              <a:t> </a:t>
            </a:r>
            <a:r>
              <a:rPr lang="ru-RU" sz="2800" dirty="0" err="1"/>
              <a:t>ісіктің</a:t>
            </a:r>
            <a:r>
              <a:rPr lang="ru-RU" sz="2800" dirty="0"/>
              <a:t> </a:t>
            </a:r>
            <a:r>
              <a:rPr lang="ru-RU" sz="2800" dirty="0" err="1"/>
              <a:t>өсу</a:t>
            </a:r>
            <a:r>
              <a:rPr lang="ru-RU" sz="2800" dirty="0"/>
              <a:t> не </a:t>
            </a:r>
            <a:r>
              <a:rPr lang="ru-RU" sz="2800" dirty="0" err="1"/>
              <a:t>өспеуі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қандай</a:t>
            </a:r>
            <a:r>
              <a:rPr lang="ru-RU" sz="2800" dirty="0"/>
              <a:t> </a:t>
            </a:r>
            <a:r>
              <a:rPr lang="ru-RU" sz="2800" dirty="0" err="1"/>
              <a:t>түрі</a:t>
            </a:r>
            <a:r>
              <a:rPr lang="ru-RU" sz="2800" dirty="0"/>
              <a:t> </a:t>
            </a:r>
            <a:r>
              <a:rPr lang="ru-RU" sz="2800" dirty="0" err="1"/>
              <a:t>екендігін</a:t>
            </a:r>
            <a:r>
              <a:rPr lang="ru-RU" sz="2800" dirty="0"/>
              <a:t> </a:t>
            </a:r>
            <a:r>
              <a:rPr lang="ru-RU" sz="2800" dirty="0" err="1"/>
              <a:t>анықтауға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1290" y="4933910"/>
            <a:ext cx="9134434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FF0000"/>
                </a:solidFill>
              </a:rPr>
              <a:t>Цитологиялық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әдіс</a:t>
            </a:r>
            <a:r>
              <a:rPr lang="ru-RU" sz="4000" dirty="0">
                <a:solidFill>
                  <a:srgbClr val="FF0000"/>
                </a:solidFill>
              </a:rPr>
              <a:t>- </a:t>
            </a:r>
            <a:r>
              <a:rPr lang="ru-RU" sz="2800" dirty="0" err="1"/>
              <a:t>тін</a:t>
            </a:r>
            <a:r>
              <a:rPr lang="ru-RU" sz="2800" dirty="0"/>
              <a:t> </a:t>
            </a:r>
            <a:r>
              <a:rPr lang="ru-RU" sz="2800" dirty="0" err="1"/>
              <a:t>пункциясы</a:t>
            </a:r>
            <a:r>
              <a:rPr lang="ru-RU" sz="2800" dirty="0"/>
              <a:t> </a:t>
            </a:r>
            <a:r>
              <a:rPr lang="ru-RU" sz="2800" dirty="0" err="1"/>
              <a:t>арқылы</a:t>
            </a:r>
            <a:r>
              <a:rPr lang="ru-RU" sz="2800" dirty="0"/>
              <a:t> </a:t>
            </a:r>
            <a:r>
              <a:rPr lang="ru-RU" sz="2800" dirty="0" err="1"/>
              <a:t>анықталады</a:t>
            </a:r>
            <a:r>
              <a:rPr lang="ru-RU" sz="2800" dirty="0"/>
              <a:t>. </a:t>
            </a:r>
            <a:r>
              <a:rPr lang="ru-RU" sz="2800" dirty="0" err="1"/>
              <a:t>Арнайы</a:t>
            </a:r>
            <a:r>
              <a:rPr lang="ru-RU" sz="2800" dirty="0"/>
              <a:t> </a:t>
            </a:r>
            <a:r>
              <a:rPr lang="ru-RU" sz="2800" dirty="0" err="1"/>
              <a:t>ине</a:t>
            </a:r>
            <a:r>
              <a:rPr lang="ru-RU" sz="2800" dirty="0"/>
              <a:t> </a:t>
            </a:r>
            <a:r>
              <a:rPr lang="ru-RU" sz="2800" dirty="0" err="1"/>
              <a:t>арқылы</a:t>
            </a:r>
            <a:r>
              <a:rPr lang="ru-RU" sz="2800" dirty="0"/>
              <a:t> </a:t>
            </a:r>
            <a:r>
              <a:rPr lang="ru-RU" sz="2800" dirty="0" err="1"/>
              <a:t>ісік</a:t>
            </a:r>
            <a:r>
              <a:rPr lang="ru-RU" sz="2800" dirty="0"/>
              <a:t> </a:t>
            </a:r>
            <a:r>
              <a:rPr lang="ru-RU" sz="2800" dirty="0" err="1"/>
              <a:t>жасушаларын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сұйықтығы</a:t>
            </a:r>
            <a:r>
              <a:rPr lang="ru-RU" sz="2800" dirty="0"/>
              <a:t> </a:t>
            </a:r>
            <a:r>
              <a:rPr lang="ru-RU" sz="2800" dirty="0" err="1"/>
              <a:t>адам</a:t>
            </a:r>
            <a:r>
              <a:rPr lang="ru-RU" sz="2800" dirty="0"/>
              <a:t> </a:t>
            </a:r>
            <a:r>
              <a:rPr lang="ru-RU" sz="2800" dirty="0" err="1"/>
              <a:t>организмінен</a:t>
            </a:r>
            <a:r>
              <a:rPr lang="ru-RU" sz="2800" dirty="0"/>
              <a:t> </a:t>
            </a:r>
            <a:r>
              <a:rPr lang="ru-RU" sz="2800" dirty="0" err="1"/>
              <a:t>алынады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19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2536"/>
            <a:ext cx="9144000" cy="7532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3600" b="1" dirty="0" smtClean="0"/>
              <a:t>Емі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742" y="764704"/>
            <a:ext cx="9036496" cy="994118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4000" dirty="0" smtClean="0">
                <a:solidFill>
                  <a:srgbClr val="FF0000"/>
                </a:solidFill>
              </a:rPr>
              <a:t>Қатерсіз ісік болса </a:t>
            </a:r>
            <a:r>
              <a:rPr lang="kk-KZ" sz="4000" dirty="0" smtClean="0"/>
              <a:t> </a:t>
            </a:r>
          </a:p>
          <a:p>
            <a:r>
              <a:rPr lang="kk-KZ" sz="4000" dirty="0" smtClean="0"/>
              <a:t>-Хирургиялық</a:t>
            </a:r>
          </a:p>
          <a:p>
            <a:endParaRPr lang="kk-KZ" sz="4000" dirty="0"/>
          </a:p>
          <a:p>
            <a:r>
              <a:rPr lang="kk-KZ" sz="4000" dirty="0" smtClean="0">
                <a:solidFill>
                  <a:srgbClr val="FF0000"/>
                </a:solidFill>
              </a:rPr>
              <a:t>Қатерлі болса  </a:t>
            </a:r>
          </a:p>
          <a:p>
            <a:r>
              <a:rPr lang="kk-KZ" sz="4000" dirty="0" smtClean="0"/>
              <a:t>–Хирургиялық </a:t>
            </a:r>
          </a:p>
          <a:p>
            <a:r>
              <a:rPr lang="kk-KZ" sz="4000" dirty="0" smtClean="0"/>
              <a:t>-Сәулелік ем</a:t>
            </a:r>
          </a:p>
          <a:p>
            <a:r>
              <a:rPr lang="kk-KZ" sz="4000" dirty="0" smtClean="0"/>
              <a:t>-Химиотерапия</a:t>
            </a:r>
          </a:p>
          <a:p>
            <a:r>
              <a:rPr lang="kk-KZ" sz="4000" dirty="0" smtClean="0"/>
              <a:t>-Гармонотерапия</a:t>
            </a:r>
          </a:p>
          <a:p>
            <a:endParaRPr lang="kk-KZ" sz="4000" dirty="0"/>
          </a:p>
          <a:p>
            <a:endParaRPr lang="kk-KZ" sz="4000" dirty="0" smtClean="0"/>
          </a:p>
          <a:p>
            <a:endParaRPr lang="kk-KZ" sz="4000" dirty="0"/>
          </a:p>
          <a:p>
            <a:endParaRPr lang="kk-KZ" sz="4000" dirty="0" smtClean="0"/>
          </a:p>
          <a:p>
            <a:endParaRPr lang="kk-KZ" sz="4000" dirty="0"/>
          </a:p>
          <a:p>
            <a:endParaRPr lang="kk-KZ" sz="4000" dirty="0" smtClean="0"/>
          </a:p>
          <a:p>
            <a:endParaRPr lang="kk-KZ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259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71600" y="548680"/>
            <a:ext cx="691276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4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Рак легкого 4 стадии – прогноз жизн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46950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7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72488" cy="706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b="1" i="1" dirty="0" smtClean="0"/>
              <a:t>ОНКОГЕНДІ ВИРУСТАР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50825" y="1341438"/>
            <a:ext cx="3168650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/>
              <a:t>Қатерсіз ісіктер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492500" y="1341438"/>
            <a:ext cx="3168650" cy="12239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>
                <a:solidFill>
                  <a:schemeClr val="bg1"/>
                </a:solidFill>
              </a:rPr>
              <a:t>Қатерлі ісіктер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6732588" y="1341438"/>
            <a:ext cx="2232025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/>
              <a:t>Лейкоздар</a:t>
            </a:r>
            <a:r>
              <a:rPr lang="ru-RU" sz="2400"/>
              <a:t> 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539750" y="3429000"/>
            <a:ext cx="2592388" cy="16557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/>
              <a:t>Папилломалар, </a:t>
            </a:r>
          </a:p>
          <a:p>
            <a:pPr algn="ctr"/>
            <a:r>
              <a:rPr lang="kk-KZ" sz="2400"/>
              <a:t>фибромалар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852863" y="3429000"/>
            <a:ext cx="2447925" cy="1655763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>
                <a:solidFill>
                  <a:schemeClr val="bg1"/>
                </a:solidFill>
              </a:rPr>
              <a:t>Саркомалар, </a:t>
            </a:r>
          </a:p>
          <a:p>
            <a:pPr algn="ctr"/>
            <a:r>
              <a:rPr lang="kk-KZ" sz="2400">
                <a:solidFill>
                  <a:schemeClr val="bg1"/>
                </a:solidFill>
              </a:rPr>
              <a:t>ісіктер</a:t>
            </a: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1763713" y="2636838"/>
            <a:ext cx="0" cy="72072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5003800" y="2636838"/>
            <a:ext cx="0" cy="72072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1" y="419100"/>
            <a:ext cx="8243887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2400" b="1" dirty="0" smtClean="0">
                <a:latin typeface="Times New Roman" pitchFamily="18" charset="0"/>
              </a:rPr>
              <a:t>ВИРУС ИНДУКЦИЯЛАЙТЫН ІСІКТІҢ ПАЙДА БОЛУ МЕХАНИЗМІ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2950097" y="1412776"/>
            <a:ext cx="3384550" cy="72880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dirty="0">
                <a:solidFill>
                  <a:srgbClr val="000000"/>
                </a:solidFill>
              </a:rPr>
              <a:t>Онкогенді вирустың</a:t>
            </a:r>
          </a:p>
          <a:p>
            <a:pPr algn="ctr"/>
            <a:r>
              <a:rPr lang="kk-KZ" dirty="0">
                <a:solidFill>
                  <a:srgbClr val="000000"/>
                </a:solidFill>
              </a:rPr>
              <a:t> жасушаға енуі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84213" y="2408723"/>
            <a:ext cx="7991475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chemeClr val="bg1"/>
                </a:solidFill>
              </a:rPr>
              <a:t>Вирустың генетикалық материалының жасушамен өзара әрекеттесуі</a:t>
            </a: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2700337" y="3272324"/>
            <a:ext cx="3959225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>
                <a:solidFill>
                  <a:srgbClr val="000000"/>
                </a:solidFill>
              </a:rPr>
              <a:t>Қалыпты жасушаның ісік </a:t>
            </a:r>
          </a:p>
          <a:p>
            <a:pPr algn="ctr"/>
            <a:r>
              <a:rPr lang="kk-KZ">
                <a:solidFill>
                  <a:srgbClr val="000000"/>
                </a:solidFill>
              </a:rPr>
              <a:t>жасушасына трансформациясы </a:t>
            </a:r>
          </a:p>
          <a:p>
            <a:pPr algn="ctr"/>
            <a:r>
              <a:rPr lang="kk-KZ">
                <a:solidFill>
                  <a:srgbClr val="000000"/>
                </a:solidFill>
              </a:rPr>
              <a:t>(бақылаусыз көбею)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2953250" y="5085183"/>
            <a:ext cx="3673475" cy="1223417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>
                <a:solidFill>
                  <a:schemeClr val="bg1"/>
                </a:solidFill>
              </a:rPr>
              <a:t>Ісік өсуінің басталуы</a:t>
            </a: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4787900" y="4364458"/>
            <a:ext cx="0" cy="72072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4726336" y="2984986"/>
            <a:ext cx="0" cy="28733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4664772" y="2192823"/>
            <a:ext cx="0" cy="2159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6156" y="116632"/>
            <a:ext cx="8960340" cy="65527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3800" b="1" dirty="0">
                <a:solidFill>
                  <a:srgbClr val="111111"/>
                </a:solidFill>
                <a:latin typeface="Times New Roman"/>
              </a:rPr>
              <a:t> </a:t>
            </a:r>
            <a:r>
              <a:rPr lang="ru-RU" sz="14400" b="1" dirty="0" err="1">
                <a:solidFill>
                  <a:srgbClr val="111111"/>
                </a:solidFill>
                <a:latin typeface="Times New Roman"/>
              </a:rPr>
              <a:t>Ісік</a:t>
            </a:r>
            <a:r>
              <a:rPr lang="ru-RU" sz="14400" b="1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4400" b="1" dirty="0" err="1">
                <a:solidFill>
                  <a:srgbClr val="111111"/>
                </a:solidFill>
                <a:latin typeface="Times New Roman"/>
              </a:rPr>
              <a:t>өсуіне</a:t>
            </a:r>
            <a:r>
              <a:rPr lang="ru-RU" sz="14400" b="1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4400" b="1" dirty="0" err="1">
                <a:solidFill>
                  <a:srgbClr val="111111"/>
                </a:solidFill>
                <a:latin typeface="Times New Roman"/>
              </a:rPr>
              <a:t>әкелетін</a:t>
            </a:r>
            <a:r>
              <a:rPr lang="ru-RU" sz="14400" b="1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4400" b="1" dirty="0" err="1">
                <a:solidFill>
                  <a:srgbClr val="111111"/>
                </a:solidFill>
                <a:latin typeface="Times New Roman"/>
              </a:rPr>
              <a:t>қауіп-қатерлі</a:t>
            </a:r>
            <a:r>
              <a:rPr lang="ru-RU" sz="14400" b="1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4400" b="1" dirty="0" err="1">
                <a:solidFill>
                  <a:srgbClr val="111111"/>
                </a:solidFill>
                <a:latin typeface="Times New Roman"/>
              </a:rPr>
              <a:t>ықпалдар</a:t>
            </a:r>
            <a:r>
              <a:rPr lang="ru-RU" sz="14400" b="1" dirty="0">
                <a:solidFill>
                  <a:srgbClr val="111111"/>
                </a:solidFill>
                <a:latin typeface="Times New Roman"/>
              </a:rPr>
              <a:t>.</a:t>
            </a:r>
            <a:endParaRPr lang="ru-RU" sz="14400" dirty="0">
              <a:solidFill>
                <a:srgbClr val="111111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dirty="0">
                <a:solidFill>
                  <a:srgbClr val="111111"/>
                </a:solidFill>
                <a:latin typeface="Times New Roman"/>
              </a:rPr>
              <a:t>  </a:t>
            </a:r>
            <a:r>
              <a:rPr lang="ru-RU" b="1" dirty="0">
                <a:solidFill>
                  <a:srgbClr val="111111"/>
                </a:solidFill>
                <a:latin typeface="Times New Roman"/>
              </a:rPr>
              <a:t> </a:t>
            </a:r>
            <a:r>
              <a:rPr lang="ru-RU" sz="12800" b="1" dirty="0" err="1" smtClean="0">
                <a:solidFill>
                  <a:srgbClr val="111111"/>
                </a:solidFill>
                <a:latin typeface="Times New Roman"/>
              </a:rPr>
              <a:t>зиянды</a:t>
            </a:r>
            <a:r>
              <a:rPr lang="ru-RU" sz="12800" b="1" dirty="0" smtClean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b="1" dirty="0" err="1">
                <a:solidFill>
                  <a:srgbClr val="111111"/>
                </a:solidFill>
                <a:latin typeface="Times New Roman"/>
              </a:rPr>
              <a:t>әдеттер</a:t>
            </a:r>
            <a:r>
              <a:rPr lang="ru-RU" sz="12800" b="1" dirty="0">
                <a:solidFill>
                  <a:srgbClr val="111111"/>
                </a:solidFill>
                <a:latin typeface="Times New Roman"/>
              </a:rPr>
              <a:t>:</a:t>
            </a:r>
            <a:endParaRPr lang="ru-RU" sz="12800" dirty="0">
              <a:solidFill>
                <a:srgbClr val="111111"/>
              </a:solidFill>
              <a:latin typeface="Times New Roman"/>
            </a:endParaRPr>
          </a:p>
          <a:p>
            <a:pPr marL="45720" indent="0">
              <a:buNone/>
            </a:pPr>
            <a:r>
              <a:rPr lang="ru-RU" sz="12800" dirty="0" smtClean="0">
                <a:solidFill>
                  <a:srgbClr val="111111"/>
                </a:solidFill>
                <a:latin typeface="Times New Roman"/>
              </a:rPr>
              <a:t>-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темекі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шегу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;</a:t>
            </a:r>
          </a:p>
          <a:p>
            <a:pPr marL="45720" indent="0">
              <a:buNone/>
            </a:pPr>
            <a:r>
              <a:rPr lang="ru-RU" sz="12800" dirty="0" smtClean="0">
                <a:solidFill>
                  <a:srgbClr val="111111"/>
                </a:solidFill>
                <a:latin typeface="Times New Roman"/>
              </a:rPr>
              <a:t>-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маскүнемдік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;</a:t>
            </a:r>
          </a:p>
          <a:p>
            <a:pPr marL="45720" indent="0">
              <a:buNone/>
            </a:pPr>
            <a:r>
              <a:rPr lang="ru-RU" sz="12800" dirty="0" smtClean="0">
                <a:solidFill>
                  <a:srgbClr val="111111"/>
                </a:solidFill>
                <a:latin typeface="Times New Roman"/>
              </a:rPr>
              <a:t>-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насыбай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ату;</a:t>
            </a:r>
          </a:p>
          <a:p>
            <a:pPr marL="45720" indent="0">
              <a:buNone/>
            </a:pPr>
            <a:r>
              <a:rPr lang="ru-RU" sz="12800" b="1" dirty="0" smtClean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b="1" dirty="0" err="1" smtClean="0">
                <a:solidFill>
                  <a:srgbClr val="111111"/>
                </a:solidFill>
                <a:latin typeface="Times New Roman"/>
              </a:rPr>
              <a:t>тиімсіз</a:t>
            </a:r>
            <a:r>
              <a:rPr lang="ru-RU" sz="12800" b="1" dirty="0" smtClean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b="1" dirty="0" err="1">
                <a:solidFill>
                  <a:srgbClr val="111111"/>
                </a:solidFill>
                <a:latin typeface="Times New Roman"/>
              </a:rPr>
              <a:t>қоректену</a:t>
            </a:r>
            <a:r>
              <a:rPr lang="ru-RU" sz="12800" b="1" dirty="0">
                <a:solidFill>
                  <a:srgbClr val="111111"/>
                </a:solidFill>
                <a:latin typeface="Times New Roman"/>
              </a:rPr>
              <a:t> 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(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тым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майлы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тамақ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ішу,ысталған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тамақты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артық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пайдалану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,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тағамда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витаминдер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,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қанықпаған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май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қышқылдары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жетіспеуі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т.б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.)</a:t>
            </a:r>
          </a:p>
          <a:p>
            <a:pPr marL="45720" indent="0">
              <a:buNone/>
            </a:pPr>
            <a:r>
              <a:rPr lang="ru-RU" sz="12800" dirty="0" smtClean="0">
                <a:solidFill>
                  <a:srgbClr val="111111"/>
                </a:solidFill>
                <a:latin typeface="Times New Roman"/>
              </a:rPr>
              <a:t>-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қоршаған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ортаның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химиялық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заттармен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,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иондағыш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сәулелермен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ластанулары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т.б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.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жатқызуға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 </a:t>
            </a:r>
            <a:r>
              <a:rPr lang="ru-RU" sz="12800" dirty="0" err="1">
                <a:solidFill>
                  <a:srgbClr val="111111"/>
                </a:solidFill>
                <a:latin typeface="Times New Roman"/>
              </a:rPr>
              <a:t>болады</a:t>
            </a:r>
            <a:r>
              <a:rPr lang="ru-RU" sz="12800" dirty="0">
                <a:solidFill>
                  <a:srgbClr val="111111"/>
                </a:solidFill>
                <a:latin typeface="Times New Roman"/>
              </a:rPr>
              <a:t>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5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606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4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299</TotalTime>
  <Words>801</Words>
  <Application>Microsoft Office PowerPoint</Application>
  <PresentationFormat>Экран (4:3)</PresentationFormat>
  <Paragraphs>132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ОНКОГЕНДІ ВИРУСТАР</vt:lpstr>
      <vt:lpstr>ВИРУС ИНДУКЦИЯЛАЙТЫН ІСІКТІҢ ПАЙДА БОЛУ МЕХАНИЗМІ</vt:lpstr>
      <vt:lpstr>Презентация PowerPoint</vt:lpstr>
      <vt:lpstr>Презентация PowerPoint</vt:lpstr>
      <vt:lpstr>Қатерсіз ісік ерекшеліктері: - капсула түзіп өседі,  -құрылымы қалыпты жасушаларға ұқсас келеді,  - ісік жасушалары дамыған және сараланған, - айқындалған құрылымды атипизм,   - алып тастағанда қайтадан өспейді, - Метастаздану болмайды,  -  Адам үшін клиникалық көріністері жағымды, -  Кахексия тудырмайды және өлімге әкелмейді.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54</dc:creator>
  <cp:lastModifiedBy>Данагул</cp:lastModifiedBy>
  <cp:revision>18</cp:revision>
  <dcterms:created xsi:type="dcterms:W3CDTF">2013-04-01T18:25:38Z</dcterms:created>
  <dcterms:modified xsi:type="dcterms:W3CDTF">2025-02-10T16:51:26Z</dcterms:modified>
</cp:coreProperties>
</file>