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</p:sldMasterIdLst>
  <p:sldIdLst>
    <p:sldId id="304" r:id="rId11"/>
    <p:sldId id="307" r:id="rId12"/>
    <p:sldId id="305" r:id="rId13"/>
    <p:sldId id="306" r:id="rId14"/>
    <p:sldId id="310" r:id="rId15"/>
    <p:sldId id="308" r:id="rId16"/>
    <p:sldId id="286" r:id="rId17"/>
    <p:sldId id="285" r:id="rId18"/>
    <p:sldId id="288" r:id="rId19"/>
    <p:sldId id="287" r:id="rId20"/>
    <p:sldId id="293" r:id="rId21"/>
    <p:sldId id="272" r:id="rId22"/>
    <p:sldId id="274" r:id="rId23"/>
    <p:sldId id="271" r:id="rId24"/>
    <p:sldId id="270" r:id="rId25"/>
    <p:sldId id="294" r:id="rId26"/>
    <p:sldId id="266" r:id="rId27"/>
    <p:sldId id="269" r:id="rId28"/>
    <p:sldId id="268" r:id="rId29"/>
    <p:sldId id="267" r:id="rId30"/>
    <p:sldId id="265" r:id="rId31"/>
    <p:sldId id="264" r:id="rId32"/>
    <p:sldId id="301" r:id="rId33"/>
    <p:sldId id="276" r:id="rId34"/>
    <p:sldId id="275" r:id="rId35"/>
    <p:sldId id="278" r:id="rId36"/>
    <p:sldId id="280" r:id="rId37"/>
    <p:sldId id="279" r:id="rId38"/>
    <p:sldId id="303" r:id="rId39"/>
    <p:sldId id="290" r:id="rId40"/>
    <p:sldId id="283" r:id="rId41"/>
    <p:sldId id="282" r:id="rId42"/>
    <p:sldId id="284" r:id="rId43"/>
    <p:sldId id="291" r:id="rId44"/>
    <p:sldId id="298" r:id="rId45"/>
    <p:sldId id="297" r:id="rId46"/>
    <p:sldId id="309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59" d="100"/>
          <a:sy n="59" d="100"/>
        </p:scale>
        <p:origin x="163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218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9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920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830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766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034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802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084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112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07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9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16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98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90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08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28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87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195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7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87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79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69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70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0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72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50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66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439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53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46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84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178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13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912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2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7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208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533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72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67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548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34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7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9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21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75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4911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752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40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122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73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623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2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025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115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538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634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645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8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591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908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098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195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868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557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498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007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819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75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52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84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355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588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821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139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626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742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023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06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280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426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641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500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746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300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309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065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200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31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354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088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318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740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435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066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607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797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143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50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0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75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1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2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0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4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6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FA144-E446-4C37-8F5C-040872DEF2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5DA33-FE41-4240-A31C-F166E015A0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7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_&#1052;&#1086;&#1081;%20&#1050;&#1072;&#1079;&#1072;&#1093;&#1089;&#1090;&#1072;&#1085;_%20&#1058;.&#1050;&#1091;&#1083;&#1080;&#1085;&#1086;&#1074;&#1072;.mp4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9.wdp"/><Relationship Id="rId18" Type="http://schemas.openxmlformats.org/officeDocument/2006/relationships/image" Target="../media/image38.png"/><Relationship Id="rId3" Type="http://schemas.openxmlformats.org/officeDocument/2006/relationships/image" Target="../media/image30.png"/><Relationship Id="rId21" Type="http://schemas.microsoft.com/office/2007/relationships/hdphoto" Target="../media/hdphoto13.wdp"/><Relationship Id="rId7" Type="http://schemas.microsoft.com/office/2007/relationships/hdphoto" Target="../media/hdphoto6.wdp"/><Relationship Id="rId12" Type="http://schemas.openxmlformats.org/officeDocument/2006/relationships/image" Target="../media/image35.png"/><Relationship Id="rId17" Type="http://schemas.microsoft.com/office/2007/relationships/hdphoto" Target="../media/hdphoto11.wdp"/><Relationship Id="rId2" Type="http://schemas.openxmlformats.org/officeDocument/2006/relationships/image" Target="../media/image26.jpe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10" Type="http://schemas.openxmlformats.org/officeDocument/2006/relationships/image" Target="../media/image34.png"/><Relationship Id="rId19" Type="http://schemas.microsoft.com/office/2007/relationships/hdphoto" Target="../media/hdphoto12.wdp"/><Relationship Id="rId4" Type="http://schemas.openxmlformats.org/officeDocument/2006/relationships/image" Target="../media/image31.png"/><Relationship Id="rId9" Type="http://schemas.microsoft.com/office/2007/relationships/hdphoto" Target="../media/hdphoto7.wdp"/><Relationship Id="rId14" Type="http://schemas.openxmlformats.org/officeDocument/2006/relationships/image" Target="../media/image36.png"/><Relationship Id="rId2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6.xml"/><Relationship Id="rId4" Type="http://schemas.microsoft.com/office/2007/relationships/hdphoto" Target="../media/hdphoto16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18.wdp"/><Relationship Id="rId5" Type="http://schemas.openxmlformats.org/officeDocument/2006/relationships/image" Target="../media/image47.png"/><Relationship Id="rId4" Type="http://schemas.microsoft.com/office/2007/relationships/hdphoto" Target="../media/hdphoto17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18.wdp"/><Relationship Id="rId5" Type="http://schemas.openxmlformats.org/officeDocument/2006/relationships/image" Target="../media/image47.png"/><Relationship Id="rId4" Type="http://schemas.microsoft.com/office/2007/relationships/hdphoto" Target="../media/hdphoto2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51.png"/><Relationship Id="rId4" Type="http://schemas.microsoft.com/office/2007/relationships/hdphoto" Target="../media/hdphoto1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0813C7-F1D1-C4BB-1C66-EFE680A9501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Классный час</a:t>
            </a:r>
            <a:endParaRPr lang="en-US" sz="4800" b="1" dirty="0">
              <a:solidFill>
                <a:srgbClr val="FFFF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«Стремление к знаниям, трудолюбие и патриотизм»</a:t>
            </a:r>
            <a:endParaRPr lang="en-US" sz="4800" b="1" dirty="0">
              <a:solidFill>
                <a:srgbClr val="FFFF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hlinkClick r:id="rId2" action="ppaction://hlinkfile"/>
            <a:extLst>
              <a:ext uri="{FF2B5EF4-FFF2-40B4-BE49-F238E27FC236}">
                <a16:creationId xmlns:a16="http://schemas.microsoft.com/office/drawing/2014/main" id="{3FFBB9C1-C5EB-F97E-A674-88B00D022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347" y="4869160"/>
            <a:ext cx="2269306" cy="176014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D02A8A2-CCC4-2AA6-499C-29F11CD1E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8042">
            <a:off x="7285327" y="225777"/>
            <a:ext cx="1349895" cy="168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681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238"/>
            <a:ext cx="91440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6183" y="1052736"/>
            <a:ext cx="89107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>
                <a:latin typeface="Calibri"/>
                <a:ea typeface="Calibri"/>
                <a:cs typeface="Times New Roman"/>
              </a:rPr>
              <a:t>Житель цветочного города, побывавший на Луне? </a:t>
            </a:r>
          </a:p>
          <a:p>
            <a:pPr algn="ctr">
              <a:spcAft>
                <a:spcPts val="0"/>
              </a:spcAft>
            </a:pPr>
            <a:endParaRPr lang="ru-RU" sz="4000" b="1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4000" b="1" dirty="0">
                <a:latin typeface="Calibri"/>
                <a:ea typeface="Calibri"/>
                <a:cs typeface="Times New Roman"/>
              </a:rPr>
              <a:t> Героиня сказки, потерявшая хрустальную туфельку? </a:t>
            </a:r>
          </a:p>
          <a:p>
            <a:pPr algn="ctr">
              <a:spcAft>
                <a:spcPts val="0"/>
              </a:spcAft>
            </a:pPr>
            <a:endParaRPr lang="ru-RU" sz="4000" b="1" dirty="0">
              <a:latin typeface="Calibri"/>
              <a:ea typeface="Calibri"/>
              <a:cs typeface="Times New Roman"/>
            </a:endParaRPr>
          </a:p>
          <a:p>
            <a:pPr algn="ctr"/>
            <a:r>
              <a:rPr lang="ru-RU" sz="4000" b="1" dirty="0">
                <a:latin typeface="Calibri"/>
                <a:ea typeface="Calibri"/>
                <a:cs typeface="Times New Roman"/>
              </a:rPr>
              <a:t> Домашняя птица, которая</a:t>
            </a:r>
          </a:p>
          <a:p>
            <a:pPr algn="ctr"/>
            <a:r>
              <a:rPr lang="ru-RU" sz="4000" b="1" dirty="0">
                <a:latin typeface="Calibri"/>
                <a:ea typeface="Calibri"/>
                <a:cs typeface="Times New Roman"/>
              </a:rPr>
              <a:t> может нести золотые яйца?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895228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r="6515"/>
          <a:stretch/>
        </p:blipFill>
        <p:spPr bwMode="auto">
          <a:xfrm>
            <a:off x="-108520" y="0"/>
            <a:ext cx="9361039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67545" y="1575896"/>
            <a:ext cx="717313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itchFamily="66" charset="0"/>
              </a:rPr>
              <a:t> Город</a:t>
            </a:r>
          </a:p>
          <a:p>
            <a:pPr algn="ctr"/>
            <a:r>
              <a:rPr lang="ru-RU" sz="66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ГРАМОТЕЙСК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94948" y="930472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6000" b="1" i="1" u="sng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звоно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403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327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1.liveinternet.ru/images/attach/b/4/103/664/103664479_large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2" t="6793" r="5911" b="9560"/>
          <a:stretch/>
        </p:blipFill>
        <p:spPr bwMode="auto">
          <a:xfrm>
            <a:off x="-22417" y="0"/>
            <a:ext cx="9144000" cy="686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980728"/>
            <a:ext cx="5544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СТАНЦИЯ ЗВУКОВ И БУКВ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772816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в каждой строчке букв  найдите   слова, обозначающие предметы, которые  нужны в школе.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0888"/>
            <a:ext cx="8424936" cy="3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191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g1.liveinternet.ru/images/attach/b/4/103/664/103664479_large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2" t="6793" r="5911" b="9560"/>
          <a:stretch/>
        </p:blipFill>
        <p:spPr bwMode="auto">
          <a:xfrm>
            <a:off x="0" y="0"/>
            <a:ext cx="9144000" cy="686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24637" y="2964854"/>
            <a:ext cx="1326773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слогов</a:t>
            </a:r>
            <a:endParaRPr lang="ru-RU" sz="2800" i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1130" y="3540629"/>
            <a:ext cx="915765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букв</a:t>
            </a:r>
            <a:endParaRPr lang="ru-RU" sz="2800" i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6386" name="Picture 2" descr="http://img1.liveinternet.ru/images/attach/c/7/125/184/125184919__8e57a_80ac71f0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34" y="2254814"/>
            <a:ext cx="4588390" cy="41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50491" y="4086356"/>
            <a:ext cx="1264385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звуков</a:t>
            </a:r>
            <a:endParaRPr lang="ru-RU" sz="2800" i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2627784" y="1340768"/>
            <a:ext cx="4606692" cy="10081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0000"/>
              </a:avLst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  <a:latin typeface="Bookman Old Style"/>
              </a:rPr>
              <a:t>листья</a:t>
            </a: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5451410" y="2975307"/>
            <a:ext cx="428410" cy="52482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</a:rPr>
              <a:t>2</a:t>
            </a: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6019521" y="3540629"/>
            <a:ext cx="428410" cy="52482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</a:rPr>
              <a:t>6</a:t>
            </a: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5651998" y="4107263"/>
            <a:ext cx="428410" cy="52482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0808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g1.liveinternet.ru/images/attach/b/4/103/664/103664479_large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2" t="6793" r="5911" b="9560"/>
          <a:stretch/>
        </p:blipFill>
        <p:spPr bwMode="auto">
          <a:xfrm>
            <a:off x="0" y="0"/>
            <a:ext cx="9144000" cy="686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6016" y="3510581"/>
            <a:ext cx="1326773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слогов</a:t>
            </a:r>
            <a:endParaRPr lang="ru-RU" sz="2800" i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4063114"/>
            <a:ext cx="915765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букв</a:t>
            </a:r>
            <a:endParaRPr lang="ru-RU" sz="2800" i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4560935"/>
            <a:ext cx="1264385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звуков</a:t>
            </a:r>
            <a:endParaRPr lang="ru-RU" sz="2800" i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1835697" y="1484784"/>
            <a:ext cx="4606692" cy="1224136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0000"/>
              </a:avLst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  <a:latin typeface="Bookman Old Style"/>
              </a:rPr>
              <a:t>юла</a:t>
            </a: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6228184" y="3510581"/>
            <a:ext cx="428410" cy="52482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</a:rPr>
              <a:t>2</a:t>
            </a: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5799774" y="4084021"/>
            <a:ext cx="428410" cy="52482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</a:rPr>
              <a:t>3</a:t>
            </a: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6441574" y="4581842"/>
            <a:ext cx="428410" cy="52482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</a:rPr>
              <a:t>4</a:t>
            </a:r>
          </a:p>
        </p:txBody>
      </p:sp>
      <p:pic>
        <p:nvPicPr>
          <p:cNvPr id="18434" name="Picture 2" descr="http://www.bogizdesy.ru/wp-content/uploads/2015/03/2reh2z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12" y="1484784"/>
            <a:ext cx="4378796" cy="437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g1.liveinternet.ru/images/attach/b/4/103/664/103664479_large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2" t="6793" r="5911" b="9560"/>
          <a:stretch/>
        </p:blipFill>
        <p:spPr bwMode="auto">
          <a:xfrm>
            <a:off x="0" y="0"/>
            <a:ext cx="9144000" cy="686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maestrajardinera.net/wp-content/uploads/2015/02/Im%C3%A1genes-de-la-familia-1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0"/>
          <a:stretch/>
        </p:blipFill>
        <p:spPr bwMode="auto">
          <a:xfrm>
            <a:off x="323528" y="2276872"/>
            <a:ext cx="4850370" cy="40643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716016" y="3510581"/>
            <a:ext cx="1326773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слогов</a:t>
            </a:r>
            <a:endParaRPr lang="ru-RU" sz="2800" i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4063114"/>
            <a:ext cx="915765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букв</a:t>
            </a:r>
            <a:endParaRPr lang="ru-RU" sz="2800" i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4560935"/>
            <a:ext cx="1264385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звуков</a:t>
            </a:r>
            <a:endParaRPr lang="ru-RU" sz="2800" i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1835697" y="1484784"/>
            <a:ext cx="4606692" cy="10081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0000"/>
              </a:avLst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  <a:latin typeface="Bookman Old Style"/>
              </a:rPr>
              <a:t>семья</a:t>
            </a: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6228184" y="3510581"/>
            <a:ext cx="428410" cy="52482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</a:rPr>
              <a:t>2</a:t>
            </a: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5799774" y="4084021"/>
            <a:ext cx="428410" cy="52482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</a:rPr>
              <a:t>5</a:t>
            </a: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6441574" y="4581842"/>
            <a:ext cx="428410" cy="52482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96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араллелограмм 2"/>
          <p:cNvSpPr/>
          <p:nvPr/>
        </p:nvSpPr>
        <p:spPr>
          <a:xfrm rot="20303234">
            <a:off x="783926" y="3343615"/>
            <a:ext cx="3329540" cy="2263708"/>
          </a:xfrm>
          <a:prstGeom prst="parallelogram">
            <a:avLst>
              <a:gd name="adj" fmla="val 1872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i="1" dirty="0">
                <a:solidFill>
                  <a:srgbClr val="C00000"/>
                </a:solidFill>
                <a:latin typeface="Monotype Corsiva" pitchFamily="66" charset="0"/>
                <a:ea typeface="Microsoft JhengHei" pitchFamily="34" charset="-120"/>
                <a:cs typeface="Aharoni" pitchFamily="2" charset="-79"/>
              </a:rPr>
              <a:t>Продолжи    фразу</a:t>
            </a:r>
          </a:p>
        </p:txBody>
      </p:sp>
      <p:sp>
        <p:nvSpPr>
          <p:cNvPr id="4" name="Прямоугольник 3"/>
          <p:cNvSpPr/>
          <p:nvPr/>
        </p:nvSpPr>
        <p:spPr>
          <a:xfrm rot="20356239">
            <a:off x="4501170" y="2090090"/>
            <a:ext cx="35449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</a:rPr>
              <a:t>Станция </a:t>
            </a:r>
          </a:p>
          <a:p>
            <a:pPr algn="ctr"/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</a:rPr>
              <a:t>«Смекалистая»</a:t>
            </a:r>
          </a:p>
          <a:p>
            <a:pPr algn="ctr"/>
            <a:endParaRPr lang="ru-RU" sz="4000" b="1" dirty="0">
              <a:solidFill>
                <a:srgbClr val="0070C0"/>
              </a:solidFill>
              <a:latin typeface="Monotype Corsiva" pitchFamily="66" charset="0"/>
            </a:endParaRPr>
          </a:p>
          <a:p>
            <a:endParaRPr lang="ru-RU" sz="4000" b="1" dirty="0">
              <a:solidFill>
                <a:srgbClr val="0070C0"/>
              </a:solidFill>
              <a:latin typeface="Monotype Corsiva" pitchFamily="66" charset="0"/>
            </a:endParaRPr>
          </a:p>
          <a:p>
            <a:endParaRPr lang="ru-RU" sz="4000" b="1" dirty="0">
              <a:solidFill>
                <a:srgbClr val="0070C0"/>
              </a:solidFill>
              <a:latin typeface="Monotype Corsiva" pitchFamily="66" charset="0"/>
            </a:endParaRPr>
          </a:p>
          <a:p>
            <a:endParaRPr lang="ru-RU" sz="40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72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араллелограмм 2"/>
          <p:cNvSpPr/>
          <p:nvPr/>
        </p:nvSpPr>
        <p:spPr>
          <a:xfrm rot="20303234">
            <a:off x="696138" y="3068802"/>
            <a:ext cx="3315805" cy="2263708"/>
          </a:xfrm>
          <a:prstGeom prst="parallelogram">
            <a:avLst>
              <a:gd name="adj" fmla="val 1872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180145">
            <a:off x="1016072" y="3216839"/>
            <a:ext cx="26759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Monotype Corsiva" pitchFamily="66" charset="0"/>
              </a:rPr>
              <a:t>Хитрая </a:t>
            </a:r>
          </a:p>
          <a:p>
            <a:r>
              <a:rPr lang="ru-RU" sz="4800" b="1" dirty="0">
                <a:solidFill>
                  <a:srgbClr val="0070C0"/>
                </a:solidFill>
                <a:latin typeface="Monotype Corsiva" pitchFamily="66" charset="0"/>
              </a:rPr>
              <a:t>        как…</a:t>
            </a:r>
          </a:p>
        </p:txBody>
      </p:sp>
      <p:pic>
        <p:nvPicPr>
          <p:cNvPr id="12290" name="Picture 2" descr="http://s4.pic4you.ru/y2014/10-29/12216/468264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2006">
            <a:off x="4326040" y="672747"/>
            <a:ext cx="3062023" cy="437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2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араллелограмм 2"/>
          <p:cNvSpPr/>
          <p:nvPr/>
        </p:nvSpPr>
        <p:spPr>
          <a:xfrm rot="20303234">
            <a:off x="672521" y="3093970"/>
            <a:ext cx="3315805" cy="2263708"/>
          </a:xfrm>
          <a:prstGeom prst="parallelogram">
            <a:avLst>
              <a:gd name="adj" fmla="val 1872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290030">
            <a:off x="780961" y="3251108"/>
            <a:ext cx="309892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Monotype Corsiva" pitchFamily="66" charset="0"/>
              </a:rPr>
              <a:t>Топает</a:t>
            </a:r>
          </a:p>
          <a:p>
            <a:r>
              <a:rPr lang="ru-RU" sz="4800" b="1" dirty="0">
                <a:solidFill>
                  <a:srgbClr val="0070C0"/>
                </a:solidFill>
                <a:latin typeface="Monotype Corsiva" pitchFamily="66" charset="0"/>
              </a:rPr>
              <a:t>           как…</a:t>
            </a:r>
          </a:p>
        </p:txBody>
      </p:sp>
      <p:pic>
        <p:nvPicPr>
          <p:cNvPr id="7" name="Рисунок 6" descr="http://s017.radikal.ru/i439/1202/37/939171c0a145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8053">
            <a:off x="4201206" y="790102"/>
            <a:ext cx="3004351" cy="3978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67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араллелограмм 2"/>
          <p:cNvSpPr/>
          <p:nvPr/>
        </p:nvSpPr>
        <p:spPr>
          <a:xfrm rot="20303234">
            <a:off x="672521" y="3093970"/>
            <a:ext cx="3315805" cy="2263708"/>
          </a:xfrm>
          <a:prstGeom prst="parallelogram">
            <a:avLst>
              <a:gd name="adj" fmla="val 1872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290674">
            <a:off x="849088" y="3175590"/>
            <a:ext cx="29626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Monotype Corsiva" pitchFamily="66" charset="0"/>
              </a:rPr>
              <a:t>Красный </a:t>
            </a:r>
          </a:p>
          <a:p>
            <a:r>
              <a:rPr lang="ru-RU" sz="4800" b="1" dirty="0">
                <a:solidFill>
                  <a:srgbClr val="0070C0"/>
                </a:solidFill>
                <a:latin typeface="Monotype Corsiva" pitchFamily="66" charset="0"/>
              </a:rPr>
              <a:t>          как…</a:t>
            </a:r>
          </a:p>
        </p:txBody>
      </p:sp>
      <p:pic>
        <p:nvPicPr>
          <p:cNvPr id="6" name="Рисунок 5" descr="https://img-fotki.yandex.ru/get/3309/200418627.b2/0_12d7e7_aa3363a2_ori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3857">
            <a:off x="4268364" y="1410058"/>
            <a:ext cx="3116340" cy="3030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12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85F16D-216C-C2C4-8CE7-024CBB78A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957" y="1158255"/>
            <a:ext cx="6358086" cy="454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0C297B-E151-3A07-B318-2B4F4E1EEBE8}"/>
              </a:ext>
            </a:extLst>
          </p:cNvPr>
          <p:cNvSpPr/>
          <p:nvPr/>
        </p:nvSpPr>
        <p:spPr>
          <a:xfrm>
            <a:off x="0" y="-1"/>
            <a:ext cx="9144000" cy="1158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ПОЗДРАВЛЯЮ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СВОИХ ЛЮБИМЫХ УЧЕНИКОВ 2Б КЛАССА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7B9E04-EFA6-A539-7FCA-C526BA757EEF}"/>
              </a:ext>
            </a:extLst>
          </p:cNvPr>
          <p:cNvSpPr/>
          <p:nvPr/>
        </p:nvSpPr>
        <p:spPr>
          <a:xfrm>
            <a:off x="0" y="5699745"/>
            <a:ext cx="9144000" cy="1158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Ваш учитель:_____________________________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92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араллелограмм 2"/>
          <p:cNvSpPr/>
          <p:nvPr/>
        </p:nvSpPr>
        <p:spPr>
          <a:xfrm rot="20303234">
            <a:off x="672521" y="3093970"/>
            <a:ext cx="3315805" cy="2263708"/>
          </a:xfrm>
          <a:prstGeom prst="parallelogram">
            <a:avLst>
              <a:gd name="adj" fmla="val 1872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389721">
            <a:off x="712832" y="3122567"/>
            <a:ext cx="32351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Monotype Corsiva" pitchFamily="66" charset="0"/>
              </a:rPr>
              <a:t>Упрямый </a:t>
            </a:r>
          </a:p>
          <a:p>
            <a:r>
              <a:rPr lang="ru-RU" sz="4800" b="1" dirty="0">
                <a:solidFill>
                  <a:srgbClr val="0070C0"/>
                </a:solidFill>
                <a:latin typeface="Monotype Corsiva" pitchFamily="66" charset="0"/>
              </a:rPr>
              <a:t>            как…</a:t>
            </a:r>
          </a:p>
        </p:txBody>
      </p:sp>
      <p:pic>
        <p:nvPicPr>
          <p:cNvPr id="7" name="Рисунок 6" descr="https://openclipart.org/image/2400px/svg_to_png/217463/sciccareddu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6746">
            <a:off x="4129384" y="1042097"/>
            <a:ext cx="3130199" cy="3692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62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араллелограмм 2"/>
          <p:cNvSpPr/>
          <p:nvPr/>
        </p:nvSpPr>
        <p:spPr>
          <a:xfrm rot="20303234">
            <a:off x="655450" y="3091834"/>
            <a:ext cx="3303019" cy="2274724"/>
          </a:xfrm>
          <a:prstGeom prst="parallelogram">
            <a:avLst>
              <a:gd name="adj" fmla="val 1872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 err="1">
                <a:solidFill>
                  <a:srgbClr val="0070C0"/>
                </a:solidFill>
                <a:latin typeface="Monotype Corsiva" pitchFamily="66" charset="0"/>
              </a:rPr>
              <a:t>Неуклю</a:t>
            </a:r>
            <a:r>
              <a:rPr lang="ru-RU" sz="4800" b="1" dirty="0">
                <a:solidFill>
                  <a:srgbClr val="0070C0"/>
                </a:solidFill>
                <a:latin typeface="Monotype Corsiva" pitchFamily="66" charset="0"/>
              </a:rPr>
              <a:t>-</a:t>
            </a:r>
          </a:p>
          <a:p>
            <a:r>
              <a:rPr lang="ru-RU" sz="4800" b="1" dirty="0" err="1">
                <a:solidFill>
                  <a:srgbClr val="0070C0"/>
                </a:solidFill>
                <a:latin typeface="Monotype Corsiva" pitchFamily="66" charset="0"/>
              </a:rPr>
              <a:t>жий</a:t>
            </a:r>
            <a:r>
              <a:rPr lang="ru-RU" sz="4800" b="1" dirty="0">
                <a:solidFill>
                  <a:srgbClr val="0070C0"/>
                </a:solidFill>
                <a:latin typeface="Monotype Corsiva" pitchFamily="66" charset="0"/>
              </a:rPr>
              <a:t> как..</a:t>
            </a:r>
          </a:p>
        </p:txBody>
      </p:sp>
      <p:pic>
        <p:nvPicPr>
          <p:cNvPr id="10242" name="Picture 2" descr="http://img1.liveinternet.ru/images/attach/c/10/111/562/111562689_13121200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8934">
            <a:off x="3996494" y="439266"/>
            <a:ext cx="3541530" cy="47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22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араллелограмм 3"/>
          <p:cNvSpPr/>
          <p:nvPr/>
        </p:nvSpPr>
        <p:spPr>
          <a:xfrm rot="20303234">
            <a:off x="672521" y="3093970"/>
            <a:ext cx="3315805" cy="2263708"/>
          </a:xfrm>
          <a:prstGeom prst="parallelogram">
            <a:avLst>
              <a:gd name="adj" fmla="val 1872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124574">
            <a:off x="963702" y="3001233"/>
            <a:ext cx="273344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  <a:latin typeface="Monotype Corsiva" pitchFamily="66" charset="0"/>
              </a:rPr>
              <a:t>Трудится </a:t>
            </a:r>
          </a:p>
          <a:p>
            <a:r>
              <a:rPr lang="ru-RU" sz="4400" b="1" dirty="0">
                <a:solidFill>
                  <a:srgbClr val="0070C0"/>
                </a:solidFill>
                <a:latin typeface="Monotype Corsiva" pitchFamily="66" charset="0"/>
              </a:rPr>
              <a:t>          как…</a:t>
            </a:r>
          </a:p>
        </p:txBody>
      </p:sp>
      <p:pic>
        <p:nvPicPr>
          <p:cNvPr id="7" name="Рисунок 6" descr="http://funforkids.ru/pictures/ant/ant01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2817" flipH="1">
            <a:off x="4329467" y="523992"/>
            <a:ext cx="2941766" cy="4596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27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r="6515"/>
          <a:stretch/>
        </p:blipFill>
        <p:spPr bwMode="auto">
          <a:xfrm>
            <a:off x="-108520" y="0"/>
            <a:ext cx="9361039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67545" y="1575896"/>
            <a:ext cx="717313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itchFamily="66" charset="0"/>
              </a:rPr>
              <a:t> Город</a:t>
            </a:r>
            <a:endParaRPr lang="ru-RU" sz="6600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6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МАТЕМАТИЙСК</a:t>
            </a:r>
            <a:endParaRPr lang="ru-RU" sz="7200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94948" y="930472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6000" b="1" i="1" u="sng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звоно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403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380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296675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Я двойку в 20 превращу, </a:t>
            </a:r>
          </a:p>
          <a:p>
            <a:r>
              <a:rPr lang="ru-RU" sz="2800" dirty="0"/>
              <a:t>Из троек и четвёрок </a:t>
            </a:r>
          </a:p>
          <a:p>
            <a:r>
              <a:rPr lang="ru-RU" sz="2800" dirty="0"/>
              <a:t>Смогу я, если захочу, </a:t>
            </a:r>
          </a:p>
          <a:p>
            <a:r>
              <a:rPr lang="ru-RU" sz="2800" dirty="0"/>
              <a:t>Составить 30, 40.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59624" y="3495836"/>
            <a:ext cx="10846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600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5944" y="1124744"/>
            <a:ext cx="7344816" cy="1636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Станция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ЦИФР И ЗНАКОВ</a:t>
            </a:r>
            <a:endParaRPr lang="ru-RU" sz="4000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796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390635"/>
            <a:ext cx="55983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Отгадайте-ка, ребята. </a:t>
            </a:r>
          </a:p>
          <a:p>
            <a:r>
              <a:rPr lang="ru-RU" sz="2800" dirty="0"/>
              <a:t>Что за цифра акробатка? </a:t>
            </a:r>
          </a:p>
          <a:p>
            <a:r>
              <a:rPr lang="ru-RU" sz="2800" dirty="0"/>
              <a:t>Если на голову встанет, </a:t>
            </a:r>
          </a:p>
          <a:p>
            <a:r>
              <a:rPr lang="ru-RU" sz="2800" dirty="0"/>
              <a:t>Ровно на 3 меньше станет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68144" y="1513746"/>
            <a:ext cx="8478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600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3484438"/>
            <a:ext cx="51581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Вид её - как запятая. </a:t>
            </a:r>
          </a:p>
          <a:p>
            <a:r>
              <a:rPr lang="ru-RU" sz="2800" dirty="0"/>
              <a:t>Хвост крючком, и не секрет, </a:t>
            </a:r>
          </a:p>
          <a:p>
            <a:r>
              <a:rPr lang="ru-RU" sz="2800" dirty="0"/>
              <a:t>Любит всех она лентяев, </a:t>
            </a:r>
          </a:p>
          <a:p>
            <a:r>
              <a:rPr lang="ru-RU" sz="2800" dirty="0"/>
              <a:t>А лентяи её – нет.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3724502"/>
            <a:ext cx="8478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600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107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Рисуно3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" b="99671" l="0" r="96833">
                        <a14:foregroundMark x1="11667" y1="96046" x2="9833" y2="90115"/>
                        <a14:foregroundMark x1="29667" y1="86820" x2="30833" y2="84843"/>
                        <a14:foregroundMark x1="10167" y1="89786" x2="10167" y2="85173"/>
                        <a14:foregroundMark x1="30667" y1="87644" x2="30667" y2="87644"/>
                        <a14:backgroundMark x1="20500" y1="73641" x2="19167" y2="83361"/>
                        <a14:backgroundMark x1="8333" y1="87974" x2="12667" y2="89292"/>
                        <a14:backgroundMark x1="9000" y1="93410" x2="11667" y2="93575"/>
                        <a14:backgroundMark x1="12667" y1="95552" x2="9667" y2="87644"/>
                        <a14:backgroundMark x1="9167" y1="88633" x2="10667" y2="95387"/>
                        <a14:backgroundMark x1="10667" y1="88468" x2="11167" y2="95881"/>
                        <a14:backgroundMark x1="11167" y1="96211" x2="10167" y2="88468"/>
                        <a14:backgroundMark x1="10000" y1="85997" x2="11000" y2="85173"/>
                        <a14:backgroundMark x1="11500" y1="95222" x2="11500" y2="96211"/>
                        <a14:backgroundMark x1="11167" y1="94563" x2="11167" y2="94563"/>
                        <a14:backgroundMark x1="12000" y1="93740" x2="12000" y2="93740"/>
                        <a14:backgroundMark x1="11167" y1="92916" x2="11167" y2="92092"/>
                        <a14:backgroundMark x1="11167" y1="91598" x2="11167" y2="91598"/>
                        <a14:backgroundMark x1="11167" y1="91433" x2="11167" y2="91433"/>
                        <a14:backgroundMark x1="10667" y1="91104" x2="10667" y2="91104"/>
                        <a14:backgroundMark x1="10333" y1="91104" x2="10333" y2="91104"/>
                        <a14:backgroundMark x1="10167" y1="90939" x2="10167" y2="90939"/>
                        <a14:backgroundMark x1="10000" y1="90445" x2="10000" y2="90445"/>
                        <a14:backgroundMark x1="9667" y1="89951" x2="9667" y2="89951"/>
                        <a14:backgroundMark x1="17500" y1="88633" x2="22167" y2="94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1484784"/>
            <a:ext cx="4494287" cy="48965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3319" y="332656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prstClr val="black"/>
                </a:solidFill>
              </a:rPr>
              <a:t>    </a:t>
            </a:r>
            <a:r>
              <a:rPr lang="ru-RU" sz="4000" b="1" dirty="0">
                <a:ln w="19050">
                  <a:solidFill>
                    <a:prstClr val="black"/>
                  </a:solidFill>
                </a:ln>
                <a:solidFill>
                  <a:srgbClr val="00B0F0"/>
                </a:solidFill>
              </a:rPr>
              <a:t>Маша гостила в деревне </a:t>
            </a:r>
          </a:p>
          <a:p>
            <a:r>
              <a:rPr lang="ru-RU" sz="4000" b="1" dirty="0">
                <a:ln w="19050">
                  <a:solidFill>
                    <a:prstClr val="black"/>
                  </a:solidFill>
                </a:ln>
                <a:solidFill>
                  <a:srgbClr val="00B0F0"/>
                </a:solidFill>
              </a:rPr>
              <a:t>              неделю и 5 дней. </a:t>
            </a:r>
          </a:p>
          <a:p>
            <a:pPr algn="ctr"/>
            <a:r>
              <a:rPr lang="ru-RU" sz="4000" b="1" dirty="0">
                <a:ln w="19050">
                  <a:solidFill>
                    <a:prstClr val="black"/>
                  </a:solidFill>
                </a:ln>
                <a:solidFill>
                  <a:srgbClr val="00B0F0"/>
                </a:solidFill>
              </a:rPr>
              <a:t>    Сколько дней гостила Маша в        деревне?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96" l="0" r="100000">
                        <a14:foregroundMark x1="21352" y1="38478" x2="21352" y2="38478"/>
                        <a14:foregroundMark x1="31673" y1="38261" x2="31673" y2="38261"/>
                        <a14:foregroundMark x1="36299" y1="21957" x2="36299" y2="21957"/>
                        <a14:foregroundMark x1="41637" y1="21522" x2="41637" y2="21522"/>
                        <a14:foregroundMark x1="50356" y1="10870" x2="50356" y2="10870"/>
                        <a14:foregroundMark x1="56050" y1="15217" x2="56050" y2="15217"/>
                        <a14:foregroundMark x1="68861" y1="11304" x2="68861" y2="11304"/>
                        <a14:foregroundMark x1="73310" y1="25652" x2="74377" y2="25217"/>
                        <a14:foregroundMark x1="81495" y1="31522" x2="81495" y2="31522"/>
                        <a14:foregroundMark x1="81139" y1="58043" x2="81139" y2="58043"/>
                        <a14:foregroundMark x1="51957" y1="58478" x2="52313" y2="59130"/>
                        <a14:foregroundMark x1="64413" y1="60870" x2="64413" y2="608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8264" y="332656"/>
            <a:ext cx="1687195" cy="13811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51920" y="276728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sz="4000" b="1" dirty="0">
                <a:solidFill>
                  <a:srgbClr val="FF0000"/>
                </a:solidFill>
              </a:rPr>
              <a:t>1 неделя =    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" name="Picture 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8" l="0" r="100000">
                        <a14:foregroundMark x1="36331" y1="48875" x2="24460" y2="31833"/>
                        <a14:foregroundMark x1="76259" y1="67846" x2="76259" y2="67846"/>
                        <a14:foregroundMark x1="73022" y1="62058" x2="73022" y2="62058"/>
                        <a14:foregroundMark x1="80576" y1="66559" x2="80576" y2="66559"/>
                        <a14:foregroundMark x1="72662" y1="68489" x2="72662" y2="68489"/>
                        <a14:foregroundMark x1="35252" y1="90354" x2="35252" y2="90354"/>
                        <a14:foregroundMark x1="23741" y1="60129" x2="38849" y2="79100"/>
                        <a14:foregroundMark x1="42806" y1="72026" x2="42806" y2="7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81128"/>
            <a:ext cx="2412479" cy="213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8" l="0" r="100000">
                        <a14:foregroundMark x1="36331" y1="48875" x2="24460" y2="31833"/>
                        <a14:foregroundMark x1="76259" y1="67846" x2="76259" y2="67846"/>
                        <a14:foregroundMark x1="73022" y1="62058" x2="73022" y2="62058"/>
                        <a14:foregroundMark x1="80576" y1="66559" x2="80576" y2="66559"/>
                        <a14:foregroundMark x1="72662" y1="68489" x2="72662" y2="68489"/>
                        <a14:foregroundMark x1="35252" y1="90354" x2="35252" y2="90354"/>
                        <a14:foregroundMark x1="23741" y1="60129" x2="38849" y2="79100"/>
                        <a14:foregroundMark x1="42806" y1="72026" x2="42806" y2="7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700" y="4509120"/>
            <a:ext cx="2412479" cy="213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8" l="0" r="100000">
                        <a14:foregroundMark x1="36331" y1="48875" x2="24460" y2="31833"/>
                        <a14:foregroundMark x1="76259" y1="67846" x2="76259" y2="67846"/>
                        <a14:foregroundMark x1="73022" y1="62058" x2="73022" y2="62058"/>
                        <a14:foregroundMark x1="80576" y1="66559" x2="80576" y2="66559"/>
                        <a14:foregroundMark x1="72662" y1="68489" x2="72662" y2="68489"/>
                        <a14:foregroundMark x1="35252" y1="90354" x2="35252" y2="90354"/>
                        <a14:foregroundMark x1="23741" y1="60129" x2="38849" y2="79100"/>
                        <a14:foregroundMark x1="42806" y1="72026" x2="42806" y2="7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920" y="4509120"/>
            <a:ext cx="2412479" cy="213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8" l="0" r="100000">
                        <a14:foregroundMark x1="36331" y1="48875" x2="24460" y2="31833"/>
                        <a14:foregroundMark x1="76259" y1="67846" x2="76259" y2="67846"/>
                        <a14:foregroundMark x1="73022" y1="62058" x2="73022" y2="62058"/>
                        <a14:foregroundMark x1="80576" y1="66559" x2="80576" y2="66559"/>
                        <a14:foregroundMark x1="72662" y1="68489" x2="72662" y2="68489"/>
                        <a14:foregroundMark x1="35252" y1="90354" x2="35252" y2="90354"/>
                        <a14:foregroundMark x1="23741" y1="60129" x2="38849" y2="79100"/>
                        <a14:foregroundMark x1="42806" y1="72026" x2="42806" y2="7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11" y="4413177"/>
            <a:ext cx="2412479" cy="213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8" l="0" r="100000">
                        <a14:foregroundMark x1="36331" y1="48875" x2="24460" y2="31833"/>
                        <a14:foregroundMark x1="76259" y1="67846" x2="76259" y2="67846"/>
                        <a14:foregroundMark x1="73022" y1="62058" x2="73022" y2="62058"/>
                        <a14:foregroundMark x1="80576" y1="66559" x2="80576" y2="66559"/>
                        <a14:foregroundMark x1="72662" y1="68489" x2="72662" y2="68489"/>
                        <a14:foregroundMark x1="35252" y1="90354" x2="35252" y2="90354"/>
                        <a14:foregroundMark x1="23741" y1="60129" x2="38849" y2="79100"/>
                        <a14:foregroundMark x1="42806" y1="72026" x2="42806" y2="7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441" y="4525145"/>
            <a:ext cx="2412479" cy="213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8" l="0" r="100000">
                        <a14:foregroundMark x1="36331" y1="48875" x2="24460" y2="31833"/>
                        <a14:foregroundMark x1="76259" y1="67846" x2="76259" y2="67846"/>
                        <a14:foregroundMark x1="73022" y1="62058" x2="73022" y2="62058"/>
                        <a14:foregroundMark x1="80576" y1="66559" x2="80576" y2="66559"/>
                        <a14:foregroundMark x1="72662" y1="68489" x2="72662" y2="68489"/>
                        <a14:foregroundMark x1="35252" y1="90354" x2="35252" y2="90354"/>
                        <a14:foregroundMark x1="23741" y1="60129" x2="38849" y2="79100"/>
                        <a14:foregroundMark x1="42806" y1="72026" x2="42806" y2="7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58790"/>
            <a:ext cx="1350256" cy="120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8" l="0" r="100000">
                        <a14:foregroundMark x1="36331" y1="48875" x2="24460" y2="31833"/>
                        <a14:foregroundMark x1="76259" y1="67846" x2="76259" y2="67846"/>
                        <a14:foregroundMark x1="73022" y1="62058" x2="73022" y2="62058"/>
                        <a14:foregroundMark x1="80576" y1="66559" x2="80576" y2="66559"/>
                        <a14:foregroundMark x1="72662" y1="68489" x2="72662" y2="68489"/>
                        <a14:foregroundMark x1="35252" y1="90354" x2="35252" y2="90354"/>
                        <a14:foregroundMark x1="23741" y1="60129" x2="38849" y2="79100"/>
                        <a14:foregroundMark x1="42806" y1="72026" x2="42806" y2="7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81" y="5458790"/>
            <a:ext cx="1458478" cy="118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8" l="0" r="100000">
                        <a14:foregroundMark x1="36331" y1="48875" x2="24460" y2="31833"/>
                        <a14:foregroundMark x1="76259" y1="67846" x2="76259" y2="67846"/>
                        <a14:foregroundMark x1="73022" y1="62058" x2="73022" y2="62058"/>
                        <a14:foregroundMark x1="80576" y1="66559" x2="80576" y2="66559"/>
                        <a14:foregroundMark x1="72662" y1="68489" x2="72662" y2="68489"/>
                        <a14:foregroundMark x1="35252" y1="90354" x2="35252" y2="90354"/>
                        <a14:foregroundMark x1="23741" y1="60129" x2="38849" y2="79100"/>
                        <a14:foregroundMark x1="42806" y1="72026" x2="42806" y2="7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440" y="5373216"/>
            <a:ext cx="1257159" cy="118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8" l="0" r="100000">
                        <a14:foregroundMark x1="36331" y1="48875" x2="24460" y2="31833"/>
                        <a14:foregroundMark x1="76259" y1="67846" x2="76259" y2="67846"/>
                        <a14:foregroundMark x1="73022" y1="62058" x2="73022" y2="62058"/>
                        <a14:foregroundMark x1="80576" y1="66559" x2="80576" y2="66559"/>
                        <a14:foregroundMark x1="72662" y1="68489" x2="72662" y2="68489"/>
                        <a14:foregroundMark x1="35252" y1="90354" x2="35252" y2="90354"/>
                        <a14:foregroundMark x1="23741" y1="60129" x2="38849" y2="79100"/>
                        <a14:foregroundMark x1="42806" y1="72026" x2="42806" y2="7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373216"/>
            <a:ext cx="1800200" cy="134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8" l="0" r="100000">
                        <a14:foregroundMark x1="36331" y1="48875" x2="24460" y2="31833"/>
                        <a14:foregroundMark x1="76259" y1="67846" x2="76259" y2="67846"/>
                        <a14:foregroundMark x1="73022" y1="62058" x2="73022" y2="62058"/>
                        <a14:foregroundMark x1="80576" y1="66559" x2="80576" y2="66559"/>
                        <a14:foregroundMark x1="72662" y1="68489" x2="72662" y2="68489"/>
                        <a14:foregroundMark x1="35252" y1="90354" x2="35252" y2="90354"/>
                        <a14:foregroundMark x1="23741" y1="60129" x2="38849" y2="79100"/>
                        <a14:foregroundMark x1="42806" y1="72026" x2="42806" y2="7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318386"/>
            <a:ext cx="1669313" cy="139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8" l="0" r="100000">
                        <a14:foregroundMark x1="36331" y1="48875" x2="24460" y2="31833"/>
                        <a14:foregroundMark x1="76259" y1="67846" x2="76259" y2="67846"/>
                        <a14:foregroundMark x1="73022" y1="62058" x2="73022" y2="62058"/>
                        <a14:foregroundMark x1="80576" y1="66559" x2="80576" y2="66559"/>
                        <a14:foregroundMark x1="72662" y1="68489" x2="72662" y2="68489"/>
                        <a14:foregroundMark x1="35252" y1="90354" x2="35252" y2="90354"/>
                        <a14:foregroundMark x1="23741" y1="60129" x2="38849" y2="79100"/>
                        <a14:foregroundMark x1="42806" y1="72026" x2="42806" y2="7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932" y="5318387"/>
            <a:ext cx="1926803" cy="134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8" l="0" r="100000">
                        <a14:foregroundMark x1="36331" y1="48875" x2="24460" y2="31833"/>
                        <a14:foregroundMark x1="76259" y1="67846" x2="76259" y2="67846"/>
                        <a14:foregroundMark x1="73022" y1="62058" x2="73022" y2="62058"/>
                        <a14:foregroundMark x1="80576" y1="66559" x2="80576" y2="66559"/>
                        <a14:foregroundMark x1="72662" y1="68489" x2="72662" y2="68489"/>
                        <a14:foregroundMark x1="35252" y1="90354" x2="35252" y2="90354"/>
                        <a14:foregroundMark x1="23741" y1="60129" x2="38849" y2="79100"/>
                        <a14:foregroundMark x1="42806" y1="72026" x2="42806" y2="7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72129"/>
            <a:ext cx="1782303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8" l="0" r="100000">
                        <a14:foregroundMark x1="36331" y1="48875" x2="24460" y2="31833"/>
                        <a14:foregroundMark x1="76259" y1="67846" x2="76259" y2="67846"/>
                        <a14:foregroundMark x1="73022" y1="62058" x2="73022" y2="62058"/>
                        <a14:foregroundMark x1="80576" y1="66559" x2="80576" y2="66559"/>
                        <a14:foregroundMark x1="72662" y1="68489" x2="72662" y2="68489"/>
                        <a14:foregroundMark x1="35252" y1="90354" x2="35252" y2="90354"/>
                        <a14:foregroundMark x1="23741" y1="60129" x2="38849" y2="79100"/>
                        <a14:foregroundMark x1="42806" y1="72026" x2="42806" y2="7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58" y="5351100"/>
            <a:ext cx="1908423" cy="134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50679" y="2721113"/>
            <a:ext cx="16818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7 дней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24240" y="3438359"/>
            <a:ext cx="34323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7 + 5 = 12 дней</a:t>
            </a:r>
            <a:endParaRPr lang="ru-RU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0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Рисуно3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179512" y="116632"/>
            <a:ext cx="8784975" cy="655272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11" l="2462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7904"/>
            <a:ext cx="3209326" cy="430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894" l="713" r="100000">
                        <a14:foregroundMark x1="38005" y1="10638" x2="39667" y2="9362"/>
                        <a14:foregroundMark x1="48694" y1="4255" x2="48694" y2="4255"/>
                        <a14:foregroundMark x1="58195" y1="11915" x2="58195" y2="11915"/>
                        <a14:foregroundMark x1="49169" y1="5957" x2="49169" y2="5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365104"/>
            <a:ext cx="2376264" cy="26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667" l="10000" r="90000">
                        <a14:backgroundMark x1="73833" y1="78833" x2="73833" y2="78833"/>
                        <a14:backgroundMark x1="61500" y1="80000" x2="61500" y2="80000"/>
                        <a14:backgroundMark x1="49167" y1="78333" x2="49167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1335" y="1388748"/>
            <a:ext cx="1403598" cy="140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667" l="10000" r="90000">
                        <a14:backgroundMark x1="73833" y1="78833" x2="73833" y2="78833"/>
                        <a14:backgroundMark x1="61500" y1="80000" x2="61500" y2="80000"/>
                        <a14:backgroundMark x1="49167" y1="78333" x2="49167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2061" y="1271138"/>
            <a:ext cx="1578548" cy="157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2667" l="10000" r="90000">
                        <a14:backgroundMark x1="73833" y1="78833" x2="73833" y2="78833"/>
                        <a14:backgroundMark x1="61500" y1="80000" x2="61500" y2="80000"/>
                        <a14:backgroundMark x1="49167" y1="78333" x2="49167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684" y="1124744"/>
            <a:ext cx="1773138" cy="177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2667" l="10000" r="90000">
                        <a14:backgroundMark x1="73833" y1="78833" x2="73833" y2="78833"/>
                        <a14:backgroundMark x1="61500" y1="80000" x2="61500" y2="80000"/>
                        <a14:backgroundMark x1="49167" y1="78333" x2="49167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33" y="1271138"/>
            <a:ext cx="1626744" cy="162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2667" l="10000" r="90000">
                        <a14:backgroundMark x1="73833" y1="78833" x2="73833" y2="78833"/>
                        <a14:backgroundMark x1="61500" y1="80000" x2="61500" y2="80000"/>
                        <a14:backgroundMark x1="49167" y1="78333" x2="49167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326" y="1271138"/>
            <a:ext cx="2209428" cy="220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2667" l="10000" r="90000">
                        <a14:backgroundMark x1="73833" y1="78833" x2="73833" y2="78833"/>
                        <a14:backgroundMark x1="61500" y1="80000" x2="61500" y2="80000"/>
                        <a14:backgroundMark x1="49167" y1="78333" x2="49167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1584360"/>
            <a:ext cx="1872644" cy="187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2667" l="10000" r="90000">
                        <a14:backgroundMark x1="73833" y1="78833" x2="73833" y2="78833"/>
                        <a14:backgroundMark x1="61500" y1="80000" x2="61500" y2="80000"/>
                        <a14:backgroundMark x1="49167" y1="78333" x2="49167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93" y="1584360"/>
            <a:ext cx="2209428" cy="220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93" b="100000" l="0" r="89844">
                        <a14:foregroundMark x1="32813" y1="28404" x2="33398" y2="22548"/>
                        <a14:foregroundMark x1="11133" y1="74963" x2="8398" y2="74963"/>
                        <a14:foregroundMark x1="39453" y1="47877" x2="42578" y2="49048"/>
                        <a14:foregroundMark x1="39746" y1="49780" x2="41895" y2="47731"/>
                        <a14:foregroundMark x1="23047" y1="52709" x2="29297" y2="51098"/>
                        <a14:backgroundMark x1="5664" y1="1757" x2="8789" y2="64714"/>
                        <a14:backgroundMark x1="1758" y1="43045" x2="12402" y2="4978"/>
                        <a14:backgroundMark x1="2734" y1="3514" x2="2539" y2="64568"/>
                        <a14:backgroundMark x1="29004" y1="2489" x2="29004" y2="2489"/>
                        <a14:backgroundMark x1="26465" y1="3367" x2="31543" y2="2343"/>
                        <a14:backgroundMark x1="35156" y1="732" x2="48145" y2="34553"/>
                        <a14:backgroundMark x1="10547" y1="16105" x2="10742" y2="52709"/>
                        <a14:backgroundMark x1="41211" y1="3075" x2="50098" y2="25183"/>
                        <a14:backgroundMark x1="46484" y1="29136" x2="40332" y2="49488"/>
                        <a14:backgroundMark x1="43457" y1="42606" x2="49023" y2="46852"/>
                        <a14:backgroundMark x1="45801" y1="57394" x2="45801" y2="57394"/>
                        <a14:backgroundMark x1="49707" y1="59590" x2="48438" y2="98975"/>
                        <a14:backgroundMark x1="36719" y1="87408" x2="49316" y2="84334"/>
                        <a14:backgroundMark x1="2441" y1="85359" x2="15137" y2="89312"/>
                        <a14:backgroundMark x1="488" y1="73792" x2="5371" y2="99561"/>
                        <a14:backgroundMark x1="5078" y1="88873" x2="18066" y2="93704"/>
                        <a14:backgroundMark x1="13086" y1="85798" x2="26270" y2="87555"/>
                        <a14:backgroundMark x1="17480" y1="94290" x2="22559" y2="99854"/>
                        <a14:backgroundMark x1="23535" y1="99122" x2="32324" y2="98829"/>
                        <a14:backgroundMark x1="15137" y1="64714" x2="19043" y2="5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01005" y="992302"/>
            <a:ext cx="5050166" cy="367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823" l="0" r="100000">
                        <a14:foregroundMark x1="15875" y1="24291" x2="30000" y2="85284"/>
                        <a14:foregroundMark x1="10000" y1="69326" x2="33375" y2="64894"/>
                        <a14:foregroundMark x1="8625" y1="76950" x2="31750" y2="72695"/>
                        <a14:foregroundMark x1="44125" y1="44326" x2="44125" y2="44326"/>
                        <a14:foregroundMark x1="76875" y1="30142" x2="80125" y2="18617"/>
                        <a14:foregroundMark x1="81000" y1="46986" x2="81000" y2="46986"/>
                        <a14:foregroundMark x1="72500" y1="47518" x2="72500" y2="47518"/>
                        <a14:foregroundMark x1="87750" y1="71454" x2="88125" y2="71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478">
            <a:off x="4025255" y="3457340"/>
            <a:ext cx="5139703" cy="362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-144524" y="2691"/>
            <a:ext cx="94330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prstClr val="black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Волк пригласил на свой день рождения 3 поросят, 7 козлят и одну Красную Шапочку. Сколько аппетитных гостей пригласил волк на свой день рождения?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55405" y="3392996"/>
            <a:ext cx="40387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11гостей</a:t>
            </a:r>
          </a:p>
        </p:txBody>
      </p:sp>
    </p:spTree>
    <p:extLst>
      <p:ext uri="{BB962C8B-B14F-4D97-AF65-F5344CB8AC3E}">
        <p14:creationId xmlns:p14="http://schemas.microsoft.com/office/powerpoint/2010/main" val="29214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Рисуно3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3832" y="40466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Горело 7 свечей. 2 свечи погасили.</a:t>
            </a:r>
          </a:p>
          <a:p>
            <a:pPr algn="ctr"/>
            <a:r>
              <a:rPr lang="ru-RU" sz="4000" b="1" dirty="0">
                <a:ln w="19050"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Сколько в конце свечей осталось? </a:t>
            </a:r>
            <a:endParaRPr lang="ru-RU" sz="4000" dirty="0">
              <a:ln w="19050">
                <a:solidFill>
                  <a:prstClr val="black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6000" l="9434" r="89623">
                        <a14:backgroundMark x1="31447" y1="24667" x2="36478" y2="74000"/>
                        <a14:backgroundMark x1="37107" y1="24444" x2="41509" y2="67111"/>
                        <a14:backgroundMark x1="64151" y1="20667" x2="62264" y2="76222"/>
                        <a14:backgroundMark x1="53145" y1="6667" x2="63836" y2="19778"/>
                        <a14:backgroundMark x1="46226" y1="9556" x2="46226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16"/>
          <a:stretch/>
        </p:blipFill>
        <p:spPr bwMode="auto">
          <a:xfrm>
            <a:off x="-612576" y="2636911"/>
            <a:ext cx="3028950" cy="334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6000" l="9434" r="89623">
                        <a14:backgroundMark x1="31447" y1="24667" x2="36478" y2="74000"/>
                        <a14:backgroundMark x1="37107" y1="24444" x2="41509" y2="67111"/>
                        <a14:backgroundMark x1="64151" y1="20667" x2="62264" y2="76222"/>
                        <a14:backgroundMark x1="53145" y1="6667" x2="63836" y2="19778"/>
                        <a14:backgroundMark x1="46226" y1="9556" x2="46226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45143"/>
            <a:ext cx="30289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6000" l="9434" r="89623">
                        <a14:backgroundMark x1="31447" y1="24667" x2="36478" y2="74000"/>
                        <a14:backgroundMark x1="37107" y1="24444" x2="41509" y2="67111"/>
                        <a14:backgroundMark x1="64151" y1="20667" x2="62264" y2="76222"/>
                        <a14:backgroundMark x1="53145" y1="6667" x2="63836" y2="19778"/>
                        <a14:backgroundMark x1="46226" y1="9556" x2="46226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38"/>
          <a:stretch/>
        </p:blipFill>
        <p:spPr bwMode="auto">
          <a:xfrm>
            <a:off x="453832" y="2636911"/>
            <a:ext cx="3028950" cy="329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6000" l="9434" r="89623">
                        <a14:backgroundMark x1="31447" y1="24667" x2="36478" y2="74000"/>
                        <a14:backgroundMark x1="37107" y1="24444" x2="41509" y2="67111"/>
                        <a14:backgroundMark x1="64151" y1="20667" x2="62264" y2="76222"/>
                        <a14:backgroundMark x1="53145" y1="6667" x2="63836" y2="19778"/>
                        <a14:backgroundMark x1="46226" y1="9556" x2="46226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1" t="1339" b="1"/>
          <a:stretch/>
        </p:blipFill>
        <p:spPr bwMode="auto">
          <a:xfrm>
            <a:off x="2599266" y="1728104"/>
            <a:ext cx="1972733" cy="422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6000" l="9434" r="89623">
                        <a14:backgroundMark x1="31447" y1="24667" x2="36478" y2="74000"/>
                        <a14:backgroundMark x1="37107" y1="24444" x2="41509" y2="67111"/>
                        <a14:backgroundMark x1="64151" y1="20667" x2="62264" y2="76222"/>
                        <a14:backgroundMark x1="53145" y1="6667" x2="63836" y2="19778"/>
                        <a14:backgroundMark x1="46226" y1="9556" x2="46226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267" y="1697533"/>
            <a:ext cx="30289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6000" l="9434" r="89623">
                        <a14:backgroundMark x1="31447" y1="24667" x2="36478" y2="74000"/>
                        <a14:backgroundMark x1="37107" y1="24444" x2="41509" y2="67111"/>
                        <a14:backgroundMark x1="64151" y1="20667" x2="62264" y2="76222"/>
                        <a14:backgroundMark x1="53145" y1="6667" x2="63836" y2="19778"/>
                        <a14:backgroundMark x1="46226" y1="9556" x2="46226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488" y="1628800"/>
            <a:ext cx="30289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6000" l="9434" r="89623">
                        <a14:backgroundMark x1="31447" y1="24667" x2="36478" y2="74000"/>
                        <a14:backgroundMark x1="37107" y1="24444" x2="41509" y2="67111"/>
                        <a14:backgroundMark x1="64151" y1="20667" x2="62264" y2="76222"/>
                        <a14:backgroundMark x1="53145" y1="6667" x2="63836" y2="19778"/>
                        <a14:backgroundMark x1="46226" y1="9556" x2="46226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30289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6000" l="9434" r="89623">
                        <a14:backgroundMark x1="31447" y1="24667" x2="36478" y2="74000"/>
                        <a14:backgroundMark x1="37107" y1="24444" x2="41509" y2="67111"/>
                        <a14:backgroundMark x1="64151" y1="20667" x2="62264" y2="76222"/>
                        <a14:backgroundMark x1="53145" y1="6667" x2="63836" y2="19778"/>
                        <a14:backgroundMark x1="46226" y1="9556" x2="46226" y2="20667"/>
                        <a14:backgroundMark x1="52516" y1="48667" x2="50943" y2="10444"/>
                        <a14:backgroundMark x1="74843" y1="67778" x2="70126" y2="30889"/>
                        <a14:backgroundMark x1="48428" y1="46667" x2="46541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24" t="21916"/>
          <a:stretch/>
        </p:blipFill>
        <p:spPr bwMode="auto">
          <a:xfrm>
            <a:off x="2599266" y="2636911"/>
            <a:ext cx="1959022" cy="334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6000" l="9434" r="89623">
                        <a14:backgroundMark x1="31447" y1="24667" x2="36478" y2="74000"/>
                        <a14:backgroundMark x1="37107" y1="24444" x2="41509" y2="67111"/>
                        <a14:backgroundMark x1="64151" y1="20667" x2="62264" y2="76222"/>
                        <a14:backgroundMark x1="53145" y1="6667" x2="63836" y2="19778"/>
                        <a14:backgroundMark x1="46226" y1="9556" x2="46226" y2="20667"/>
                        <a14:backgroundMark x1="52516" y1="48667" x2="50943" y2="10444"/>
                        <a14:backgroundMark x1="74843" y1="67778" x2="70126" y2="30889"/>
                        <a14:backgroundMark x1="48428" y1="46667" x2="46541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267" y="1697533"/>
            <a:ext cx="30289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6000" l="9434" r="89623">
                        <a14:backgroundMark x1="31447" y1="24667" x2="36478" y2="74000"/>
                        <a14:backgroundMark x1="37107" y1="24444" x2="41509" y2="67111"/>
                        <a14:backgroundMark x1="64151" y1="20667" x2="62264" y2="76222"/>
                        <a14:backgroundMark x1="53145" y1="6667" x2="63836" y2="19778"/>
                        <a14:backgroundMark x1="46226" y1="9556" x2="46226" y2="20667"/>
                        <a14:backgroundMark x1="52516" y1="48667" x2="50943" y2="10444"/>
                        <a14:backgroundMark x1="74843" y1="67778" x2="70126" y2="30889"/>
                        <a14:backgroundMark x1="48428" y1="46667" x2="46541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488" y="1670682"/>
            <a:ext cx="30289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6000" l="9434" r="89623">
                        <a14:backgroundMark x1="31447" y1="24667" x2="36478" y2="74000"/>
                        <a14:backgroundMark x1="37107" y1="24444" x2="41509" y2="67111"/>
                        <a14:backgroundMark x1="64151" y1="20667" x2="62264" y2="76222"/>
                        <a14:backgroundMark x1="53145" y1="6667" x2="63836" y2="19778"/>
                        <a14:backgroundMark x1="46226" y1="9556" x2="46226" y2="20667"/>
                        <a14:backgroundMark x1="52516" y1="48667" x2="50943" y2="10444"/>
                        <a14:backgroundMark x1="74843" y1="67778" x2="70126" y2="30889"/>
                        <a14:backgroundMark x1="48428" y1="46667" x2="46541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70682"/>
            <a:ext cx="30289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6000" l="9434" r="89623">
                        <a14:backgroundMark x1="31447" y1="24667" x2="36478" y2="74000"/>
                        <a14:backgroundMark x1="37107" y1="24444" x2="41509" y2="67111"/>
                        <a14:backgroundMark x1="64151" y1="20667" x2="62264" y2="76222"/>
                        <a14:backgroundMark x1="53145" y1="6667" x2="63836" y2="19778"/>
                        <a14:backgroundMark x1="46226" y1="9556" x2="46226" y2="20667"/>
                        <a14:backgroundMark x1="52516" y1="48667" x2="50943" y2="10444"/>
                        <a14:backgroundMark x1="74843" y1="67778" x2="70126" y2="30889"/>
                        <a14:backgroundMark x1="48428" y1="46667" x2="46541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40"/>
          <a:stretch/>
        </p:blipFill>
        <p:spPr bwMode="auto">
          <a:xfrm>
            <a:off x="5722125" y="2636911"/>
            <a:ext cx="3028950" cy="329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443333" y="5433416"/>
            <a:ext cx="31149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свечи.</a:t>
            </a:r>
          </a:p>
        </p:txBody>
      </p:sp>
      <p:pic>
        <p:nvPicPr>
          <p:cNvPr id="17" name="Picture 2" descr="http://www.playcast.ru/uploads/2015/08/31/1488946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6482" y="2636912"/>
            <a:ext cx="1964147" cy="391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8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r="6515"/>
          <a:stretch/>
        </p:blipFill>
        <p:spPr bwMode="auto">
          <a:xfrm>
            <a:off x="-108520" y="0"/>
            <a:ext cx="9361039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602060" y="1305341"/>
            <a:ext cx="71731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itchFamily="66" charset="0"/>
              </a:rPr>
              <a:t> </a:t>
            </a:r>
            <a:r>
              <a:rPr lang="ru-RU" sz="7200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Городок</a:t>
            </a:r>
            <a:endParaRPr lang="ru-RU" sz="6600" dirty="0">
              <a:ln>
                <a:solidFill>
                  <a:srgbClr val="00206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6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ПОЗНАНИЕ МИРА</a:t>
            </a:r>
          </a:p>
          <a:p>
            <a:pPr algn="ctr"/>
            <a:r>
              <a:rPr lang="ru-RU" sz="4800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Станция «Лесная»</a:t>
            </a:r>
            <a:endParaRPr lang="ru-RU" sz="4800" dirty="0">
              <a:ln>
                <a:solidFill>
                  <a:srgbClr val="002060"/>
                </a:solidFill>
              </a:ln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94948" y="930472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6000" b="1" i="1" u="sng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звоно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403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293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9F15E6C-5AFF-39DD-068B-C28025A95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" y="392"/>
            <a:ext cx="9143477" cy="685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999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23728" y="90871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РЕБУСЫ</a:t>
            </a:r>
          </a:p>
          <a:p>
            <a:pPr algn="ctr">
              <a:defRPr/>
            </a:pPr>
            <a:r>
              <a:rPr lang="ru-RU" sz="54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О </a:t>
            </a:r>
          </a:p>
          <a:p>
            <a:pPr algn="ctr">
              <a:defRPr/>
            </a:pPr>
            <a:r>
              <a:rPr lang="ru-RU" sz="54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ЖИВОТНЫХ</a:t>
            </a:r>
          </a:p>
        </p:txBody>
      </p:sp>
    </p:spTree>
    <p:extLst>
      <p:ext uri="{BB962C8B-B14F-4D97-AF65-F5344CB8AC3E}">
        <p14:creationId xmlns:p14="http://schemas.microsoft.com/office/powerpoint/2010/main" val="170660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91680" y="420877"/>
            <a:ext cx="2390398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0" b="1" dirty="0">
                <a:solidFill>
                  <a:srgbClr val="250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" b="89888" l="0" r="898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5856" y="116632"/>
            <a:ext cx="4186185" cy="3009148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0688"/>
            <a:ext cx="80180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20688"/>
            <a:ext cx="80180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2708920"/>
            <a:ext cx="6124431" cy="40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9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548680"/>
            <a:ext cx="2491388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0" b="1" dirty="0">
                <a:solidFill>
                  <a:srgbClr val="250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500" y1="21515" x2="36500" y2="8090"/>
                        <a14:foregroundMark x1="13000" y1="23924" x2="13000" y2="23924"/>
                        <a14:foregroundMark x1="12000" y1="25818" x2="12000" y2="25818"/>
                        <a14:foregroundMark x1="5500" y1="46644" x2="7500" y2="40448"/>
                        <a14:foregroundMark x1="8500" y1="34768" x2="8500" y2="33907"/>
                        <a14:foregroundMark x1="6000" y1="41136" x2="11500" y2="25990"/>
                        <a14:foregroundMark x1="7500" y1="35456" x2="7500" y2="35456"/>
                        <a14:foregroundMark x1="8833" y1="31670" x2="8833" y2="31153"/>
                        <a14:foregroundMark x1="9667" y1="28571" x2="9667" y2="28571"/>
                        <a14:foregroundMark x1="9167" y1="29948" x2="9167" y2="29948"/>
                        <a14:foregroundMark x1="7833" y1="33046" x2="8000" y2="32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83725"/>
            <a:ext cx="2560047" cy="247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19" y="524872"/>
            <a:ext cx="80180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020272" y="548679"/>
            <a:ext cx="1268296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0" b="1" dirty="0">
                <a:solidFill>
                  <a:srgbClr val="250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9" b="100000" l="2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093" y="2636912"/>
            <a:ext cx="5307179" cy="41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79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05268" y="412687"/>
            <a:ext cx="1268296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0" b="1" dirty="0">
                <a:solidFill>
                  <a:srgbClr val="250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24328" y="436495"/>
            <a:ext cx="1136850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0" b="1" dirty="0">
                <a:solidFill>
                  <a:srgbClr val="250BE5"/>
                </a:solidFill>
              </a:rPr>
              <a:t>Т</a:t>
            </a:r>
          </a:p>
        </p:txBody>
      </p:sp>
      <p:sp>
        <p:nvSpPr>
          <p:cNvPr id="7" name="Ромб 6"/>
          <p:cNvSpPr/>
          <p:nvPr/>
        </p:nvSpPr>
        <p:spPr>
          <a:xfrm>
            <a:off x="4073564" y="412687"/>
            <a:ext cx="2304256" cy="2448272"/>
          </a:xfrm>
          <a:prstGeom prst="diamond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27" y="524872"/>
            <a:ext cx="80180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31160"/>
            <a:ext cx="80180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 descr="http://img-fotki.yandex.ru/get/9155/208575877.d3/0_dfacb_943c806a_X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54822"/>
            <a:ext cx="4968552" cy="414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05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39685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870" y="3628684"/>
            <a:ext cx="4126260" cy="302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870" y="188640"/>
            <a:ext cx="4349130" cy="323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51132"/>
            <a:ext cx="4320480" cy="299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960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" y="0"/>
            <a:ext cx="9118670" cy="703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301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528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6F8AB6B-5480-D28C-C971-1EF5B9C81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88" y="-99784"/>
            <a:ext cx="6933024" cy="693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22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76E4A28-C41F-96E0-CA0B-438D331F8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90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EE23275-C012-EEF6-802D-7D290AE29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144"/>
            <a:ext cx="8964488" cy="673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6EEA81-5C4D-774E-31C1-99021B1A47E7}"/>
              </a:ext>
            </a:extLst>
          </p:cNvPr>
          <p:cNvSpPr/>
          <p:nvPr/>
        </p:nvSpPr>
        <p:spPr>
          <a:xfrm>
            <a:off x="2195736" y="332656"/>
            <a:ext cx="4752528" cy="792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Ура! 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Новому учебному году!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71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820565-8B1A-0D8F-F9F5-E49D128E8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0"/>
            <a:ext cx="9052560" cy="612019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017A098-49EA-D212-7E5A-5DCDA929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2113622" cy="146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E6C1FD3-EA87-ED9D-5903-1AB4D416AC8F}"/>
              </a:ext>
            </a:extLst>
          </p:cNvPr>
          <p:cNvSpPr/>
          <p:nvPr/>
        </p:nvSpPr>
        <p:spPr>
          <a:xfrm>
            <a:off x="45720" y="6103799"/>
            <a:ext cx="9111828" cy="76944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СТРАНА   ЗНАНИЙ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485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r="6515"/>
          <a:stretch/>
        </p:blipFill>
        <p:spPr bwMode="auto">
          <a:xfrm>
            <a:off x="-108520" y="0"/>
            <a:ext cx="9361039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67545" y="1575896"/>
            <a:ext cx="717313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itchFamily="66" charset="0"/>
              </a:rPr>
              <a:t> Городок</a:t>
            </a:r>
          </a:p>
          <a:p>
            <a:pPr algn="ctr"/>
            <a:r>
              <a:rPr lang="ru-RU" sz="66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ЛИТЕРАТУРНОГО</a:t>
            </a:r>
          </a:p>
          <a:p>
            <a:pPr algn="ctr"/>
            <a:r>
              <a:rPr lang="ru-RU" sz="66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94948" y="930472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6000" b="1" i="1" u="sng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звоно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403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703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6903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Calibri"/>
                <a:ea typeface="Calibri"/>
                <a:cs typeface="Times New Roman"/>
              </a:rPr>
              <a:t>На чём путешествовал Емеля? (На печке)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Calibri"/>
                <a:ea typeface="Calibri"/>
                <a:cs typeface="Times New Roman"/>
              </a:rPr>
              <a:t> В кого превратился гадкий утёнок? (В лебедя) 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Calibri"/>
                <a:ea typeface="Calibri"/>
                <a:cs typeface="Times New Roman"/>
              </a:rPr>
              <a:t>Воздушный транспорт ведьмы? (Ступа, метла)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3636" r="3333" b="11111"/>
          <a:stretch/>
        </p:blipFill>
        <p:spPr bwMode="auto">
          <a:xfrm>
            <a:off x="21526" y="-121704"/>
            <a:ext cx="9144000" cy="710140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83568" y="1124744"/>
            <a:ext cx="698477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>
                <a:latin typeface="Calibri"/>
                <a:ea typeface="Calibri"/>
                <a:cs typeface="Times New Roman"/>
              </a:rPr>
              <a:t>Главный герой казахских народных сказок? </a:t>
            </a:r>
          </a:p>
          <a:p>
            <a:pPr>
              <a:spcAft>
                <a:spcPts val="0"/>
              </a:spcAft>
            </a:pPr>
            <a:r>
              <a:rPr lang="ru-RU" sz="4000" b="1" dirty="0">
                <a:latin typeface="Calibri"/>
                <a:ea typeface="Calibri"/>
                <a:cs typeface="Times New Roman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ru-RU" sz="4000" b="1" dirty="0">
                <a:latin typeface="Calibri"/>
                <a:ea typeface="Calibri"/>
                <a:cs typeface="Times New Roman"/>
              </a:rPr>
              <a:t>В кого превратился гадкий утёнок?</a:t>
            </a:r>
          </a:p>
          <a:p>
            <a:pPr>
              <a:spcAft>
                <a:spcPts val="0"/>
              </a:spcAft>
            </a:pPr>
            <a:endParaRPr lang="ru-RU" sz="4000" b="1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4000" b="1" dirty="0">
                <a:latin typeface="Calibri"/>
                <a:ea typeface="Calibri"/>
                <a:cs typeface="Times New Roman"/>
              </a:rPr>
              <a:t>         Воздушный транспорт                                                     БАБЫ ЯГИ?  </a:t>
            </a:r>
            <a:endParaRPr lang="ru-RU" sz="40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1820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238"/>
            <a:ext cx="91440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412776"/>
            <a:ext cx="66247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000" b="1" dirty="0">
                <a:latin typeface="Calibri"/>
                <a:ea typeface="Calibri"/>
                <a:cs typeface="Times New Roman"/>
              </a:rPr>
              <a:t>Кто спас Муху-Цокотуху.</a:t>
            </a:r>
          </a:p>
          <a:p>
            <a:pPr>
              <a:spcAft>
                <a:spcPts val="0"/>
              </a:spcAft>
            </a:pPr>
            <a:r>
              <a:rPr lang="ru-RU" sz="4000" b="1" dirty="0">
                <a:latin typeface="Calibri"/>
                <a:ea typeface="Calibri"/>
                <a:cs typeface="Times New Roman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4000" b="1" dirty="0">
                <a:latin typeface="Calibri"/>
                <a:ea typeface="Calibri"/>
                <a:cs typeface="Times New Roman"/>
              </a:rPr>
              <a:t>  Волшебник, который </a:t>
            </a:r>
          </a:p>
          <a:p>
            <a:pPr>
              <a:spcAft>
                <a:spcPts val="0"/>
              </a:spcAft>
            </a:pPr>
            <a:r>
              <a:rPr lang="ru-RU" sz="4000" b="1" dirty="0">
                <a:latin typeface="Calibri"/>
                <a:ea typeface="Calibri"/>
                <a:cs typeface="Times New Roman"/>
              </a:rPr>
              <a:t>всегда лезет в бутылку. </a:t>
            </a:r>
          </a:p>
          <a:p>
            <a:pPr>
              <a:spcAft>
                <a:spcPts val="0"/>
              </a:spcAft>
            </a:pPr>
            <a:endParaRPr lang="ru-RU" sz="4000" b="1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4000" b="1" dirty="0">
                <a:latin typeface="Calibri"/>
                <a:ea typeface="Calibri"/>
                <a:cs typeface="Times New Roman"/>
              </a:rPr>
              <a:t> Как звали девочку с голубыми волосами ?</a:t>
            </a:r>
            <a:endParaRPr lang="ru-RU" sz="40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08712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586</TotalTime>
  <Words>372</Words>
  <Application>Microsoft Office PowerPoint</Application>
  <PresentationFormat>Экран (4:3)</PresentationFormat>
  <Paragraphs>115</Paragraphs>
  <Slides>37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37</vt:i4>
      </vt:variant>
    </vt:vector>
  </HeadingPairs>
  <TitlesOfParts>
    <vt:vector size="55" baseType="lpstr">
      <vt:lpstr>Arial</vt:lpstr>
      <vt:lpstr>Bookman Old Style</vt:lpstr>
      <vt:lpstr>Calibri</vt:lpstr>
      <vt:lpstr>Monotype Corsiva</vt:lpstr>
      <vt:lpstr>Times New Roman</vt:lpstr>
      <vt:lpstr>Trebuchet MS</vt:lpstr>
      <vt:lpstr>Wingdings</vt:lpstr>
      <vt:lpstr>Wingdings 2</vt:lpstr>
      <vt:lpstr>Изящная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K114</dc:creator>
  <cp:lastModifiedBy>3.klass@mail.ru</cp:lastModifiedBy>
  <cp:revision>32</cp:revision>
  <dcterms:created xsi:type="dcterms:W3CDTF">2019-08-25T14:28:31Z</dcterms:created>
  <dcterms:modified xsi:type="dcterms:W3CDTF">2022-08-15T08:54:38Z</dcterms:modified>
</cp:coreProperties>
</file>