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thumbs/1626148923_40-kartinkin-com-p-tyomno-zelyonii-fon-odnotonnii-krasivo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97710"/>
            <a:ext cx="972108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300" b="1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«</a:t>
            </a:r>
            <a:r>
              <a:rPr lang="ru-RU" sz="8300" b="1" i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Білімге</a:t>
            </a:r>
            <a:r>
              <a:rPr lang="ru-RU" sz="8300" b="1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            </a:t>
            </a:r>
            <a:r>
              <a:rPr lang="ru-RU" sz="8300" b="1" i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ұмтылу</a:t>
            </a:r>
            <a:r>
              <a:rPr lang="ru-RU" sz="8300" b="1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, </a:t>
            </a:r>
          </a:p>
          <a:p>
            <a:r>
              <a:rPr lang="ru-RU" sz="8300" b="1" i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еңбексүйгіштік</a:t>
            </a:r>
            <a:r>
              <a:rPr lang="ru-RU" sz="8300" b="1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</a:p>
          <a:p>
            <a:r>
              <a:rPr lang="ru-RU" sz="8300" b="1" i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және</a:t>
            </a:r>
            <a:r>
              <a:rPr lang="ru-RU" sz="8300" b="1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sz="8300" b="1" i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отаншылдық</a:t>
            </a:r>
            <a:r>
              <a:rPr lang="ru-RU" sz="8300" b="1" i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»</a:t>
            </a:r>
            <a:endParaRPr lang="ru-RU" sz="8300" b="1" i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4408" r="33095" b="45040"/>
          <a:stretch/>
        </p:blipFill>
        <p:spPr bwMode="auto">
          <a:xfrm rot="16200000">
            <a:off x="1499055" y="-1115277"/>
            <a:ext cx="5904656" cy="897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7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55126" r="33095" b="4714"/>
          <a:stretch/>
        </p:blipFill>
        <p:spPr bwMode="auto">
          <a:xfrm rot="16200000">
            <a:off x="1439265" y="-351032"/>
            <a:ext cx="5904656" cy="712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4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7838"/>
            <a:ext cx="8280920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3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624736" cy="252028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Еңбексүйгіштік</a:t>
            </a:r>
            <a:r>
              <a:rPr lang="ru-RU" sz="5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</a:p>
          <a:p>
            <a:pPr algn="ctr"/>
            <a:r>
              <a:rPr lang="ru-RU" sz="5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баспалдағы</a:t>
            </a:r>
            <a:endParaRPr lang="ru-RU" sz="54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3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7.pngwing.com/pngs/236/298/png-transparent-cloud-weather-climate-cumulus-meteorology-blue-atmosp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64400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7.pngwing.com/pngs/236/298/png-transparent-cloud-weather-climate-cumulus-meteorology-blue-atmosp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77" y="116631"/>
            <a:ext cx="4337175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7.pngwing.com/pngs/236/298/png-transparent-cloud-weather-climate-cumulus-meteorology-blue-atmosp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64400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7.pngwing.com/pngs/236/298/png-transparent-cloud-weather-climate-cumulus-meteorology-blue-atmosp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5" y="3212975"/>
            <a:ext cx="4514255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5330" y="1124744"/>
            <a:ext cx="2906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1.Сабақтан бес </a:t>
            </a:r>
          </a:p>
          <a:p>
            <a:r>
              <a:rPr lang="ru-RU" sz="24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бағасын</a:t>
            </a:r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алу</a:t>
            </a:r>
            <a:endParaRPr lang="ru-RU" sz="24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9790" y="1124744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Сабақты</a:t>
            </a:r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көбірек</a:t>
            </a:r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оқу</a:t>
            </a:r>
            <a:endParaRPr lang="ru-RU" sz="24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306" y="38610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Бастауыш</a:t>
            </a:r>
            <a:r>
              <a:rPr lang="ru-RU" sz="28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сыныпты</a:t>
            </a:r>
            <a:r>
              <a:rPr lang="ru-RU" sz="28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жақсы</a:t>
            </a:r>
            <a:r>
              <a:rPr lang="ru-RU" sz="28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аяқтау</a:t>
            </a:r>
            <a:endParaRPr lang="ru-RU" sz="28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40216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4. </a:t>
            </a:r>
            <a:r>
              <a:rPr lang="ru-RU" sz="24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Үлгілі</a:t>
            </a:r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ұқыпты</a:t>
            </a:r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</a:t>
            </a:r>
          </a:p>
          <a:p>
            <a:r>
              <a:rPr lang="ru-RU" sz="2400" b="1" dirty="0" err="1" smtClean="0">
                <a:solidFill>
                  <a:schemeClr val="bg1"/>
                </a:solidFill>
                <a:latin typeface="Segoe Script" panose="030B0504020000000003" pitchFamily="66" charset="0"/>
              </a:rPr>
              <a:t>оқушы</a:t>
            </a:r>
            <a:r>
              <a:rPr lang="ru-RU" sz="24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 болу</a:t>
            </a:r>
            <a:endParaRPr lang="ru-RU" sz="2400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r="18331" b="37788"/>
          <a:stretch/>
        </p:blipFill>
        <p:spPr bwMode="auto">
          <a:xfrm rot="16200000">
            <a:off x="1693911" y="-330391"/>
            <a:ext cx="4964092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12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15300"/>
          <a:stretch/>
        </p:blipFill>
        <p:spPr bwMode="auto">
          <a:xfrm rot="16200000">
            <a:off x="1871111" y="-294277"/>
            <a:ext cx="4465676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28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000" b="58724"/>
          <a:stretch/>
        </p:blipFill>
        <p:spPr bwMode="auto">
          <a:xfrm rot="16200000">
            <a:off x="1835697" y="-1035498"/>
            <a:ext cx="5544613" cy="85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4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7936"/>
          <a:stretch/>
        </p:blipFill>
        <p:spPr bwMode="auto">
          <a:xfrm rot="16200000">
            <a:off x="2092347" y="-1102374"/>
            <a:ext cx="5642873" cy="846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1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891" b="10234"/>
          <a:stretch/>
        </p:blipFill>
        <p:spPr bwMode="auto">
          <a:xfrm rot="16200000">
            <a:off x="1619675" y="-1107507"/>
            <a:ext cx="5904656" cy="84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2" b="4653"/>
          <a:stretch/>
        </p:blipFill>
        <p:spPr bwMode="auto">
          <a:xfrm>
            <a:off x="971600" y="9723"/>
            <a:ext cx="6840760" cy="521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5229200"/>
            <a:ext cx="7920880" cy="16019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ОТАНШЫЛДЫҚ</a:t>
            </a:r>
            <a:endParaRPr lang="ru-RU" sz="66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5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332656"/>
            <a:ext cx="6336704" cy="2592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Мұражайлар</a:t>
            </a:r>
            <a:r>
              <a:rPr lang="ru-RU" sz="3500" b="1" dirty="0">
                <a:solidFill>
                  <a:srgbClr val="C00000"/>
                </a:solidFill>
                <a:latin typeface="Segoe Script" panose="030B0504020000000003" pitchFamily="66" charset="0"/>
              </a:rPr>
              <a:t> мен </a:t>
            </a:r>
            <a:r>
              <a:rPr lang="ru-RU" sz="35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кітапханаларға</a:t>
            </a:r>
            <a:r>
              <a:rPr lang="ru-RU" sz="3500" b="1" dirty="0">
                <a:solidFill>
                  <a:srgbClr val="C00000"/>
                </a:solidFill>
                <a:latin typeface="Segoe Script" panose="030B0504020000000003" pitchFamily="66" charset="0"/>
              </a:rPr>
              <a:t> бару</a:t>
            </a:r>
            <a:endParaRPr lang="ru-RU" sz="35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3429000"/>
            <a:ext cx="6336704" cy="2592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Ө</a:t>
            </a:r>
            <a:r>
              <a:rPr lang="ru-RU" sz="4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з</a:t>
            </a:r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еліңнің</a:t>
            </a:r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батырларын</a:t>
            </a:r>
            <a:r>
              <a:rPr lang="ru-RU" sz="4000" b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білу</a:t>
            </a:r>
            <a:endParaRPr lang="ru-RU" sz="40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4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332656"/>
            <a:ext cx="6336704" cy="2592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Мемлекет</a:t>
            </a:r>
            <a:r>
              <a:rPr lang="ru-RU" sz="3600" b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тарихы</a:t>
            </a:r>
            <a:r>
              <a:rPr lang="ru-RU" sz="3600" b="1" dirty="0">
                <a:solidFill>
                  <a:srgbClr val="C00000"/>
                </a:solidFill>
                <a:latin typeface="Segoe Script" panose="030B0504020000000003" pitchFamily="66" charset="0"/>
              </a:rPr>
              <a:t> мен </a:t>
            </a:r>
            <a:r>
              <a:rPr lang="ru-RU" sz="36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географиясын</a:t>
            </a:r>
            <a:r>
              <a:rPr lang="ru-RU" sz="3600" b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білу</a:t>
            </a:r>
            <a:endParaRPr lang="ru-RU" sz="36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7584" y="3068960"/>
            <a:ext cx="6336704" cy="2592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Е</a:t>
            </a:r>
            <a:r>
              <a:rPr lang="ru-RU" sz="4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стелік</a:t>
            </a:r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күндерді</a:t>
            </a:r>
            <a:r>
              <a:rPr lang="ru-RU" sz="4000" b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еске</a:t>
            </a:r>
            <a:r>
              <a:rPr lang="ru-RU" sz="4000" b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алу</a:t>
            </a:r>
            <a:endParaRPr lang="ru-RU" sz="40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4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332656"/>
            <a:ext cx="6552728" cy="2592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Х</a:t>
            </a:r>
            <a:r>
              <a:rPr lang="ru-RU" sz="35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алықаралық</a:t>
            </a:r>
            <a:r>
              <a:rPr lang="ru-RU" sz="35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35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олимпиадаларға</a:t>
            </a:r>
            <a:r>
              <a:rPr lang="ru-RU" sz="3500" b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35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қатысу</a:t>
            </a:r>
            <a:endParaRPr lang="ru-RU" sz="35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3290118"/>
            <a:ext cx="6336704" cy="2592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М</a:t>
            </a:r>
            <a:r>
              <a:rPr lang="ru-RU" sz="4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емлекеттік</a:t>
            </a:r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рәміздерді</a:t>
            </a:r>
            <a:r>
              <a:rPr lang="ru-RU" sz="4000" b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қастерлеу</a:t>
            </a:r>
            <a:endParaRPr lang="ru-RU" sz="40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9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329828"/>
            <a:ext cx="6552728" cy="2592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Д</a:t>
            </a:r>
            <a:r>
              <a:rPr lang="ru-RU" sz="4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әстүрлерді</a:t>
            </a:r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құрметтеу</a:t>
            </a:r>
            <a:endParaRPr lang="ru-RU" sz="36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5928" y="3212976"/>
            <a:ext cx="6552728" cy="25922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О</a:t>
            </a:r>
            <a:r>
              <a:rPr lang="ru-RU" sz="36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тандық</a:t>
            </a:r>
            <a:r>
              <a:rPr lang="ru-RU" sz="36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өндірушілерді</a:t>
            </a:r>
            <a:r>
              <a:rPr lang="ru-RU" sz="3600" b="1" dirty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қолдау</a:t>
            </a:r>
            <a:endParaRPr lang="ru-RU" sz="35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8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r="33758" b="52271"/>
          <a:stretch/>
        </p:blipFill>
        <p:spPr bwMode="auto">
          <a:xfrm>
            <a:off x="0" y="476672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83568" y="2112862"/>
            <a:ext cx="3384376" cy="23762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1.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Жазғы</a:t>
            </a:r>
            <a:r>
              <a:rPr lang="ru-RU" sz="2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демалыстарың</a:t>
            </a:r>
            <a:r>
              <a:rPr lang="ru-RU" sz="2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туралы</a:t>
            </a:r>
            <a:r>
              <a:rPr lang="ru-RU" sz="2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айтып</a:t>
            </a:r>
            <a:r>
              <a:rPr lang="ru-RU" sz="2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беріңдер</a:t>
            </a:r>
            <a:endParaRPr lang="ru-RU" sz="20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08104" y="2151707"/>
            <a:ext cx="2767707" cy="23762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2.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Не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үшін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оқу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керек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9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eposed.net/images/olga/igraya_razvivaemsya/razvivaushie-igri/cveta-cveti-babochki1/cveta-cveti-babochki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48388" r="33477"/>
          <a:stretch/>
        </p:blipFill>
        <p:spPr bwMode="auto">
          <a:xfrm>
            <a:off x="-15429" y="668839"/>
            <a:ext cx="911487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83568" y="2112862"/>
            <a:ext cx="3384376" cy="23762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3.Өткен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жылы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мектеп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саған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не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үйретті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?  </a:t>
            </a:r>
          </a:p>
        </p:txBody>
      </p:sp>
      <p:sp>
        <p:nvSpPr>
          <p:cNvPr id="4" name="Овал 3"/>
          <p:cNvSpPr/>
          <p:nvPr/>
        </p:nvSpPr>
        <p:spPr>
          <a:xfrm>
            <a:off x="5076056" y="2136302"/>
            <a:ext cx="3384376" cy="23762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Segoe Script" panose="030B0504020000000003" pitchFamily="66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.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Segoe Script" panose="030B0504020000000003" pitchFamily="66" charset="0"/>
              </a:rPr>
              <a:t>Осы </a:t>
            </a:r>
            <a:r>
              <a:rPr lang="ru-RU" sz="28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жылы</a:t>
            </a:r>
            <a:r>
              <a:rPr lang="ru-RU" sz="2800" b="1" dirty="0">
                <a:solidFill>
                  <a:srgbClr val="C00000"/>
                </a:solidFill>
                <a:latin typeface="Segoe Script" panose="030B0504020000000003" pitchFamily="66" charset="0"/>
              </a:rPr>
              <a:t> не </a:t>
            </a:r>
            <a:r>
              <a:rPr lang="ru-RU" sz="28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үйренгің</a:t>
            </a:r>
            <a:r>
              <a:rPr lang="ru-RU" sz="2800" b="1" dirty="0">
                <a:solidFill>
                  <a:srgbClr val="C00000"/>
                </a:solidFill>
                <a:latin typeface="Segoe Script" panose="030B0504020000000003" pitchFamily="66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latin typeface="Segoe Script" panose="030B0504020000000003" pitchFamily="66" charset="0"/>
              </a:rPr>
              <a:t>келеді</a:t>
            </a:r>
            <a:r>
              <a:rPr lang="ru-RU" sz="2800" b="1" dirty="0">
                <a:solidFill>
                  <a:srgbClr val="C00000"/>
                </a:solidFill>
                <a:latin typeface="Segoe Script" panose="030B0504020000000003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952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eposed.net/images/olga/igraya_razvivaemsya/razvivaushie-igri/cveta-cveti-babochki1/cveta-cveti-babochki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6" t="3385" b="5985"/>
          <a:stretch/>
        </p:blipFill>
        <p:spPr bwMode="auto">
          <a:xfrm rot="16200000">
            <a:off x="2072867" y="-1265871"/>
            <a:ext cx="5112568" cy="90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755576" y="2060848"/>
            <a:ext cx="3096344" cy="23762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5.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Жақсы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бағалар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алу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үшін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не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істеу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керек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2136302"/>
            <a:ext cx="2880320" cy="2376264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6. 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Қандай</a:t>
            </a:r>
            <a:r>
              <a:rPr lang="ru-RU" sz="28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пәндерді</a:t>
            </a:r>
            <a:r>
              <a:rPr lang="ru-RU" sz="28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оқыған</a:t>
            </a:r>
            <a:r>
              <a:rPr lang="ru-RU" sz="28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Segoe Script" panose="030B0504020000000003" pitchFamily="66" charset="0"/>
              </a:rPr>
              <a:t>ұнайды</a:t>
            </a:r>
            <a:r>
              <a:rPr lang="ru-RU" sz="28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107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Orken</dc:creator>
  <cp:lastModifiedBy>Orken</cp:lastModifiedBy>
  <cp:revision>9</cp:revision>
  <cp:lastPrinted>2022-08-14T20:13:24Z</cp:lastPrinted>
  <dcterms:created xsi:type="dcterms:W3CDTF">2022-08-14T18:26:02Z</dcterms:created>
  <dcterms:modified xsi:type="dcterms:W3CDTF">2022-08-14T20:18:17Z</dcterms:modified>
</cp:coreProperties>
</file>