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71" r:id="rId4"/>
    <p:sldId id="258" r:id="rId5"/>
    <p:sldId id="259" r:id="rId6"/>
    <p:sldId id="260" r:id="rId7"/>
    <p:sldId id="265" r:id="rId8"/>
    <p:sldId id="264" r:id="rId9"/>
    <p:sldId id="263" r:id="rId10"/>
    <p:sldId id="262" r:id="rId11"/>
    <p:sldId id="261" r:id="rId12"/>
    <p:sldId id="266" r:id="rId13"/>
    <p:sldId id="269" r:id="rId14"/>
    <p:sldId id="267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BAF1-B90C-4D80-B338-BA3D21DEBDAE}" type="datetimeFigureOut">
              <a:rPr lang="ru-RU" smtClean="0"/>
              <a:t>18.05.2025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3F3FB-3D58-40DF-B9C5-292F11574954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3143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BAF1-B90C-4D80-B338-BA3D21DEBDAE}" type="datetimeFigureOut">
              <a:rPr lang="ru-RU" smtClean="0"/>
              <a:t>18.05.2025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3F3FB-3D58-40DF-B9C5-292F1157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488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BAF1-B90C-4D80-B338-BA3D21DEBDAE}" type="datetimeFigureOut">
              <a:rPr lang="ru-RU" smtClean="0"/>
              <a:t>18.05.2025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3F3FB-3D58-40DF-B9C5-292F1157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895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BAF1-B90C-4D80-B338-BA3D21DEBDAE}" type="datetimeFigureOut">
              <a:rPr lang="ru-RU" smtClean="0"/>
              <a:t>18.05.2025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3F3FB-3D58-40DF-B9C5-292F1157495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08356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BAF1-B90C-4D80-B338-BA3D21DEBDAE}" type="datetimeFigureOut">
              <a:rPr lang="ru-RU" smtClean="0"/>
              <a:t>18.05.2025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3F3FB-3D58-40DF-B9C5-292F1157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156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BAF1-B90C-4D80-B338-BA3D21DEBDAE}" type="datetimeFigureOut">
              <a:rPr lang="ru-RU" smtClean="0"/>
              <a:t>18.05.2025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3F3FB-3D58-40DF-B9C5-292F1157495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708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BAF1-B90C-4D80-B338-BA3D21DEBDAE}" type="datetimeFigureOut">
              <a:rPr lang="ru-RU" smtClean="0"/>
              <a:t>18.05.2025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3F3FB-3D58-40DF-B9C5-292F1157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296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BAF1-B90C-4D80-B338-BA3D21DEBDAE}" type="datetimeFigureOut">
              <a:rPr lang="ru-RU" smtClean="0"/>
              <a:t>18.05.2025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3F3FB-3D58-40DF-B9C5-292F1157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9565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BAF1-B90C-4D80-B338-BA3D21DEBDAE}" type="datetimeFigureOut">
              <a:rPr lang="ru-RU" smtClean="0"/>
              <a:t>18.05.2025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3F3FB-3D58-40DF-B9C5-292F1157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554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BAF1-B90C-4D80-B338-BA3D21DEBDAE}" type="datetimeFigureOut">
              <a:rPr lang="ru-RU" smtClean="0"/>
              <a:t>18.05.2025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3F3FB-3D58-40DF-B9C5-292F1157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033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BAF1-B90C-4D80-B338-BA3D21DEBDAE}" type="datetimeFigureOut">
              <a:rPr lang="ru-RU" smtClean="0"/>
              <a:t>18.05.2025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3F3FB-3D58-40DF-B9C5-292F1157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998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BAF1-B90C-4D80-B338-BA3D21DEBDAE}" type="datetimeFigureOut">
              <a:rPr lang="ru-RU" smtClean="0"/>
              <a:t>18.05.2025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3F3FB-3D58-40DF-B9C5-292F1157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990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BAF1-B90C-4D80-B338-BA3D21DEBDAE}" type="datetimeFigureOut">
              <a:rPr lang="ru-RU" smtClean="0"/>
              <a:t>18.05.2025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3F3FB-3D58-40DF-B9C5-292F1157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0425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BAF1-B90C-4D80-B338-BA3D21DEBDAE}" type="datetimeFigureOut">
              <a:rPr lang="ru-RU" smtClean="0"/>
              <a:t>18.05.2025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3F3FB-3D58-40DF-B9C5-292F1157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917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BAF1-B90C-4D80-B338-BA3D21DEBDAE}" type="datetimeFigureOut">
              <a:rPr lang="ru-RU" smtClean="0"/>
              <a:t>18.05.2025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3F3FB-3D58-40DF-B9C5-292F1157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655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BAF1-B90C-4D80-B338-BA3D21DEBDAE}" type="datetimeFigureOut">
              <a:rPr lang="ru-RU" smtClean="0"/>
              <a:t>18.05.2025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3F3FB-3D58-40DF-B9C5-292F1157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938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BAF1-B90C-4D80-B338-BA3D21DEBDAE}" type="datetimeFigureOut">
              <a:rPr lang="ru-RU" smtClean="0"/>
              <a:t>18.05.2025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3F3FB-3D58-40DF-B9C5-292F1157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332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58ABAF1-B90C-4D80-B338-BA3D21DEBDAE}" type="datetimeFigureOut">
              <a:rPr lang="ru-RU" smtClean="0"/>
              <a:t>18.05.2025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4C3F3FB-3D58-40DF-B9C5-292F115749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7548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Тропы в литературе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240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3584" y="227003"/>
            <a:ext cx="8534400" cy="1309033"/>
          </a:xfrm>
        </p:spPr>
        <p:txBody>
          <a:bodyPr>
            <a:normAutofit/>
          </a:bodyPr>
          <a:lstStyle/>
          <a:p>
            <a:pPr algn="ctr"/>
            <a:r>
              <a:rPr lang="ru-RU" sz="3200" b="1" cap="none" dirty="0" smtClean="0"/>
              <a:t>Перифраз</a:t>
            </a:r>
            <a:endParaRPr lang="ru-RU" sz="3200" b="1" cap="none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013" y="1677168"/>
            <a:ext cx="10260281" cy="1671673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sz="5100" dirty="0" smtClean="0">
                <a:solidFill>
                  <a:schemeClr val="tx1"/>
                </a:solidFill>
              </a:rPr>
              <a:t>от </a:t>
            </a:r>
            <a:r>
              <a:rPr lang="ru-RU" sz="5100" dirty="0">
                <a:solidFill>
                  <a:schemeClr val="tx1"/>
                </a:solidFill>
              </a:rPr>
              <a:t>греч. «пересказ</a:t>
            </a:r>
            <a:r>
              <a:rPr lang="ru-RU" sz="5100" dirty="0" smtClean="0">
                <a:solidFill>
                  <a:schemeClr val="tx1"/>
                </a:solidFill>
              </a:rPr>
              <a:t>», </a:t>
            </a:r>
            <a:r>
              <a:rPr lang="ru-RU" sz="5100" dirty="0">
                <a:solidFill>
                  <a:schemeClr val="tx1"/>
                </a:solidFill>
              </a:rPr>
              <a:t>образный оборот, выражение, которое употребляется вместо какого-либо слова или словосочетания.</a:t>
            </a:r>
          </a:p>
          <a:p>
            <a:pPr marL="0" indent="0">
              <a:buNone/>
            </a:pPr>
            <a:endParaRPr lang="ru-RU" b="1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914399" y="4144489"/>
            <a:ext cx="4168239" cy="2351314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Погиб поэт! — </a:t>
            </a:r>
            <a:r>
              <a:rPr lang="ru-RU" u="sng" dirty="0">
                <a:solidFill>
                  <a:schemeClr val="bg1"/>
                </a:solidFill>
              </a:rPr>
              <a:t>невольник чести</a:t>
            </a:r>
            <a:r>
              <a:rPr lang="ru-RU" dirty="0">
                <a:solidFill>
                  <a:schemeClr val="bg1"/>
                </a:solidFill>
              </a:rPr>
              <a:t>— 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Пал оклеветанный молвой.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С свинцом в груди и жаждой мести, 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Поникнув головой.  </a:t>
            </a:r>
          </a:p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6733309" y="4144489"/>
            <a:ext cx="4389912" cy="2351314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Угас, как светоч, </a:t>
            </a:r>
            <a:r>
              <a:rPr lang="ru-RU" u="sng" dirty="0">
                <a:solidFill>
                  <a:schemeClr val="bg1"/>
                </a:solidFill>
              </a:rPr>
              <a:t>дивный гений</a:t>
            </a:r>
            <a:r>
              <a:rPr lang="ru-RU" dirty="0">
                <a:solidFill>
                  <a:schemeClr val="bg1"/>
                </a:solidFill>
              </a:rPr>
              <a:t>,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Увял торжественный венок.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(М.Ю. Лермонтов о Пушкине)</a:t>
            </a:r>
          </a:p>
        </p:txBody>
      </p:sp>
    </p:spTree>
    <p:extLst>
      <p:ext uri="{BB962C8B-B14F-4D97-AF65-F5344CB8AC3E}">
        <p14:creationId xmlns:p14="http://schemas.microsoft.com/office/powerpoint/2010/main" val="788539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4233" y="39694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ru-RU" sz="3200" b="1" cap="none" dirty="0" smtClean="0"/>
              <a:t>Ирония</a:t>
            </a:r>
            <a:endParaRPr lang="ru-RU" sz="3200" b="1" cap="none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74175" y="1230966"/>
            <a:ext cx="10243848" cy="25056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от </a:t>
            </a:r>
            <a:r>
              <a:rPr lang="ru-RU" sz="2800" dirty="0">
                <a:solidFill>
                  <a:schemeClr val="tx1"/>
                </a:solidFill>
              </a:rPr>
              <a:t>греч. «притворство</a:t>
            </a:r>
            <a:r>
              <a:rPr lang="ru-RU" sz="2800" dirty="0" smtClean="0">
                <a:solidFill>
                  <a:schemeClr val="tx1"/>
                </a:solidFill>
              </a:rPr>
              <a:t>», </a:t>
            </a:r>
            <a:r>
              <a:rPr lang="ru-RU" sz="2800" dirty="0">
                <a:solidFill>
                  <a:schemeClr val="tx1"/>
                </a:solidFill>
              </a:rPr>
              <a:t>выражение насмешки или лукавства посредством иносказания.</a:t>
            </a:r>
          </a:p>
          <a:p>
            <a:pPr algn="ctr"/>
            <a:endParaRPr lang="ru-RU" sz="28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1834139" y="3744303"/>
            <a:ext cx="7754587" cy="2367257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«Тут был, однако, </a:t>
            </a:r>
            <a:r>
              <a:rPr lang="ru-RU" u="sng" dirty="0">
                <a:solidFill>
                  <a:schemeClr val="bg1"/>
                </a:solidFill>
              </a:rPr>
              <a:t>цвет столицы</a:t>
            </a:r>
            <a:r>
              <a:rPr lang="ru-RU" dirty="0">
                <a:solidFill>
                  <a:schemeClr val="bg1"/>
                </a:solidFill>
              </a:rPr>
              <a:t>,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И </a:t>
            </a:r>
            <a:r>
              <a:rPr lang="ru-RU" u="sng" dirty="0">
                <a:solidFill>
                  <a:schemeClr val="bg1"/>
                </a:solidFill>
              </a:rPr>
              <a:t>знать</a:t>
            </a:r>
            <a:r>
              <a:rPr lang="ru-RU" dirty="0">
                <a:solidFill>
                  <a:schemeClr val="bg1"/>
                </a:solidFill>
              </a:rPr>
              <a:t>, и моды </a:t>
            </a:r>
            <a:r>
              <a:rPr lang="ru-RU" u="sng" dirty="0">
                <a:solidFill>
                  <a:schemeClr val="bg1"/>
                </a:solidFill>
              </a:rPr>
              <a:t>образцы</a:t>
            </a:r>
            <a:r>
              <a:rPr lang="ru-RU" dirty="0">
                <a:solidFill>
                  <a:schemeClr val="bg1"/>
                </a:solidFill>
              </a:rPr>
              <a:t>,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Везде встречаемые </a:t>
            </a:r>
            <a:r>
              <a:rPr lang="ru-RU" dirty="0" err="1">
                <a:solidFill>
                  <a:schemeClr val="bg1"/>
                </a:solidFill>
              </a:rPr>
              <a:t>лицы</a:t>
            </a:r>
            <a:r>
              <a:rPr lang="ru-RU" dirty="0">
                <a:solidFill>
                  <a:schemeClr val="bg1"/>
                </a:solidFill>
              </a:rPr>
              <a:t>,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Необходимые глупцы.»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(А.С. Пушкин «Евгений Онегин»</a:t>
            </a:r>
          </a:p>
        </p:txBody>
      </p:sp>
    </p:spTree>
    <p:extLst>
      <p:ext uri="{BB962C8B-B14F-4D97-AF65-F5344CB8AC3E}">
        <p14:creationId xmlns:p14="http://schemas.microsoft.com/office/powerpoint/2010/main" val="176997405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1110" y="271591"/>
            <a:ext cx="8534400" cy="1043603"/>
          </a:xfrm>
        </p:spPr>
        <p:txBody>
          <a:bodyPr>
            <a:normAutofit/>
          </a:bodyPr>
          <a:lstStyle/>
          <a:p>
            <a:pPr algn="ctr"/>
            <a:r>
              <a:rPr lang="ru-RU" sz="3200" b="1" cap="none" dirty="0" smtClean="0"/>
              <a:t>Литота</a:t>
            </a:r>
            <a:endParaRPr lang="ru-RU" sz="3200" b="1" cap="none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139" y="1315194"/>
            <a:ext cx="11091552" cy="21642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от </a:t>
            </a:r>
            <a:r>
              <a:rPr lang="ru-RU" sz="2800" dirty="0">
                <a:solidFill>
                  <a:schemeClr val="tx1"/>
                </a:solidFill>
              </a:rPr>
              <a:t>греч. «</a:t>
            </a:r>
            <a:r>
              <a:rPr lang="ru-RU" sz="2800" dirty="0" smtClean="0">
                <a:solidFill>
                  <a:schemeClr val="tx1"/>
                </a:solidFill>
              </a:rPr>
              <a:t>простота», художественный </a:t>
            </a:r>
            <a:r>
              <a:rPr lang="ru-RU" sz="2800" dirty="0">
                <a:solidFill>
                  <a:schemeClr val="tx1"/>
                </a:solidFill>
              </a:rPr>
              <a:t>приём преуменьшения, противоположный </a:t>
            </a:r>
            <a:r>
              <a:rPr lang="ru-RU" sz="3600" dirty="0">
                <a:solidFill>
                  <a:schemeClr val="tx1"/>
                </a:solidFill>
              </a:rPr>
              <a:t>гиперболе</a:t>
            </a:r>
            <a:r>
              <a:rPr lang="ru-RU" sz="2800" dirty="0">
                <a:solidFill>
                  <a:schemeClr val="tx1"/>
                </a:solidFill>
              </a:rPr>
              <a:t>, используемый для изобразительно-выразительных свойств речи.</a:t>
            </a:r>
          </a:p>
          <a:p>
            <a:endParaRPr lang="ru-RU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688769" y="4523073"/>
            <a:ext cx="4619501" cy="1414589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«Ваш спиц, прелестный шпиц, </a:t>
            </a:r>
            <a:r>
              <a:rPr lang="ru-RU" u="sng" dirty="0">
                <a:solidFill>
                  <a:schemeClr val="bg1"/>
                </a:solidFill>
              </a:rPr>
              <a:t>не более наперстка</a:t>
            </a:r>
            <a:r>
              <a:rPr lang="ru-RU" dirty="0">
                <a:solidFill>
                  <a:schemeClr val="bg1"/>
                </a:solidFill>
              </a:rPr>
              <a:t>.» (А.С. Грибоедов)</a:t>
            </a: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6436426" y="4523073"/>
            <a:ext cx="4556166" cy="1377538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«В больших сапогах, в полушубке овчинном, В больших рукавицах… </a:t>
            </a:r>
            <a:r>
              <a:rPr lang="ru-RU" u="sng" dirty="0">
                <a:solidFill>
                  <a:schemeClr val="bg1"/>
                </a:solidFill>
              </a:rPr>
              <a:t>а сам с ноготок</a:t>
            </a:r>
            <a:r>
              <a:rPr lang="ru-RU" dirty="0">
                <a:solidFill>
                  <a:schemeClr val="bg1"/>
                </a:solidFill>
              </a:rPr>
              <a:t>!» (Н.А. Некрасов)</a:t>
            </a:r>
          </a:p>
        </p:txBody>
      </p:sp>
    </p:spTree>
    <p:extLst>
      <p:ext uri="{BB962C8B-B14F-4D97-AF65-F5344CB8AC3E}">
        <p14:creationId xmlns:p14="http://schemas.microsoft.com/office/powerpoint/2010/main" val="8049953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2357" y="354719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ru-RU" sz="3200" b="1" cap="none" dirty="0" smtClean="0"/>
              <a:t>Олицетворение</a:t>
            </a:r>
            <a:endParaRPr lang="ru-RU" sz="3200" b="1" cap="none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4384" y="1861786"/>
            <a:ext cx="10896991" cy="16058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присвоение </a:t>
            </a:r>
            <a:r>
              <a:rPr lang="ru-RU" sz="2800" dirty="0">
                <a:solidFill>
                  <a:schemeClr val="tx1"/>
                </a:solidFill>
              </a:rPr>
              <a:t>предметам неживой природы свойств живых существ.</a:t>
            </a:r>
          </a:p>
          <a:p>
            <a:endParaRPr lang="ru-RU" sz="28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1033153" y="4036069"/>
            <a:ext cx="3954484" cy="1854091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«</a:t>
            </a:r>
            <a:r>
              <a:rPr lang="ru-RU" u="sng" dirty="0">
                <a:solidFill>
                  <a:schemeClr val="bg1"/>
                </a:solidFill>
              </a:rPr>
              <a:t>Утешится</a:t>
            </a:r>
            <a:r>
              <a:rPr lang="ru-RU" dirty="0">
                <a:solidFill>
                  <a:schemeClr val="bg1"/>
                </a:solidFill>
              </a:rPr>
              <a:t>  безмолвная печаль,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И резвая </a:t>
            </a:r>
            <a:r>
              <a:rPr lang="ru-RU" u="sng" dirty="0">
                <a:solidFill>
                  <a:schemeClr val="bg1"/>
                </a:solidFill>
              </a:rPr>
              <a:t>задумается</a:t>
            </a:r>
            <a:r>
              <a:rPr lang="ru-RU" dirty="0">
                <a:solidFill>
                  <a:schemeClr val="bg1"/>
                </a:solidFill>
              </a:rPr>
              <a:t> радость.» (А.С. Пушкин)</a:t>
            </a: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6982691" y="4036068"/>
            <a:ext cx="4025735" cy="1854091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«Вот опять вдруг </a:t>
            </a:r>
            <a:r>
              <a:rPr lang="ru-RU" u="sng" dirty="0">
                <a:solidFill>
                  <a:schemeClr val="bg1"/>
                </a:solidFill>
              </a:rPr>
              <a:t>зарыдали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Разливные бубенцы.» (С.А. Есенин)</a:t>
            </a:r>
          </a:p>
        </p:txBody>
      </p:sp>
    </p:spTree>
    <p:extLst>
      <p:ext uri="{BB962C8B-B14F-4D97-AF65-F5344CB8AC3E}">
        <p14:creationId xmlns:p14="http://schemas.microsoft.com/office/powerpoint/2010/main" val="249486501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271592"/>
            <a:ext cx="10058400" cy="1507067"/>
          </a:xfrm>
        </p:spPr>
        <p:txBody>
          <a:bodyPr>
            <a:normAutofit/>
          </a:bodyPr>
          <a:lstStyle/>
          <a:p>
            <a:pPr algn="ctr"/>
            <a:r>
              <a:rPr lang="ru-RU" sz="3200" b="1" cap="none" dirty="0" smtClean="0"/>
              <a:t>Синекдоха</a:t>
            </a:r>
            <a:endParaRPr lang="ru-RU" sz="3200" b="1" cap="none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5637" y="1591293"/>
            <a:ext cx="10640290" cy="172192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4500" dirty="0" smtClean="0">
                <a:solidFill>
                  <a:schemeClr val="tx1"/>
                </a:solidFill>
              </a:rPr>
              <a:t>от </a:t>
            </a:r>
            <a:r>
              <a:rPr lang="ru-RU" sz="4500" dirty="0">
                <a:solidFill>
                  <a:schemeClr val="tx1"/>
                </a:solidFill>
              </a:rPr>
              <a:t>греч. «</a:t>
            </a:r>
            <a:r>
              <a:rPr lang="ru-RU" sz="4500" dirty="0" smtClean="0">
                <a:solidFill>
                  <a:schemeClr val="tx1"/>
                </a:solidFill>
              </a:rPr>
              <a:t>соотнесение», разновидность </a:t>
            </a:r>
            <a:r>
              <a:rPr lang="ru-RU" sz="4500" dirty="0">
                <a:solidFill>
                  <a:schemeClr val="tx1"/>
                </a:solidFill>
              </a:rPr>
              <a:t>метонимии, перенос значения по количеству – большее вместо меньшего или наоборот. </a:t>
            </a:r>
          </a:p>
          <a:p>
            <a:pPr algn="ctr"/>
            <a:endParaRPr lang="ru-RU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933594" y="4632917"/>
            <a:ext cx="4517181" cy="1542252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«И слышно было до рассвета, как ликовал </a:t>
            </a:r>
            <a:r>
              <a:rPr lang="ru-RU" u="sng" dirty="0">
                <a:solidFill>
                  <a:schemeClr val="bg1"/>
                </a:solidFill>
              </a:rPr>
              <a:t>француз</a:t>
            </a:r>
            <a:r>
              <a:rPr lang="ru-RU" dirty="0">
                <a:solidFill>
                  <a:schemeClr val="bg1"/>
                </a:solidFill>
              </a:rPr>
              <a:t>.» 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(М.Ю. Лермонтов)</a:t>
            </a: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6887688" y="4632917"/>
            <a:ext cx="4762006" cy="154225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u="sng" dirty="0">
                <a:solidFill>
                  <a:schemeClr val="bg1"/>
                </a:solidFill>
              </a:rPr>
              <a:t>«Швед</a:t>
            </a:r>
            <a:r>
              <a:rPr lang="ru-RU" dirty="0">
                <a:solidFill>
                  <a:schemeClr val="bg1"/>
                </a:solidFill>
              </a:rPr>
              <a:t>, </a:t>
            </a:r>
            <a:r>
              <a:rPr lang="ru-RU" u="sng" dirty="0">
                <a:solidFill>
                  <a:schemeClr val="bg1"/>
                </a:solidFill>
              </a:rPr>
              <a:t>русский</a:t>
            </a:r>
            <a:r>
              <a:rPr lang="ru-RU" dirty="0">
                <a:solidFill>
                  <a:schemeClr val="bg1"/>
                </a:solidFill>
              </a:rPr>
              <a:t> колет, рубит, режет.» (А.С. Пушкин)</a:t>
            </a:r>
          </a:p>
        </p:txBody>
      </p:sp>
    </p:spTree>
    <p:extLst>
      <p:ext uri="{BB962C8B-B14F-4D97-AF65-F5344CB8AC3E}">
        <p14:creationId xmlns:p14="http://schemas.microsoft.com/office/powerpoint/2010/main" val="350433746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4233" y="2421026"/>
            <a:ext cx="8534400" cy="1507067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94542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53583" y="3952943"/>
            <a:ext cx="10704224" cy="1507067"/>
          </a:xfrm>
        </p:spPr>
        <p:txBody>
          <a:bodyPr>
            <a:normAutofit/>
          </a:bodyPr>
          <a:lstStyle/>
          <a:p>
            <a:pPr lvl="0" algn="ctr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</a:pPr>
            <a:r>
              <a:rPr lang="ru-RU" sz="2400" cap="none" dirty="0">
                <a:ln>
                  <a:noFill/>
                </a:ln>
                <a:ea typeface="+mn-ea"/>
                <a:cs typeface="+mn-cs"/>
              </a:rPr>
              <a:t>В основе тропа лежит сопоставление двух понятий, </a:t>
            </a:r>
            <a:r>
              <a:rPr lang="ru-RU" sz="2400" cap="none" dirty="0" smtClean="0">
                <a:ln>
                  <a:noFill/>
                </a:ln>
                <a:ea typeface="+mn-ea"/>
                <a:cs typeface="+mn-cs"/>
              </a:rPr>
              <a:t/>
            </a:r>
            <a:br>
              <a:rPr lang="ru-RU" sz="2400" cap="none" dirty="0" smtClean="0">
                <a:ln>
                  <a:noFill/>
                </a:ln>
                <a:ea typeface="+mn-ea"/>
                <a:cs typeface="+mn-cs"/>
              </a:rPr>
            </a:br>
            <a:r>
              <a:rPr lang="ru-RU" sz="2400" cap="none" dirty="0" smtClean="0">
                <a:ln>
                  <a:noFill/>
                </a:ln>
                <a:ea typeface="+mn-ea"/>
                <a:cs typeface="+mn-cs"/>
              </a:rPr>
              <a:t>которые </a:t>
            </a:r>
            <a:r>
              <a:rPr lang="ru-RU" sz="2400" cap="none" dirty="0">
                <a:ln>
                  <a:noFill/>
                </a:ln>
                <a:ea typeface="+mn-ea"/>
                <a:cs typeface="+mn-cs"/>
              </a:rPr>
              <a:t>представляются нашему сознанию близкими по значению.</a:t>
            </a:r>
          </a:p>
        </p:txBody>
      </p:sp>
      <p:sp>
        <p:nvSpPr>
          <p:cNvPr id="3" name="Текст 2"/>
          <p:cNvSpPr>
            <a:spLocks noGrp="1"/>
          </p:cNvSpPr>
          <p:nvPr>
            <p:ph idx="1"/>
          </p:nvPr>
        </p:nvSpPr>
        <p:spPr>
          <a:xfrm>
            <a:off x="684212" y="685800"/>
            <a:ext cx="10953606" cy="295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ln w="3175" cmpd="sng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Тропы</a:t>
            </a:r>
            <a:r>
              <a:rPr lang="ru-RU" sz="2800" cap="all" dirty="0">
                <a:ln w="3175" cmpd="sng">
                  <a:noFill/>
                </a:ln>
                <a:solidFill>
                  <a:prstClr val="white"/>
                </a:solidFill>
                <a:ea typeface="+mj-ea"/>
                <a:cs typeface="+mj-cs"/>
              </a:rPr>
              <a:t/>
            </a:r>
            <a:br>
              <a:rPr lang="ru-RU" sz="2800" cap="all" dirty="0">
                <a:ln w="3175" cmpd="sng">
                  <a:noFill/>
                </a:ln>
                <a:solidFill>
                  <a:prstClr val="white"/>
                </a:solidFill>
                <a:ea typeface="+mj-ea"/>
                <a:cs typeface="+mj-cs"/>
              </a:rPr>
            </a:br>
            <a:r>
              <a:rPr lang="ru-RU" sz="2800" cap="all" dirty="0">
                <a:ln w="3175" cmpd="sng">
                  <a:noFill/>
                </a:ln>
                <a:solidFill>
                  <a:prstClr val="white"/>
                </a:solidFill>
                <a:ea typeface="+mj-ea"/>
                <a:cs typeface="+mj-cs"/>
              </a:rPr>
              <a:t> - </a:t>
            </a:r>
            <a:r>
              <a:rPr lang="ru-RU" sz="2800" dirty="0" smtClean="0">
                <a:ln w="3175" cmpd="sng">
                  <a:noFill/>
                </a:ln>
                <a:solidFill>
                  <a:prstClr val="white"/>
                </a:solidFill>
                <a:ea typeface="+mj-ea"/>
                <a:cs typeface="+mj-cs"/>
              </a:rPr>
              <a:t>это слово или выражение, употребляемое в переносном значении для создания художественного образа и достижения большей выразительности.</a:t>
            </a:r>
            <a:endParaRPr lang="ru-RU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708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57351" y="255902"/>
            <a:ext cx="11175469" cy="2594176"/>
          </a:xfrm>
        </p:spPr>
        <p:txBody>
          <a:bodyPr>
            <a:normAutofit/>
          </a:bodyPr>
          <a:lstStyle/>
          <a:p>
            <a:pPr algn="ctr"/>
            <a:r>
              <a:rPr lang="ru-RU" sz="3200" dirty="0"/>
              <a:t>Слова могут </a:t>
            </a:r>
            <a:r>
              <a:rPr lang="ru-RU" sz="3200" dirty="0" smtClean="0"/>
              <a:t>употребляться</a:t>
            </a:r>
            <a:br>
              <a:rPr lang="ru-RU" sz="3200" dirty="0" smtClean="0"/>
            </a:br>
            <a:r>
              <a:rPr lang="ru-RU" sz="3200" dirty="0" smtClean="0"/>
              <a:t> </a:t>
            </a:r>
            <a:r>
              <a:rPr lang="ru-RU" sz="3200" dirty="0"/>
              <a:t>как в собственном,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так </a:t>
            </a:r>
            <a:r>
              <a:rPr lang="ru-RU" sz="3200" dirty="0"/>
              <a:t>и в косвенном значении.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814840" y="2467100"/>
            <a:ext cx="4937655" cy="2579914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В выражениях «острый </a:t>
            </a:r>
            <a:r>
              <a:rPr lang="ru-RU" sz="2400" dirty="0">
                <a:solidFill>
                  <a:schemeClr val="tx1"/>
                </a:solidFill>
              </a:rPr>
              <a:t>ум», «стальные нервы</a:t>
            </a:r>
            <a:r>
              <a:rPr lang="ru-RU" sz="2400" dirty="0" smtClean="0">
                <a:solidFill>
                  <a:schemeClr val="tx1"/>
                </a:solidFill>
              </a:rPr>
              <a:t>» </a:t>
            </a:r>
            <a:r>
              <a:rPr lang="ru-RU" sz="2400" dirty="0">
                <a:solidFill>
                  <a:schemeClr val="tx1"/>
                </a:solidFill>
              </a:rPr>
              <a:t>слова «острый» и «стальные» употреблены в переносном </a:t>
            </a:r>
            <a:r>
              <a:rPr lang="ru-RU" sz="2400" dirty="0" smtClean="0">
                <a:solidFill>
                  <a:schemeClr val="tx1"/>
                </a:solidFill>
              </a:rPr>
              <a:t>значении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32528" y="2467100"/>
            <a:ext cx="4934479" cy="2656242"/>
          </a:xfrm>
        </p:spPr>
        <p:txBody>
          <a:bodyPr/>
          <a:lstStyle/>
          <a:p>
            <a:r>
              <a:rPr lang="ru-RU" sz="2400" dirty="0">
                <a:solidFill>
                  <a:schemeClr val="tx1"/>
                </a:solidFill>
              </a:rPr>
              <a:t>В выражении «твердый характер» слово «твердый» так же употреблено в переносном значении</a:t>
            </a:r>
          </a:p>
          <a:p>
            <a:endParaRPr lang="ru-RU" dirty="0"/>
          </a:p>
        </p:txBody>
      </p:sp>
      <p:sp>
        <p:nvSpPr>
          <p:cNvPr id="17" name="Объект 4"/>
          <p:cNvSpPr txBox="1">
            <a:spLocks/>
          </p:cNvSpPr>
          <p:nvPr/>
        </p:nvSpPr>
        <p:spPr>
          <a:xfrm>
            <a:off x="5981895" y="3384467"/>
            <a:ext cx="5039975" cy="20103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dirty="0" smtClean="0">
              <a:solidFill>
                <a:schemeClr val="bg1"/>
              </a:solidFill>
            </a:endParaRPr>
          </a:p>
        </p:txBody>
      </p:sp>
      <p:sp>
        <p:nvSpPr>
          <p:cNvPr id="8" name="Объект 4"/>
          <p:cNvSpPr txBox="1">
            <a:spLocks/>
          </p:cNvSpPr>
          <p:nvPr/>
        </p:nvSpPr>
        <p:spPr>
          <a:xfrm>
            <a:off x="557352" y="332509"/>
            <a:ext cx="4937655" cy="16753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ru-RU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8606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альтернативный процесс 4"/>
          <p:cNvSpPr/>
          <p:nvPr/>
        </p:nvSpPr>
        <p:spPr>
          <a:xfrm>
            <a:off x="4965918" y="2778823"/>
            <a:ext cx="2636322" cy="1448789"/>
          </a:xfrm>
          <a:prstGeom prst="flowChartAlternateProcess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Основные виды тропов</a:t>
            </a:r>
            <a:endParaRPr lang="ru-RU" sz="2400" dirty="0"/>
          </a:p>
        </p:txBody>
      </p:sp>
      <p:sp>
        <p:nvSpPr>
          <p:cNvPr id="7" name="Овал 6"/>
          <p:cNvSpPr/>
          <p:nvPr/>
        </p:nvSpPr>
        <p:spPr>
          <a:xfrm>
            <a:off x="8763990" y="1335976"/>
            <a:ext cx="2052946" cy="1151906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Эпитет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9808028" y="2885705"/>
            <a:ext cx="2115787" cy="1151906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Метафора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9239003" y="4615542"/>
            <a:ext cx="2237508" cy="1151906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Метонимия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11321" y="2885705"/>
            <a:ext cx="2599706" cy="1151906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Литота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04623" y="4835230"/>
            <a:ext cx="2913413" cy="143493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Олицетворение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691195" y="51461"/>
            <a:ext cx="2420587" cy="1151906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Синекдоха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871356" y="5640775"/>
            <a:ext cx="2423257" cy="1151906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Перифраз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7150025" y="79908"/>
            <a:ext cx="2205788" cy="1151906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Сравнение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965572" y="983055"/>
            <a:ext cx="2340821" cy="1151906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Ирония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6969330" y="5432961"/>
            <a:ext cx="2328554" cy="1151906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Гипербола</a:t>
            </a:r>
            <a:endParaRPr lang="ru-RU" dirty="0">
              <a:solidFill>
                <a:schemeClr val="bg1"/>
              </a:solidFill>
            </a:endParaRPr>
          </a:p>
        </p:txBody>
      </p:sp>
      <p:cxnSp>
        <p:nvCxnSpPr>
          <p:cNvPr id="19" name="Прямая со стрелкой 18"/>
          <p:cNvCxnSpPr>
            <a:endCxn id="14" idx="3"/>
          </p:cNvCxnSpPr>
          <p:nvPr/>
        </p:nvCxnSpPr>
        <p:spPr>
          <a:xfrm flipV="1">
            <a:off x="6702078" y="1063121"/>
            <a:ext cx="770977" cy="1705810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7" idx="2"/>
          </p:cNvCxnSpPr>
          <p:nvPr/>
        </p:nvCxnSpPr>
        <p:spPr>
          <a:xfrm flipV="1">
            <a:off x="7602240" y="1911929"/>
            <a:ext cx="1161750" cy="1015336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12" idx="4"/>
          </p:cNvCxnSpPr>
          <p:nvPr/>
        </p:nvCxnSpPr>
        <p:spPr>
          <a:xfrm flipH="1" flipV="1">
            <a:off x="4901489" y="1203367"/>
            <a:ext cx="1038242" cy="1565564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endCxn id="15" idx="5"/>
          </p:cNvCxnSpPr>
          <p:nvPr/>
        </p:nvCxnSpPr>
        <p:spPr>
          <a:xfrm flipH="1" flipV="1">
            <a:off x="2963588" y="1966268"/>
            <a:ext cx="2002330" cy="1275078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5" idx="3"/>
            <a:endCxn id="8" idx="2"/>
          </p:cNvCxnSpPr>
          <p:nvPr/>
        </p:nvCxnSpPr>
        <p:spPr>
          <a:xfrm flipV="1">
            <a:off x="7602240" y="3461658"/>
            <a:ext cx="2205788" cy="41560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endCxn id="9" idx="1"/>
          </p:cNvCxnSpPr>
          <p:nvPr/>
        </p:nvCxnSpPr>
        <p:spPr>
          <a:xfrm>
            <a:off x="7602240" y="3901041"/>
            <a:ext cx="1964438" cy="883194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16" idx="0"/>
          </p:cNvCxnSpPr>
          <p:nvPr/>
        </p:nvCxnSpPr>
        <p:spPr>
          <a:xfrm>
            <a:off x="7360890" y="4237504"/>
            <a:ext cx="772717" cy="1195457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5" idx="2"/>
          </p:cNvCxnSpPr>
          <p:nvPr/>
        </p:nvCxnSpPr>
        <p:spPr>
          <a:xfrm flipH="1">
            <a:off x="5864572" y="4227612"/>
            <a:ext cx="419507" cy="1551706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endCxn id="11" idx="7"/>
          </p:cNvCxnSpPr>
          <p:nvPr/>
        </p:nvCxnSpPr>
        <p:spPr>
          <a:xfrm flipH="1">
            <a:off x="2791377" y="4151244"/>
            <a:ext cx="2218372" cy="894127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5" idx="1"/>
            <a:endCxn id="10" idx="6"/>
          </p:cNvCxnSpPr>
          <p:nvPr/>
        </p:nvCxnSpPr>
        <p:spPr>
          <a:xfrm flipH="1" flipV="1">
            <a:off x="3011027" y="3461658"/>
            <a:ext cx="1954891" cy="41560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8690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0493" y="259718"/>
            <a:ext cx="8534400" cy="987192"/>
          </a:xfrm>
        </p:spPr>
        <p:txBody>
          <a:bodyPr>
            <a:normAutofit/>
          </a:bodyPr>
          <a:lstStyle/>
          <a:p>
            <a:pPr algn="ctr"/>
            <a:r>
              <a:rPr lang="ru-RU" sz="3200" b="1" cap="none" dirty="0" smtClean="0"/>
              <a:t>Метафора</a:t>
            </a:r>
            <a:endParaRPr lang="ru-RU" sz="3200" b="1" cap="none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3147" y="1531917"/>
            <a:ext cx="11139054" cy="2270386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от </a:t>
            </a:r>
            <a:r>
              <a:rPr lang="ru-RU" sz="2800" dirty="0">
                <a:solidFill>
                  <a:schemeClr val="tx1"/>
                </a:solidFill>
              </a:rPr>
              <a:t>греч. «</a:t>
            </a:r>
            <a:r>
              <a:rPr lang="ru-RU" sz="2800" dirty="0" smtClean="0">
                <a:solidFill>
                  <a:schemeClr val="tx1"/>
                </a:solidFill>
              </a:rPr>
              <a:t>перенесение», 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троп</a:t>
            </a:r>
            <a:r>
              <a:rPr lang="ru-RU" sz="2800" dirty="0">
                <a:solidFill>
                  <a:schemeClr val="tx1"/>
                </a:solidFill>
              </a:rPr>
              <a:t>, состоящий в употреблении слов и выражений </a:t>
            </a:r>
            <a:endParaRPr lang="ru-RU" sz="2800" dirty="0" smtClean="0">
              <a:solidFill>
                <a:schemeClr val="tx1"/>
              </a:solidFill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в </a:t>
            </a:r>
            <a:r>
              <a:rPr lang="ru-RU" sz="2800" dirty="0">
                <a:solidFill>
                  <a:schemeClr val="tx1"/>
                </a:solidFill>
              </a:rPr>
              <a:t>переносном смысле </a:t>
            </a:r>
            <a:endParaRPr lang="ru-RU" sz="2800" dirty="0" smtClean="0">
              <a:solidFill>
                <a:schemeClr val="tx1"/>
              </a:solidFill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на </a:t>
            </a:r>
            <a:r>
              <a:rPr lang="ru-RU" sz="2800" dirty="0">
                <a:solidFill>
                  <a:schemeClr val="tx1"/>
                </a:solidFill>
              </a:rPr>
              <a:t>основе какой-нибудь аналогии, сходства, сравнения.</a:t>
            </a:r>
          </a:p>
          <a:p>
            <a:endParaRPr lang="ru-RU" dirty="0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819398" y="3921056"/>
            <a:ext cx="4904508" cy="2337240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«И может быть — на </a:t>
            </a:r>
            <a:r>
              <a:rPr lang="ru-RU" u="sng" dirty="0">
                <a:solidFill>
                  <a:schemeClr val="bg1"/>
                </a:solidFill>
              </a:rPr>
              <a:t>мой закат печальный </a:t>
            </a:r>
            <a:r>
              <a:rPr lang="ru-RU" dirty="0">
                <a:solidFill>
                  <a:schemeClr val="bg1"/>
                </a:solidFill>
              </a:rPr>
              <a:t>блеснёт любовь </a:t>
            </a:r>
            <a:r>
              <a:rPr lang="ru-RU" dirty="0" err="1">
                <a:solidFill>
                  <a:schemeClr val="bg1"/>
                </a:solidFill>
              </a:rPr>
              <a:t>улыбкою</a:t>
            </a:r>
            <a:r>
              <a:rPr lang="ru-RU" dirty="0">
                <a:solidFill>
                  <a:schemeClr val="bg1"/>
                </a:solidFill>
              </a:rPr>
              <a:t> прощальной.»(А.С. Пушкин) </a:t>
            </a:r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6329548" y="3921056"/>
            <a:ext cx="4678877" cy="2337239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«Нам дорога твоя отвага, </a:t>
            </a:r>
            <a:r>
              <a:rPr lang="ru-RU" u="sng" dirty="0">
                <a:solidFill>
                  <a:schemeClr val="bg1"/>
                </a:solidFill>
              </a:rPr>
              <a:t>огнём</a:t>
            </a:r>
            <a:r>
              <a:rPr lang="ru-RU" dirty="0">
                <a:solidFill>
                  <a:schemeClr val="bg1"/>
                </a:solidFill>
              </a:rPr>
              <a:t> душа твоя полна.» (М.Ю. Лермонтов)</a:t>
            </a:r>
          </a:p>
        </p:txBody>
      </p:sp>
    </p:spTree>
    <p:extLst>
      <p:ext uri="{BB962C8B-B14F-4D97-AF65-F5344CB8AC3E}">
        <p14:creationId xmlns:p14="http://schemas.microsoft.com/office/powerpoint/2010/main" val="118286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4856" y="304470"/>
            <a:ext cx="8534400" cy="1507067"/>
          </a:xfrm>
        </p:spPr>
        <p:txBody>
          <a:bodyPr/>
          <a:lstStyle/>
          <a:p>
            <a:pPr algn="ctr"/>
            <a:r>
              <a:rPr lang="ru-RU" sz="2800" b="1" cap="none" dirty="0" smtClean="0"/>
              <a:t>Эпитет</a:t>
            </a:r>
            <a:endParaRPr lang="ru-RU" sz="32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99764" y="1339243"/>
            <a:ext cx="9935090" cy="29591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от </a:t>
            </a:r>
            <a:r>
              <a:rPr lang="ru-RU" sz="2800" dirty="0">
                <a:solidFill>
                  <a:schemeClr val="tx1"/>
                </a:solidFill>
              </a:rPr>
              <a:t>греч. «</a:t>
            </a:r>
            <a:r>
              <a:rPr lang="ru-RU" sz="2800" dirty="0" smtClean="0">
                <a:solidFill>
                  <a:schemeClr val="tx1"/>
                </a:solidFill>
              </a:rPr>
              <a:t>перенесение», троп</a:t>
            </a:r>
            <a:r>
              <a:rPr lang="ru-RU" sz="2800" dirty="0">
                <a:solidFill>
                  <a:schemeClr val="tx1"/>
                </a:solidFill>
              </a:rPr>
              <a:t>, состоящий в употреблении слов и выражений в переносном смысле на основе какой-нибудь аналогии, сходства, сравнения.</a:t>
            </a:r>
          </a:p>
          <a:p>
            <a:pPr algn="ctr"/>
            <a:endParaRPr lang="ru-RU" sz="2800" dirty="0"/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368135" y="4401456"/>
            <a:ext cx="5058888" cy="1690585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«Повеселись, </a:t>
            </a:r>
            <a:r>
              <a:rPr lang="ru-RU" u="sng" dirty="0">
                <a:solidFill>
                  <a:schemeClr val="bg1"/>
                </a:solidFill>
              </a:rPr>
              <a:t>мой верный меч</a:t>
            </a:r>
            <a:r>
              <a:rPr lang="ru-RU" dirty="0">
                <a:solidFill>
                  <a:schemeClr val="bg1"/>
                </a:solidFill>
              </a:rPr>
              <a:t>,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Повеселись, мой конь ретивый!» (А.С. Пушкин)</a:t>
            </a:r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6507678" y="4401455"/>
            <a:ext cx="4885316" cy="1690585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«Когда росой обрызганный душистой,</a:t>
            </a:r>
          </a:p>
          <a:p>
            <a:pPr algn="ctr"/>
            <a:r>
              <a:rPr lang="ru-RU" u="sng" dirty="0">
                <a:solidFill>
                  <a:schemeClr val="bg1"/>
                </a:solidFill>
              </a:rPr>
              <a:t>Румяным вечером</a:t>
            </a:r>
            <a:r>
              <a:rPr lang="ru-RU" dirty="0">
                <a:solidFill>
                  <a:schemeClr val="bg1"/>
                </a:solidFill>
              </a:rPr>
              <a:t> иль утра в час златой…» (М.Ю. Лермонтов)</a:t>
            </a:r>
          </a:p>
        </p:txBody>
      </p:sp>
    </p:spTree>
    <p:extLst>
      <p:ext uri="{BB962C8B-B14F-4D97-AF65-F5344CB8AC3E}">
        <p14:creationId xmlns:p14="http://schemas.microsoft.com/office/powerpoint/2010/main" val="2831452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5903" y="224091"/>
            <a:ext cx="9535006" cy="1507067"/>
          </a:xfrm>
        </p:spPr>
        <p:txBody>
          <a:bodyPr/>
          <a:lstStyle/>
          <a:p>
            <a:pPr algn="ctr"/>
            <a:r>
              <a:rPr lang="ru-RU" b="1" cap="none" dirty="0" smtClean="0"/>
              <a:t>Сравнение</a:t>
            </a:r>
            <a:endParaRPr lang="ru-RU" b="1" cap="none" dirty="0"/>
          </a:p>
        </p:txBody>
      </p:sp>
      <p:sp>
        <p:nvSpPr>
          <p:cNvPr id="3" name="Текст 2"/>
          <p:cNvSpPr>
            <a:spLocks noGrp="1"/>
          </p:cNvSpPr>
          <p:nvPr>
            <p:ph sz="half" idx="1"/>
          </p:nvPr>
        </p:nvSpPr>
        <p:spPr>
          <a:xfrm>
            <a:off x="676894" y="2111168"/>
            <a:ext cx="10200903" cy="1404257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sz="3300" dirty="0">
                <a:solidFill>
                  <a:schemeClr val="tx1"/>
                </a:solidFill>
              </a:rPr>
              <a:t>сопоставление одного предмета или явления с другим (выражаются через союзы </a:t>
            </a:r>
            <a:r>
              <a:rPr lang="ru-RU" sz="3300" i="1" dirty="0">
                <a:solidFill>
                  <a:schemeClr val="tx1"/>
                </a:solidFill>
              </a:rPr>
              <a:t>как</a:t>
            </a:r>
            <a:r>
              <a:rPr lang="ru-RU" sz="3300" dirty="0">
                <a:solidFill>
                  <a:schemeClr val="tx1"/>
                </a:solidFill>
              </a:rPr>
              <a:t>, </a:t>
            </a:r>
            <a:r>
              <a:rPr lang="ru-RU" sz="3300" i="1" dirty="0">
                <a:solidFill>
                  <a:schemeClr val="tx1"/>
                </a:solidFill>
              </a:rPr>
              <a:t>словно</a:t>
            </a:r>
            <a:r>
              <a:rPr lang="ru-RU" sz="3300" dirty="0">
                <a:solidFill>
                  <a:schemeClr val="tx1"/>
                </a:solidFill>
              </a:rPr>
              <a:t>, </a:t>
            </a:r>
            <a:r>
              <a:rPr lang="ru-RU" sz="3300" i="1" dirty="0">
                <a:solidFill>
                  <a:schemeClr val="tx1"/>
                </a:solidFill>
              </a:rPr>
              <a:t>будто</a:t>
            </a:r>
            <a:r>
              <a:rPr lang="ru-RU" sz="3300" dirty="0">
                <a:solidFill>
                  <a:schemeClr val="tx1"/>
                </a:solidFill>
              </a:rPr>
              <a:t>, сравнительную степень прилагательного</a:t>
            </a:r>
            <a:r>
              <a:rPr lang="ru-RU" sz="3300" dirty="0" smtClean="0">
                <a:solidFill>
                  <a:schemeClr val="tx1"/>
                </a:solidFill>
              </a:rPr>
              <a:t>).</a:t>
            </a:r>
          </a:p>
          <a:p>
            <a:pPr marL="0" indent="0" algn="ctr"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346144" y="4297328"/>
            <a:ext cx="4843373" cy="194909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«На Красной площади, </a:t>
            </a:r>
            <a:r>
              <a:rPr lang="ru-RU" u="sng" dirty="0">
                <a:solidFill>
                  <a:schemeClr val="bg1"/>
                </a:solidFill>
              </a:rPr>
              <a:t>будто сквозь туман веков</a:t>
            </a:r>
            <a:r>
              <a:rPr lang="ru-RU" dirty="0">
                <a:solidFill>
                  <a:schemeClr val="bg1"/>
                </a:solidFill>
              </a:rPr>
              <a:t>, неясно вырисовываются очертания башен.» ( А. Н. Толстой) </a:t>
            </a:r>
          </a:p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6638306" y="4297327"/>
            <a:ext cx="5047013" cy="194909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u="sng" dirty="0">
                <a:solidFill>
                  <a:schemeClr val="bg1"/>
                </a:solidFill>
              </a:rPr>
              <a:t>«Сильнее</a:t>
            </a:r>
            <a:r>
              <a:rPr lang="ru-RU" dirty="0">
                <a:solidFill>
                  <a:schemeClr val="bg1"/>
                </a:solidFill>
              </a:rPr>
              <a:t> кошки зверя нет.» (И.А. Крылов)</a:t>
            </a:r>
          </a:p>
        </p:txBody>
      </p:sp>
    </p:spTree>
    <p:extLst>
      <p:ext uri="{BB962C8B-B14F-4D97-AF65-F5344CB8AC3E}">
        <p14:creationId xmlns:p14="http://schemas.microsoft.com/office/powerpoint/2010/main" val="35971253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4862" y="307218"/>
            <a:ext cx="8534400" cy="1507067"/>
          </a:xfrm>
        </p:spPr>
        <p:txBody>
          <a:bodyPr/>
          <a:lstStyle/>
          <a:p>
            <a:pPr algn="ctr"/>
            <a:r>
              <a:rPr lang="ru-RU" sz="3200" b="1" cap="none" dirty="0" smtClean="0"/>
              <a:t>Гипербола</a:t>
            </a:r>
            <a:endParaRPr lang="ru-RU" sz="3200" b="1" cap="none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7512" y="2147590"/>
            <a:ext cx="10604665" cy="137938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>
                <a:solidFill>
                  <a:schemeClr val="tx1"/>
                </a:solidFill>
              </a:rPr>
              <a:t>от греч. «</a:t>
            </a:r>
            <a:r>
              <a:rPr lang="ru-RU" sz="2800" dirty="0" smtClean="0">
                <a:solidFill>
                  <a:schemeClr val="tx1"/>
                </a:solidFill>
              </a:rPr>
              <a:t>преувеличение», поэтический </a:t>
            </a:r>
            <a:r>
              <a:rPr lang="ru-RU" sz="2800" dirty="0">
                <a:solidFill>
                  <a:schemeClr val="tx1"/>
                </a:solidFill>
              </a:rPr>
              <a:t>приём чрезмерного преувеличения или уменьшения предмета, для выражения восторга, изумления, негодования и т.п.</a:t>
            </a:r>
          </a:p>
          <a:p>
            <a:pPr algn="ctr"/>
            <a:endParaRPr lang="ru-RU" sz="28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1009404" y="4514930"/>
            <a:ext cx="4405744" cy="138677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«Порядочный человек от вас за </a:t>
            </a:r>
            <a:r>
              <a:rPr lang="ru-RU" u="sng" dirty="0" smtClean="0">
                <a:solidFill>
                  <a:schemeClr val="bg1"/>
                </a:solidFill>
              </a:rPr>
              <a:t>тридевять земель</a:t>
            </a:r>
            <a:r>
              <a:rPr lang="ru-RU" dirty="0" smtClean="0">
                <a:solidFill>
                  <a:schemeClr val="bg1"/>
                </a:solidFill>
              </a:rPr>
              <a:t> убежать готов.» (</a:t>
            </a:r>
            <a:r>
              <a:rPr lang="ru-RU" dirty="0" err="1" smtClean="0">
                <a:solidFill>
                  <a:schemeClr val="bg1"/>
                </a:solidFill>
              </a:rPr>
              <a:t>Ф.Достоевский</a:t>
            </a:r>
            <a:r>
              <a:rPr lang="ru-RU" dirty="0" smtClean="0">
                <a:solidFill>
                  <a:schemeClr val="bg1"/>
                </a:solidFill>
              </a:rPr>
              <a:t>)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6852062" y="4514930"/>
            <a:ext cx="4465124" cy="138677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«И сосна </a:t>
            </a:r>
            <a:r>
              <a:rPr lang="ru-RU" u="sng" dirty="0">
                <a:solidFill>
                  <a:schemeClr val="bg1"/>
                </a:solidFill>
              </a:rPr>
              <a:t>до звезд </a:t>
            </a:r>
            <a:r>
              <a:rPr lang="ru-RU" dirty="0">
                <a:solidFill>
                  <a:schemeClr val="bg1"/>
                </a:solidFill>
              </a:rPr>
              <a:t>достаёт.» (О. Мандельштам)</a:t>
            </a:r>
          </a:p>
        </p:txBody>
      </p:sp>
    </p:spTree>
    <p:extLst>
      <p:ext uri="{BB962C8B-B14F-4D97-AF65-F5344CB8AC3E}">
        <p14:creationId xmlns:p14="http://schemas.microsoft.com/office/powerpoint/2010/main" val="17144227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4666" y="366594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ru-RU" sz="3200" b="1" cap="none" dirty="0" smtClean="0"/>
              <a:t>Метонимия</a:t>
            </a:r>
            <a:endParaRPr lang="ru-RU" sz="3200" b="1" cap="none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36270" y="1315193"/>
            <a:ext cx="10236530" cy="33043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300" dirty="0" smtClean="0">
                <a:solidFill>
                  <a:schemeClr val="tx1"/>
                </a:solidFill>
              </a:rPr>
              <a:t>от </a:t>
            </a:r>
            <a:r>
              <a:rPr lang="ru-RU" sz="3300" dirty="0">
                <a:solidFill>
                  <a:schemeClr val="tx1"/>
                </a:solidFill>
              </a:rPr>
              <a:t>греч. «переименование</a:t>
            </a:r>
            <a:r>
              <a:rPr lang="ru-RU" sz="3300" dirty="0" smtClean="0">
                <a:solidFill>
                  <a:schemeClr val="tx1"/>
                </a:solidFill>
              </a:rPr>
              <a:t>», </a:t>
            </a:r>
            <a:r>
              <a:rPr lang="ru-RU" sz="3300" dirty="0">
                <a:solidFill>
                  <a:schemeClr val="tx1"/>
                </a:solidFill>
              </a:rPr>
              <a:t>поэтический троп , замена одного слова (понятия) другим словом (понятием),имеющим причинную связь с первым.</a:t>
            </a:r>
          </a:p>
          <a:p>
            <a:pPr algn="ctr"/>
            <a:endParaRPr lang="ru-RU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463138" y="4619501"/>
            <a:ext cx="4263241" cy="1603169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«Все </a:t>
            </a:r>
            <a:r>
              <a:rPr lang="ru-RU" u="sng" dirty="0">
                <a:solidFill>
                  <a:schemeClr val="bg1"/>
                </a:solidFill>
              </a:rPr>
              <a:t>флаги</a:t>
            </a:r>
            <a:r>
              <a:rPr lang="ru-RU" dirty="0">
                <a:solidFill>
                  <a:schemeClr val="bg1"/>
                </a:solidFill>
              </a:rPr>
              <a:t> в гости будут к нам» - «страны». (А.С. Пушкин)</a:t>
            </a: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6044541" y="4619501"/>
            <a:ext cx="5035137" cy="1636155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ru-RU" dirty="0">
                <a:solidFill>
                  <a:schemeClr val="bg1"/>
                </a:solidFill>
              </a:rPr>
              <a:t>«</a:t>
            </a:r>
            <a:r>
              <a:rPr lang="ru-RU" u="sng" dirty="0">
                <a:solidFill>
                  <a:schemeClr val="bg1"/>
                </a:solidFill>
              </a:rPr>
              <a:t>Перо</a:t>
            </a:r>
            <a:r>
              <a:rPr lang="ru-RU" dirty="0">
                <a:solidFill>
                  <a:schemeClr val="bg1"/>
                </a:solidFill>
              </a:rPr>
              <a:t> его </a:t>
            </a:r>
            <a:r>
              <a:rPr lang="ru-RU" dirty="0" err="1">
                <a:solidFill>
                  <a:schemeClr val="bg1"/>
                </a:solidFill>
              </a:rPr>
              <a:t>местию</a:t>
            </a:r>
            <a:r>
              <a:rPr lang="ru-RU" dirty="0">
                <a:solidFill>
                  <a:schemeClr val="bg1"/>
                </a:solidFill>
              </a:rPr>
              <a:t> дышит»-«поэзия». (А. Толстой)</a:t>
            </a:r>
          </a:p>
          <a:p>
            <a:pPr lvl="2"/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2703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Фиолетовый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409</TotalTime>
  <Words>615</Words>
  <Application>Microsoft Office PowerPoint</Application>
  <PresentationFormat>Широкоэкранный</PresentationFormat>
  <Paragraphs>74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Century Gothic</vt:lpstr>
      <vt:lpstr>Wingdings 3</vt:lpstr>
      <vt:lpstr>Сектор</vt:lpstr>
      <vt:lpstr>Тропы в литературе</vt:lpstr>
      <vt:lpstr>В основе тропа лежит сопоставление двух понятий,  которые представляются нашему сознанию близкими по значению.</vt:lpstr>
      <vt:lpstr>Слова могут употребляться  как в собственном,  так и в косвенном значении. </vt:lpstr>
      <vt:lpstr>Презентация PowerPoint</vt:lpstr>
      <vt:lpstr>Метафора</vt:lpstr>
      <vt:lpstr>Эпитет</vt:lpstr>
      <vt:lpstr>Сравнение</vt:lpstr>
      <vt:lpstr>Гипербола</vt:lpstr>
      <vt:lpstr>Метонимия</vt:lpstr>
      <vt:lpstr>Перифраз</vt:lpstr>
      <vt:lpstr>Ирония</vt:lpstr>
      <vt:lpstr>Литота</vt:lpstr>
      <vt:lpstr>Олицетворение</vt:lpstr>
      <vt:lpstr>Синекдоха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Лёша</dc:creator>
  <cp:lastModifiedBy>*</cp:lastModifiedBy>
  <cp:revision>41</cp:revision>
  <dcterms:created xsi:type="dcterms:W3CDTF">2019-01-03T13:53:26Z</dcterms:created>
  <dcterms:modified xsi:type="dcterms:W3CDTF">2025-05-18T16:11:10Z</dcterms:modified>
</cp:coreProperties>
</file>