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60" r:id="rId1"/>
  </p:sldMasterIdLst>
  <p:sldIdLst>
    <p:sldId id="256" r:id="rId2"/>
    <p:sldId id="257" r:id="rId3"/>
    <p:sldId id="258" r:id="rId4"/>
    <p:sldId id="281" r:id="rId5"/>
    <p:sldId id="282" r:id="rId6"/>
    <p:sldId id="283" r:id="rId7"/>
    <p:sldId id="284" r:id="rId8"/>
    <p:sldId id="285" r:id="rId9"/>
    <p:sldId id="286" r:id="rId10"/>
    <p:sldId id="287" r:id="rId11"/>
    <p:sldId id="288" r:id="rId12"/>
    <p:sldId id="289" r:id="rId13"/>
    <p:sldId id="259" r:id="rId14"/>
    <p:sldId id="261" r:id="rId15"/>
    <p:sldId id="265" r:id="rId16"/>
    <p:sldId id="268" r:id="rId17"/>
    <p:sldId id="269" r:id="rId18"/>
    <p:sldId id="266" r:id="rId19"/>
    <p:sldId id="270" r:id="rId20"/>
    <p:sldId id="262" r:id="rId21"/>
    <p:sldId id="263" r:id="rId22"/>
    <p:sldId id="264" r:id="rId23"/>
    <p:sldId id="271" r:id="rId24"/>
    <p:sldId id="272" r:id="rId25"/>
    <p:sldId id="273" r:id="rId26"/>
    <p:sldId id="274" r:id="rId27"/>
    <p:sldId id="276" r:id="rId28"/>
    <p:sldId id="277" r:id="rId29"/>
    <p:sldId id="278" r:id="rId30"/>
    <p:sldId id="275" r:id="rId31"/>
    <p:sldId id="279" r:id="rId32"/>
    <p:sldId id="280"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95" autoAdjust="0"/>
  </p:normalViewPr>
  <p:slideViewPr>
    <p:cSldViewPr>
      <p:cViewPr varScale="1">
        <p:scale>
          <a:sx n="80" d="100"/>
          <a:sy n="80" d="100"/>
        </p:scale>
        <p:origin x="152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F4D4E3-14EF-4CE3-BFCE-6A1B95556632}"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ru-RU"/>
        </a:p>
      </dgm:t>
    </dgm:pt>
    <dgm:pt modelId="{575C386B-70DC-4A09-AEBA-1576B850CE53}">
      <dgm:prSet phldrT="[Текст]" custT="1"/>
      <dgm:spPr/>
      <dgm:t>
        <a:bodyPr/>
        <a:lstStyle/>
        <a:p>
          <a:r>
            <a:rPr lang="kk-KZ" sz="2400" dirty="0" smtClean="0">
              <a:latin typeface="Times New Roman" pitchFamily="18" charset="0"/>
              <a:cs typeface="Times New Roman" pitchFamily="18" charset="0"/>
            </a:rPr>
            <a:t>Жад</a:t>
          </a:r>
          <a:r>
            <a:rPr lang="en-US" sz="2400" dirty="0" smtClean="0">
              <a:latin typeface="Times New Roman" pitchFamily="18" charset="0"/>
              <a:cs typeface="Times New Roman" pitchFamily="18" charset="0"/>
            </a:rPr>
            <a:t> (2 </a:t>
          </a:r>
          <a:r>
            <a:rPr lang="kk-KZ" sz="2400" dirty="0" smtClean="0">
              <a:latin typeface="Times New Roman" pitchFamily="18" charset="0"/>
              <a:cs typeface="Times New Roman" pitchFamily="18" charset="0"/>
            </a:rPr>
            <a:t>түрі бар</a:t>
          </a:r>
          <a:r>
            <a:rPr lang="en-US"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dgm:t>
    </dgm:pt>
    <dgm:pt modelId="{EEC39D4F-5457-4F91-8DD5-56B9E03928D4}" type="parTrans" cxnId="{DB235632-7DE6-4649-8032-39FD4D7E3714}">
      <dgm:prSet/>
      <dgm:spPr/>
      <dgm:t>
        <a:bodyPr/>
        <a:lstStyle/>
        <a:p>
          <a:endParaRPr lang="ru-RU"/>
        </a:p>
      </dgm:t>
    </dgm:pt>
    <dgm:pt modelId="{23747987-F24F-4F41-AAE6-C2F5E291E15C}" type="sibTrans" cxnId="{DB235632-7DE6-4649-8032-39FD4D7E3714}">
      <dgm:prSet/>
      <dgm:spPr/>
      <dgm:t>
        <a:bodyPr/>
        <a:lstStyle/>
        <a:p>
          <a:endParaRPr lang="ru-RU" dirty="0"/>
        </a:p>
      </dgm:t>
    </dgm:pt>
    <dgm:pt modelId="{DBF0F6F5-16B3-43AC-8B6F-5274E280FCD0}">
      <dgm:prSet phldrT="[Текст]" custT="1"/>
      <dgm:spPr/>
      <dgm:t>
        <a:bodyPr/>
        <a:lstStyle/>
        <a:p>
          <a:r>
            <a:rPr lang="kk-KZ" sz="2400" dirty="0" smtClean="0">
              <a:latin typeface="Times New Roman" pitchFamily="18" charset="0"/>
              <a:cs typeface="Times New Roman" pitchFamily="18" charset="0"/>
            </a:rPr>
            <a:t>Сыртқы жад</a:t>
          </a:r>
          <a:endParaRPr lang="ru-RU" sz="2400" dirty="0">
            <a:latin typeface="Times New Roman" pitchFamily="18" charset="0"/>
            <a:cs typeface="Times New Roman" pitchFamily="18" charset="0"/>
          </a:endParaRPr>
        </a:p>
      </dgm:t>
    </dgm:pt>
    <dgm:pt modelId="{3622E452-C14E-4C9E-B839-8C4548717879}" type="parTrans" cxnId="{285E1408-F9A9-4E2A-ADAC-FAE6AEB7929A}">
      <dgm:prSet/>
      <dgm:spPr/>
      <dgm:t>
        <a:bodyPr/>
        <a:lstStyle/>
        <a:p>
          <a:endParaRPr lang="ru-RU"/>
        </a:p>
      </dgm:t>
    </dgm:pt>
    <dgm:pt modelId="{24250C72-7299-4AF0-8E91-7D865F79EC17}" type="sibTrans" cxnId="{285E1408-F9A9-4E2A-ADAC-FAE6AEB7929A}">
      <dgm:prSet/>
      <dgm:spPr/>
      <dgm:t>
        <a:bodyPr/>
        <a:lstStyle/>
        <a:p>
          <a:endParaRPr lang="ru-RU" dirty="0"/>
        </a:p>
      </dgm:t>
      <dgm:extLst>
        <a:ext uri="{E40237B7-FDA0-4F09-8148-C483321AD2D9}">
          <dgm14:cNvPr xmlns:dgm14="http://schemas.microsoft.com/office/drawing/2010/diagram" id="0" name="">
            <a:hlinkClick xmlns:r="http://schemas.openxmlformats.org/officeDocument/2006/relationships" r:id="" action="ppaction://noaction" highlightClick="1"/>
          </dgm14:cNvPr>
        </a:ext>
      </dgm:extLst>
    </dgm:pt>
    <dgm:pt modelId="{1EEB063A-54CF-4742-BCEA-8CF8CCAC4869}">
      <dgm:prSet phldrT="[Текст]" custT="1"/>
      <dgm:spPr/>
      <dgm:t>
        <a:bodyPr/>
        <a:lstStyle/>
        <a:p>
          <a:r>
            <a:rPr lang="kk-KZ" sz="2400" dirty="0" smtClean="0">
              <a:latin typeface="Times New Roman" pitchFamily="18" charset="0"/>
              <a:cs typeface="Times New Roman" pitchFamily="18" charset="0"/>
            </a:rPr>
            <a:t>Ішкі жад</a:t>
          </a:r>
          <a:endParaRPr lang="ru-RU" sz="2400" dirty="0">
            <a:latin typeface="Times New Roman" pitchFamily="18" charset="0"/>
            <a:cs typeface="Times New Roman" pitchFamily="18" charset="0"/>
          </a:endParaRPr>
        </a:p>
      </dgm:t>
    </dgm:pt>
    <dgm:pt modelId="{721271F3-BE71-4286-BF23-17044FF2FE73}" type="parTrans" cxnId="{FCEA060D-DA25-428B-8024-49712F2B8C14}">
      <dgm:prSet/>
      <dgm:spPr/>
      <dgm:t>
        <a:bodyPr/>
        <a:lstStyle/>
        <a:p>
          <a:endParaRPr lang="ru-RU"/>
        </a:p>
      </dgm:t>
    </dgm:pt>
    <dgm:pt modelId="{7FE35701-DE11-4CEF-A7C0-7F5225543034}" type="sibTrans" cxnId="{FCEA060D-DA25-428B-8024-49712F2B8C14}">
      <dgm:prSet/>
      <dgm:spPr/>
      <dgm:t>
        <a:bodyPr/>
        <a:lstStyle/>
        <a:p>
          <a:endParaRPr lang="ru-RU" dirty="0"/>
        </a:p>
      </dgm:t>
    </dgm:pt>
    <dgm:pt modelId="{87C6FEC4-7A8A-4E81-9991-47606151B43B}" type="pres">
      <dgm:prSet presAssocID="{7EF4D4E3-14EF-4CE3-BFCE-6A1B95556632}" presName="Name0" presStyleCnt="0">
        <dgm:presLayoutVars>
          <dgm:dir/>
          <dgm:resizeHandles val="exact"/>
        </dgm:presLayoutVars>
      </dgm:prSet>
      <dgm:spPr/>
      <dgm:t>
        <a:bodyPr/>
        <a:lstStyle/>
        <a:p>
          <a:endParaRPr lang="ru-RU"/>
        </a:p>
      </dgm:t>
    </dgm:pt>
    <dgm:pt modelId="{04A173A8-F6E8-4AC7-AB1A-D0E844C482C7}" type="pres">
      <dgm:prSet presAssocID="{575C386B-70DC-4A09-AEBA-1576B850CE53}" presName="node" presStyleLbl="node1" presStyleIdx="0" presStyleCnt="3">
        <dgm:presLayoutVars>
          <dgm:bulletEnabled val="1"/>
        </dgm:presLayoutVars>
      </dgm:prSet>
      <dgm:spPr/>
      <dgm:t>
        <a:bodyPr/>
        <a:lstStyle/>
        <a:p>
          <a:endParaRPr lang="ru-RU"/>
        </a:p>
      </dgm:t>
    </dgm:pt>
    <dgm:pt modelId="{A8D570FE-3041-4D2B-A0B4-D8C0C15B0CED}" type="pres">
      <dgm:prSet presAssocID="{23747987-F24F-4F41-AAE6-C2F5E291E15C}" presName="sibTrans" presStyleLbl="sibTrans2D1" presStyleIdx="0" presStyleCnt="3"/>
      <dgm:spPr>
        <a:prstGeom prst="rightArrow">
          <a:avLst/>
        </a:prstGeom>
      </dgm:spPr>
      <dgm:t>
        <a:bodyPr/>
        <a:lstStyle/>
        <a:p>
          <a:endParaRPr lang="ru-RU"/>
        </a:p>
      </dgm:t>
    </dgm:pt>
    <dgm:pt modelId="{C2D04DA9-9A4F-4B50-A962-569486B07628}" type="pres">
      <dgm:prSet presAssocID="{23747987-F24F-4F41-AAE6-C2F5E291E15C}" presName="connectorText" presStyleLbl="sibTrans2D1" presStyleIdx="0" presStyleCnt="3"/>
      <dgm:spPr/>
      <dgm:t>
        <a:bodyPr/>
        <a:lstStyle/>
        <a:p>
          <a:endParaRPr lang="ru-RU"/>
        </a:p>
      </dgm:t>
    </dgm:pt>
    <dgm:pt modelId="{4308ABD7-A7FE-4D29-8F53-57D75A71A48C}" type="pres">
      <dgm:prSet presAssocID="{DBF0F6F5-16B3-43AC-8B6F-5274E280FCD0}" presName="node" presStyleLbl="node1" presStyleIdx="1" presStyleCnt="3">
        <dgm:presLayoutVars>
          <dgm:bulletEnabled val="1"/>
        </dgm:presLayoutVars>
      </dgm:prSet>
      <dgm:spPr/>
      <dgm:t>
        <a:bodyPr/>
        <a:lstStyle/>
        <a:p>
          <a:endParaRPr lang="ru-RU"/>
        </a:p>
      </dgm:t>
    </dgm:pt>
    <dgm:pt modelId="{EFF6A2D1-CD0A-4BF8-927F-6DE7785B786B}" type="pres">
      <dgm:prSet presAssocID="{24250C72-7299-4AF0-8E91-7D865F79EC17}" presName="sibTrans" presStyleLbl="sibTrans2D1" presStyleIdx="1" presStyleCnt="3" custAng="7096648" custLinFactY="-200000" custLinFactNeighborX="-79404" custLinFactNeighborY="-212428"/>
      <dgm:spPr>
        <a:prstGeom prst="leftArrow">
          <a:avLst/>
        </a:prstGeom>
      </dgm:spPr>
      <dgm:t>
        <a:bodyPr/>
        <a:lstStyle/>
        <a:p>
          <a:endParaRPr lang="ru-RU"/>
        </a:p>
      </dgm:t>
    </dgm:pt>
    <dgm:pt modelId="{583B8FB1-9C86-48A7-AE25-F2178FE6370F}" type="pres">
      <dgm:prSet presAssocID="{24250C72-7299-4AF0-8E91-7D865F79EC17}" presName="connectorText" presStyleLbl="sibTrans2D1" presStyleIdx="1" presStyleCnt="3"/>
      <dgm:spPr/>
      <dgm:t>
        <a:bodyPr/>
        <a:lstStyle/>
        <a:p>
          <a:endParaRPr lang="ru-RU"/>
        </a:p>
      </dgm:t>
    </dgm:pt>
    <dgm:pt modelId="{6256845F-6D52-469D-93A4-78CA1F0281DD}" type="pres">
      <dgm:prSet presAssocID="{1EEB063A-54CF-4742-BCEA-8CF8CCAC4869}" presName="node" presStyleLbl="node1" presStyleIdx="2" presStyleCnt="3">
        <dgm:presLayoutVars>
          <dgm:bulletEnabled val="1"/>
        </dgm:presLayoutVars>
      </dgm:prSet>
      <dgm:spPr/>
      <dgm:t>
        <a:bodyPr/>
        <a:lstStyle/>
        <a:p>
          <a:endParaRPr lang="ru-RU"/>
        </a:p>
      </dgm:t>
    </dgm:pt>
    <dgm:pt modelId="{9C7BB87C-7C05-4C5E-8E95-33F5795A99B3}" type="pres">
      <dgm:prSet presAssocID="{7FE35701-DE11-4CEF-A7C0-7F5225543034}" presName="sibTrans" presStyleLbl="sibTrans2D1" presStyleIdx="2" presStyleCnt="3"/>
      <dgm:spPr>
        <a:prstGeom prst="leftArrow">
          <a:avLst/>
        </a:prstGeom>
      </dgm:spPr>
      <dgm:t>
        <a:bodyPr/>
        <a:lstStyle/>
        <a:p>
          <a:endParaRPr lang="ru-RU"/>
        </a:p>
      </dgm:t>
    </dgm:pt>
    <dgm:pt modelId="{253A0478-4CB7-40D1-BE87-F02A8CC4E459}" type="pres">
      <dgm:prSet presAssocID="{7FE35701-DE11-4CEF-A7C0-7F5225543034}" presName="connectorText" presStyleLbl="sibTrans2D1" presStyleIdx="2" presStyleCnt="3"/>
      <dgm:spPr/>
      <dgm:t>
        <a:bodyPr/>
        <a:lstStyle/>
        <a:p>
          <a:endParaRPr lang="ru-RU"/>
        </a:p>
      </dgm:t>
    </dgm:pt>
  </dgm:ptLst>
  <dgm:cxnLst>
    <dgm:cxn modelId="{91535D72-E17A-4458-B477-D362BA11779D}" type="presOf" srcId="{1EEB063A-54CF-4742-BCEA-8CF8CCAC4869}" destId="{6256845F-6D52-469D-93A4-78CA1F0281DD}" srcOrd="0" destOrd="0" presId="urn:microsoft.com/office/officeart/2005/8/layout/cycle7"/>
    <dgm:cxn modelId="{E065CC56-B37F-4258-923D-1D591D31DA9C}" type="presOf" srcId="{24250C72-7299-4AF0-8E91-7D865F79EC17}" destId="{EFF6A2D1-CD0A-4BF8-927F-6DE7785B786B}" srcOrd="0" destOrd="0" presId="urn:microsoft.com/office/officeart/2005/8/layout/cycle7"/>
    <dgm:cxn modelId="{F3D1CE45-C2FE-44C8-A82B-90C291B08C7B}" type="presOf" srcId="{7FE35701-DE11-4CEF-A7C0-7F5225543034}" destId="{253A0478-4CB7-40D1-BE87-F02A8CC4E459}" srcOrd="1" destOrd="0" presId="urn:microsoft.com/office/officeart/2005/8/layout/cycle7"/>
    <dgm:cxn modelId="{08A24CBE-C5F1-4F11-95DD-C01BE7CD28E9}" type="presOf" srcId="{7FE35701-DE11-4CEF-A7C0-7F5225543034}" destId="{9C7BB87C-7C05-4C5E-8E95-33F5795A99B3}" srcOrd="0" destOrd="0" presId="urn:microsoft.com/office/officeart/2005/8/layout/cycle7"/>
    <dgm:cxn modelId="{AAB065EB-71D9-49C2-BF0E-9823715B9628}" type="presOf" srcId="{DBF0F6F5-16B3-43AC-8B6F-5274E280FCD0}" destId="{4308ABD7-A7FE-4D29-8F53-57D75A71A48C}" srcOrd="0" destOrd="0" presId="urn:microsoft.com/office/officeart/2005/8/layout/cycle7"/>
    <dgm:cxn modelId="{285E1408-F9A9-4E2A-ADAC-FAE6AEB7929A}" srcId="{7EF4D4E3-14EF-4CE3-BFCE-6A1B95556632}" destId="{DBF0F6F5-16B3-43AC-8B6F-5274E280FCD0}" srcOrd="1" destOrd="0" parTransId="{3622E452-C14E-4C9E-B839-8C4548717879}" sibTransId="{24250C72-7299-4AF0-8E91-7D865F79EC17}"/>
    <dgm:cxn modelId="{94035DDE-7040-422B-AF13-3E5D9DAF2F90}" type="presOf" srcId="{7EF4D4E3-14EF-4CE3-BFCE-6A1B95556632}" destId="{87C6FEC4-7A8A-4E81-9991-47606151B43B}" srcOrd="0" destOrd="0" presId="urn:microsoft.com/office/officeart/2005/8/layout/cycle7"/>
    <dgm:cxn modelId="{F01627DA-9678-4131-9E36-0C8A1C4B21C0}" type="presOf" srcId="{23747987-F24F-4F41-AAE6-C2F5E291E15C}" destId="{A8D570FE-3041-4D2B-A0B4-D8C0C15B0CED}" srcOrd="0" destOrd="0" presId="urn:microsoft.com/office/officeart/2005/8/layout/cycle7"/>
    <dgm:cxn modelId="{DB235632-7DE6-4649-8032-39FD4D7E3714}" srcId="{7EF4D4E3-14EF-4CE3-BFCE-6A1B95556632}" destId="{575C386B-70DC-4A09-AEBA-1576B850CE53}" srcOrd="0" destOrd="0" parTransId="{EEC39D4F-5457-4F91-8DD5-56B9E03928D4}" sibTransId="{23747987-F24F-4F41-AAE6-C2F5E291E15C}"/>
    <dgm:cxn modelId="{B5F86050-3E5F-4A0C-91EB-5754B54A44F5}" type="presOf" srcId="{23747987-F24F-4F41-AAE6-C2F5E291E15C}" destId="{C2D04DA9-9A4F-4B50-A962-569486B07628}" srcOrd="1" destOrd="0" presId="urn:microsoft.com/office/officeart/2005/8/layout/cycle7"/>
    <dgm:cxn modelId="{BA81CE2E-99D1-49AE-A5D4-B197FD841E0B}" type="presOf" srcId="{24250C72-7299-4AF0-8E91-7D865F79EC17}" destId="{583B8FB1-9C86-48A7-AE25-F2178FE6370F}" srcOrd="1" destOrd="0" presId="urn:microsoft.com/office/officeart/2005/8/layout/cycle7"/>
    <dgm:cxn modelId="{FCEA060D-DA25-428B-8024-49712F2B8C14}" srcId="{7EF4D4E3-14EF-4CE3-BFCE-6A1B95556632}" destId="{1EEB063A-54CF-4742-BCEA-8CF8CCAC4869}" srcOrd="2" destOrd="0" parTransId="{721271F3-BE71-4286-BF23-17044FF2FE73}" sibTransId="{7FE35701-DE11-4CEF-A7C0-7F5225543034}"/>
    <dgm:cxn modelId="{81319188-D636-4CB2-B5D3-2097F520362B}" type="presOf" srcId="{575C386B-70DC-4A09-AEBA-1576B850CE53}" destId="{04A173A8-F6E8-4AC7-AB1A-D0E844C482C7}" srcOrd="0" destOrd="0" presId="urn:microsoft.com/office/officeart/2005/8/layout/cycle7"/>
    <dgm:cxn modelId="{0A27CADE-2377-4B1B-8E50-E5454ED9D260}" type="presParOf" srcId="{87C6FEC4-7A8A-4E81-9991-47606151B43B}" destId="{04A173A8-F6E8-4AC7-AB1A-D0E844C482C7}" srcOrd="0" destOrd="0" presId="urn:microsoft.com/office/officeart/2005/8/layout/cycle7"/>
    <dgm:cxn modelId="{90E134FB-5C07-4185-8D2A-2D6579201CBE}" type="presParOf" srcId="{87C6FEC4-7A8A-4E81-9991-47606151B43B}" destId="{A8D570FE-3041-4D2B-A0B4-D8C0C15B0CED}" srcOrd="1" destOrd="0" presId="urn:microsoft.com/office/officeart/2005/8/layout/cycle7"/>
    <dgm:cxn modelId="{5BBAE4E5-B8A7-48D9-9CD9-99D1D999CDE1}" type="presParOf" srcId="{A8D570FE-3041-4D2B-A0B4-D8C0C15B0CED}" destId="{C2D04DA9-9A4F-4B50-A962-569486B07628}" srcOrd="0" destOrd="0" presId="urn:microsoft.com/office/officeart/2005/8/layout/cycle7"/>
    <dgm:cxn modelId="{6DFBB0D9-B438-42D0-91FA-00BB876646C5}" type="presParOf" srcId="{87C6FEC4-7A8A-4E81-9991-47606151B43B}" destId="{4308ABD7-A7FE-4D29-8F53-57D75A71A48C}" srcOrd="2" destOrd="0" presId="urn:microsoft.com/office/officeart/2005/8/layout/cycle7"/>
    <dgm:cxn modelId="{17966B1C-34F8-4D52-B4D8-AB4255DB062D}" type="presParOf" srcId="{87C6FEC4-7A8A-4E81-9991-47606151B43B}" destId="{EFF6A2D1-CD0A-4BF8-927F-6DE7785B786B}" srcOrd="3" destOrd="0" presId="urn:microsoft.com/office/officeart/2005/8/layout/cycle7"/>
    <dgm:cxn modelId="{BFB1611B-2200-4BD5-8687-27A396D85EDD}" type="presParOf" srcId="{EFF6A2D1-CD0A-4BF8-927F-6DE7785B786B}" destId="{583B8FB1-9C86-48A7-AE25-F2178FE6370F}" srcOrd="0" destOrd="0" presId="urn:microsoft.com/office/officeart/2005/8/layout/cycle7"/>
    <dgm:cxn modelId="{150BDEEB-7987-4330-9E3B-44840C8DA916}" type="presParOf" srcId="{87C6FEC4-7A8A-4E81-9991-47606151B43B}" destId="{6256845F-6D52-469D-93A4-78CA1F0281DD}" srcOrd="4" destOrd="0" presId="urn:microsoft.com/office/officeart/2005/8/layout/cycle7"/>
    <dgm:cxn modelId="{1A18C18F-C7CA-4176-AEA5-72718EF40D3B}" type="presParOf" srcId="{87C6FEC4-7A8A-4E81-9991-47606151B43B}" destId="{9C7BB87C-7C05-4C5E-8E95-33F5795A99B3}" srcOrd="5" destOrd="0" presId="urn:microsoft.com/office/officeart/2005/8/layout/cycle7"/>
    <dgm:cxn modelId="{2EA482FE-3242-41D3-8BF4-F188C6855A1B}" type="presParOf" srcId="{9C7BB87C-7C05-4C5E-8E95-33F5795A99B3}" destId="{253A0478-4CB7-40D1-BE87-F02A8CC4E459}"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A173A8-F6E8-4AC7-AB1A-D0E844C482C7}">
      <dsp:nvSpPr>
        <dsp:cNvPr id="0" name=""/>
        <dsp:cNvSpPr/>
      </dsp:nvSpPr>
      <dsp:spPr>
        <a:xfrm>
          <a:off x="2187959" y="1387"/>
          <a:ext cx="2208857" cy="110442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kk-KZ" sz="2400" kern="1200" dirty="0" smtClean="0">
              <a:latin typeface="Times New Roman" pitchFamily="18" charset="0"/>
              <a:cs typeface="Times New Roman" pitchFamily="18" charset="0"/>
            </a:rPr>
            <a:t>Жад</a:t>
          </a:r>
          <a:r>
            <a:rPr lang="en-US" sz="2400" kern="1200" dirty="0" smtClean="0">
              <a:latin typeface="Times New Roman" pitchFamily="18" charset="0"/>
              <a:cs typeface="Times New Roman" pitchFamily="18" charset="0"/>
            </a:rPr>
            <a:t> (2 </a:t>
          </a:r>
          <a:r>
            <a:rPr lang="kk-KZ" sz="2400" kern="1200" dirty="0" smtClean="0">
              <a:latin typeface="Times New Roman" pitchFamily="18" charset="0"/>
              <a:cs typeface="Times New Roman" pitchFamily="18" charset="0"/>
            </a:rPr>
            <a:t>түрі бар</a:t>
          </a:r>
          <a:r>
            <a:rPr lang="en-US" sz="2400" kern="1200" dirty="0" smtClean="0">
              <a:latin typeface="Times New Roman" pitchFamily="18" charset="0"/>
              <a:cs typeface="Times New Roman" pitchFamily="18" charset="0"/>
            </a:rPr>
            <a:t> )</a:t>
          </a:r>
          <a:endParaRPr lang="ru-RU" sz="2400" kern="1200" dirty="0">
            <a:latin typeface="Times New Roman" pitchFamily="18" charset="0"/>
            <a:cs typeface="Times New Roman" pitchFamily="18" charset="0"/>
          </a:endParaRPr>
        </a:p>
      </dsp:txBody>
      <dsp:txXfrm>
        <a:off x="2220307" y="33735"/>
        <a:ext cx="2144161" cy="1039732"/>
      </dsp:txXfrm>
    </dsp:sp>
    <dsp:sp modelId="{A8D570FE-3041-4D2B-A0B4-D8C0C15B0CED}">
      <dsp:nvSpPr>
        <dsp:cNvPr id="0" name=""/>
        <dsp:cNvSpPr/>
      </dsp:nvSpPr>
      <dsp:spPr>
        <a:xfrm rot="3600000">
          <a:off x="3628616" y="1940287"/>
          <a:ext cx="1151923" cy="386550"/>
        </a:xfrm>
        <a:prstGeom prs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dirty="0"/>
        </a:p>
      </dsp:txBody>
      <dsp:txXfrm>
        <a:off x="3744581" y="2017597"/>
        <a:ext cx="919993" cy="231930"/>
      </dsp:txXfrm>
    </dsp:sp>
    <dsp:sp modelId="{4308ABD7-A7FE-4D29-8F53-57D75A71A48C}">
      <dsp:nvSpPr>
        <dsp:cNvPr id="0" name=""/>
        <dsp:cNvSpPr/>
      </dsp:nvSpPr>
      <dsp:spPr>
        <a:xfrm>
          <a:off x="4012340" y="3161308"/>
          <a:ext cx="2208857" cy="110442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kk-KZ" sz="2400" kern="1200" dirty="0" smtClean="0">
              <a:latin typeface="Times New Roman" pitchFamily="18" charset="0"/>
              <a:cs typeface="Times New Roman" pitchFamily="18" charset="0"/>
            </a:rPr>
            <a:t>Сыртқы жад</a:t>
          </a:r>
          <a:endParaRPr lang="ru-RU" sz="2400" kern="1200" dirty="0">
            <a:latin typeface="Times New Roman" pitchFamily="18" charset="0"/>
            <a:cs typeface="Times New Roman" pitchFamily="18" charset="0"/>
          </a:endParaRPr>
        </a:p>
      </dsp:txBody>
      <dsp:txXfrm>
        <a:off x="4044688" y="3193656"/>
        <a:ext cx="2144161" cy="1039732"/>
      </dsp:txXfrm>
    </dsp:sp>
    <dsp:sp modelId="{EFF6A2D1-CD0A-4BF8-927F-6DE7785B786B}">
      <dsp:nvSpPr>
        <dsp:cNvPr id="0" name=""/>
        <dsp:cNvSpPr/>
      </dsp:nvSpPr>
      <dsp:spPr>
        <a:xfrm rot="17896648">
          <a:off x="1801752" y="1926007"/>
          <a:ext cx="1151923" cy="386550"/>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dirty="0"/>
        </a:p>
      </dsp:txBody>
      <dsp:txXfrm rot="10800000">
        <a:off x="1917717" y="2003317"/>
        <a:ext cx="919993" cy="231930"/>
      </dsp:txXfrm>
    </dsp:sp>
    <dsp:sp modelId="{6256845F-6D52-469D-93A4-78CA1F0281DD}">
      <dsp:nvSpPr>
        <dsp:cNvPr id="0" name=""/>
        <dsp:cNvSpPr/>
      </dsp:nvSpPr>
      <dsp:spPr>
        <a:xfrm>
          <a:off x="363577" y="3161308"/>
          <a:ext cx="2208857" cy="110442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kk-KZ" sz="2400" kern="1200" dirty="0" smtClean="0">
              <a:latin typeface="Times New Roman" pitchFamily="18" charset="0"/>
              <a:cs typeface="Times New Roman" pitchFamily="18" charset="0"/>
            </a:rPr>
            <a:t>Ішкі жад</a:t>
          </a:r>
          <a:endParaRPr lang="ru-RU" sz="2400" kern="1200" dirty="0">
            <a:latin typeface="Times New Roman" pitchFamily="18" charset="0"/>
            <a:cs typeface="Times New Roman" pitchFamily="18" charset="0"/>
          </a:endParaRPr>
        </a:p>
      </dsp:txBody>
      <dsp:txXfrm>
        <a:off x="395925" y="3193656"/>
        <a:ext cx="2144161" cy="1039732"/>
      </dsp:txXfrm>
    </dsp:sp>
    <dsp:sp modelId="{9C7BB87C-7C05-4C5E-8E95-33F5795A99B3}">
      <dsp:nvSpPr>
        <dsp:cNvPr id="0" name=""/>
        <dsp:cNvSpPr/>
      </dsp:nvSpPr>
      <dsp:spPr>
        <a:xfrm rot="18000000">
          <a:off x="1804235" y="1940287"/>
          <a:ext cx="1151923" cy="386550"/>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ru-RU" sz="1700" kern="1200" dirty="0"/>
        </a:p>
      </dsp:txBody>
      <dsp:txXfrm>
        <a:off x="1920200" y="2017597"/>
        <a:ext cx="919993" cy="231930"/>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854F1B5-9C2F-4429-B25D-EB738D8FCAEA}" type="slidenum">
              <a:rPr lang="ru-RU" smtClean="0"/>
              <a:t>‹#›</a:t>
            </a:fld>
            <a:endParaRPr lang="ru-RU"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854F1B5-9C2F-4429-B25D-EB738D8FCAEA}"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854F1B5-9C2F-4429-B25D-EB738D8FCAEA}"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854F1B5-9C2F-4429-B25D-EB738D8FCAEA}" type="slidenum">
              <a:rPr lang="ru-RU" smtClean="0"/>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854F1B5-9C2F-4429-B25D-EB738D8FCAEA}"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854F1B5-9C2F-4429-B25D-EB738D8FCAEA}" type="slidenum">
              <a:rPr lang="ru-RU" smtClean="0"/>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8854F1B5-9C2F-4429-B25D-EB738D8FCAEA}" type="slidenum">
              <a:rPr lang="ru-RU" smtClean="0"/>
              <a:t>‹#›</a:t>
            </a:fld>
            <a:endParaRPr lang="ru-RU" dirty="0"/>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8854F1B5-9C2F-4429-B25D-EB738D8FCAEA}"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8854F1B5-9C2F-4429-B25D-EB738D8FCAEA}"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854F1B5-9C2F-4429-B25D-EB738D8FCAEA}"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AB6EF73-BC48-44A9-B9BC-713AC182603B}" type="datetimeFigureOut">
              <a:rPr lang="ru-RU" smtClean="0"/>
              <a:t>06.02.2025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854F1B5-9C2F-4429-B25D-EB738D8FCAEA}" type="slidenum">
              <a:rPr lang="ru-RU" smtClean="0"/>
              <a:t>‹#›</a:t>
            </a:fld>
            <a:endParaRPr lang="ru-RU"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5AB6EF73-BC48-44A9-B9BC-713AC182603B}" type="datetimeFigureOut">
              <a:rPr lang="ru-RU" smtClean="0"/>
              <a:t>06.02.2025</a:t>
            </a:fld>
            <a:endParaRPr lang="ru-RU"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8854F1B5-9C2F-4429-B25D-EB738D8FCAEA}"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4261" r:id="rId1"/>
    <p:sldLayoutId id="2147484262" r:id="rId2"/>
    <p:sldLayoutId id="2147484263" r:id="rId3"/>
    <p:sldLayoutId id="2147484264" r:id="rId4"/>
    <p:sldLayoutId id="2147484265" r:id="rId5"/>
    <p:sldLayoutId id="2147484266" r:id="rId6"/>
    <p:sldLayoutId id="2147484267" r:id="rId7"/>
    <p:sldLayoutId id="2147484268" r:id="rId8"/>
    <p:sldLayoutId id="2147484269" r:id="rId9"/>
    <p:sldLayoutId id="2147484270" r:id="rId10"/>
    <p:sldLayoutId id="21474842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259632" y="764704"/>
            <a:ext cx="6552728" cy="4536504"/>
          </a:xfrm>
        </p:spPr>
        <p:txBody>
          <a:bodyPr>
            <a:normAutofit fontScale="70000" lnSpcReduction="20000"/>
          </a:bodyPr>
          <a:lstStyle/>
          <a:p>
            <a:endParaRPr lang="kk-KZ" sz="3600" dirty="0" smtClean="0">
              <a:latin typeface="Times New Roman" pitchFamily="18" charset="0"/>
              <a:cs typeface="Times New Roman" pitchFamily="18" charset="0"/>
            </a:endParaRPr>
          </a:p>
          <a:p>
            <a:pPr algn="ctr"/>
            <a:r>
              <a:rPr lang="kk-KZ" sz="3600" b="1" dirty="0" smtClean="0">
                <a:latin typeface="Times New Roman" pitchFamily="18" charset="0"/>
                <a:cs typeface="Times New Roman" pitchFamily="18" charset="0"/>
              </a:rPr>
              <a:t>Тақырып</a:t>
            </a:r>
            <a:r>
              <a:rPr lang="en-US" sz="3600" b="1" dirty="0" smtClean="0">
                <a:latin typeface="Times New Roman" pitchFamily="18" charset="0"/>
                <a:cs typeface="Times New Roman" pitchFamily="18" charset="0"/>
              </a:rPr>
              <a:t>: </a:t>
            </a:r>
            <a:endParaRPr lang="kk-KZ" sz="3600" b="1" dirty="0" smtClean="0">
              <a:latin typeface="Times New Roman" pitchFamily="18" charset="0"/>
              <a:cs typeface="Times New Roman" pitchFamily="18" charset="0"/>
            </a:endParaRPr>
          </a:p>
          <a:p>
            <a:pPr algn="ctr"/>
            <a:endParaRPr lang="kk-KZ" sz="3600" b="1" dirty="0">
              <a:latin typeface="Times New Roman" pitchFamily="18" charset="0"/>
              <a:cs typeface="Times New Roman" pitchFamily="18" charset="0"/>
            </a:endParaRPr>
          </a:p>
          <a:p>
            <a:pPr algn="ctr"/>
            <a:endParaRPr lang="kk-KZ" sz="3600" b="1" dirty="0" smtClean="0">
              <a:latin typeface="Times New Roman" pitchFamily="18" charset="0"/>
              <a:cs typeface="Times New Roman" pitchFamily="18" charset="0"/>
            </a:endParaRPr>
          </a:p>
          <a:p>
            <a:pPr algn="ctr"/>
            <a:endParaRPr lang="kk-KZ" sz="3600" b="1" dirty="0" smtClean="0">
              <a:latin typeface="Times New Roman" pitchFamily="18" charset="0"/>
              <a:cs typeface="Times New Roman" pitchFamily="18" charset="0"/>
            </a:endParaRPr>
          </a:p>
          <a:p>
            <a:pPr algn="ctr"/>
            <a:r>
              <a:rPr lang="kk-KZ" sz="4600" b="1" dirty="0" smtClean="0">
                <a:latin typeface="Times New Roman" pitchFamily="18" charset="0"/>
                <a:cs typeface="Times New Roman" pitchFamily="18" charset="0"/>
              </a:rPr>
              <a:t>Қазіргі </a:t>
            </a:r>
            <a:r>
              <a:rPr lang="kk-KZ" sz="4600" b="1" dirty="0" smtClean="0">
                <a:latin typeface="Times New Roman" pitchFamily="18" charset="0"/>
                <a:cs typeface="Times New Roman" pitchFamily="18" charset="0"/>
              </a:rPr>
              <a:t>қолданыстағы </a:t>
            </a:r>
            <a:r>
              <a:rPr lang="kk-KZ" sz="4600" b="1" dirty="0" smtClean="0">
                <a:latin typeface="Times New Roman" pitchFamily="18" charset="0"/>
                <a:cs typeface="Times New Roman" pitchFamily="18" charset="0"/>
              </a:rPr>
              <a:t>жады</a:t>
            </a:r>
            <a:endParaRPr lang="kk-KZ" sz="4600" b="1" dirty="0" smtClean="0">
              <a:latin typeface="Times New Roman" pitchFamily="18" charset="0"/>
              <a:cs typeface="Times New Roman" pitchFamily="18" charset="0"/>
            </a:endParaRPr>
          </a:p>
          <a:p>
            <a:endParaRPr lang="kk-KZ" sz="3600" dirty="0">
              <a:latin typeface="Times New Roman" pitchFamily="18" charset="0"/>
              <a:cs typeface="Times New Roman" pitchFamily="18" charset="0"/>
            </a:endParaRPr>
          </a:p>
          <a:p>
            <a:endParaRPr lang="kk-KZ" sz="3600" dirty="0" smtClean="0">
              <a:latin typeface="Times New Roman" pitchFamily="18" charset="0"/>
              <a:cs typeface="Times New Roman" pitchFamily="18" charset="0"/>
            </a:endParaRPr>
          </a:p>
          <a:p>
            <a:endParaRPr lang="kk-KZ" dirty="0" smtClean="0">
              <a:latin typeface="Times New Roman" pitchFamily="18" charset="0"/>
              <a:cs typeface="Times New Roman" pitchFamily="18" charset="0"/>
            </a:endParaRPr>
          </a:p>
          <a:p>
            <a:endParaRPr lang="kk-KZ" dirty="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a:t>
            </a:r>
            <a:endParaRPr lang="ru-RU" dirty="0"/>
          </a:p>
        </p:txBody>
      </p:sp>
    </p:spTree>
    <p:extLst>
      <p:ext uri="{BB962C8B-B14F-4D97-AF65-F5344CB8AC3E}">
        <p14:creationId xmlns:p14="http://schemas.microsoft.com/office/powerpoint/2010/main" val="23288151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043608" y="1412776"/>
            <a:ext cx="7200800" cy="4968552"/>
          </a:xfrm>
        </p:spPr>
        <p:txBody>
          <a:bodyPr>
            <a:normAutofit lnSpcReduction="10000"/>
          </a:bodyPr>
          <a:lstStyle/>
          <a:p>
            <a:r>
              <a:rPr lang="ru-RU" sz="2400" dirty="0" smtClean="0">
                <a:latin typeface="Times New Roman" pitchFamily="18" charset="0"/>
                <a:cs typeface="Times New Roman" pitchFamily="18" charset="0"/>
              </a:rPr>
              <a:t>	Мысалы</a:t>
            </a:r>
            <a:r>
              <a:rPr lang="ru-RU" sz="2400" dirty="0">
                <a:latin typeface="Times New Roman" pitchFamily="18" charset="0"/>
                <a:cs typeface="Times New Roman" pitchFamily="18" charset="0"/>
              </a:rPr>
              <a:t>, ЭЕМ-нің шапшаң жадының көлемі 32 Мб болса, онда 32Һ210 Байт (символ) ақпарат сақталынады. Ал, ЭЕМ-нің сыртқы жадында (магниттік дискілерінде) 1—8 Гб және одан да көп ақпарат сақтауға болады. Мысалы, 400 беті бар, әр бетінде 50 қатар, ал әр қатарда 50 таңба болатын кітаптың көлемін Байт арқылы есептесек, онда 400Һ50Һ50 = 1000000 Байт = 1 Мб (яғни көлемі 1 Гб дискі 1000 кітапты есте сақтай алады). Қатар орналасқан төрт Байт бір машиналық сөз болып есептеледі, ол 32 биттен тұрады. 64 биттен немесе 8 Байттан тұратын мәліметтер бірлігі екі еселенген машиналық сөз деп аталады. Компьютер осы машиналық сөздер тізбегін өңдейді. [1]</a:t>
            </a:r>
          </a:p>
          <a:p>
            <a:endParaRPr lang="ru-RU" dirty="0"/>
          </a:p>
        </p:txBody>
      </p:sp>
      <p:sp>
        <p:nvSpPr>
          <p:cNvPr id="4" name="Заголовок 3"/>
          <p:cNvSpPr>
            <a:spLocks noGrp="1"/>
          </p:cNvSpPr>
          <p:nvPr>
            <p:ph type="ctrTitle"/>
          </p:nvPr>
        </p:nvSpPr>
        <p:spPr>
          <a:xfrm>
            <a:off x="1043608" y="188641"/>
            <a:ext cx="6959327" cy="1080120"/>
          </a:xfrm>
        </p:spPr>
        <p:txBody>
          <a:bodyPr/>
          <a:lstStyle/>
          <a:p>
            <a:endParaRPr lang="ru-RU" dirty="0"/>
          </a:p>
        </p:txBody>
      </p:sp>
    </p:spTree>
    <p:extLst>
      <p:ext uri="{BB962C8B-B14F-4D97-AF65-F5344CB8AC3E}">
        <p14:creationId xmlns:p14="http://schemas.microsoft.com/office/powerpoint/2010/main" val="1609290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683568" y="665312"/>
            <a:ext cx="7776864" cy="6192688"/>
          </a:xfrm>
        </p:spPr>
        <p:txBody>
          <a:bodyPr>
            <a:noAutofit/>
          </a:bodyPr>
          <a:lstStyle/>
          <a:p>
            <a:r>
              <a:rPr lang="ru-RU" sz="2400" dirty="0" smtClean="0">
                <a:latin typeface="Times New Roman" pitchFamily="18" charset="0"/>
                <a:cs typeface="Times New Roman" pitchFamily="18" charset="0"/>
              </a:rPr>
              <a:t>	Байт </a:t>
            </a:r>
            <a:r>
              <a:rPr lang="ru-RU" sz="2400" dirty="0">
                <a:latin typeface="Times New Roman" pitchFamily="18" charset="0"/>
                <a:cs typeface="Times New Roman" pitchFamily="18" charset="0"/>
              </a:rPr>
              <a:t>(Byte) — 1) ақпарат мөлшерінің бірлігі немесе 8 битке (екілік цифр) тең компьютердегі жад. Айтарлықтай ірі ақпарат бірлігі: 1 килобайт (Кбайт) 1024 байтқа тең, ал 1 мегабайт (Мбайт) 1042 Кбайтқа тең; 2) адрес иемдене алатын ең аз бірлік. Әрбір байт мәліметтердің бір таңбасына — әріпке, цифрға немесе символға сәйкес келеді. Байттар — компьютердің қуатын өлшеудің немесе оның дискілердегі сақтауыш құрылғысының сыйымдылығының стандартты бірлігі. Өңделетін ақпараттың нысаналық көлемі (жаңа есептеу құралдарында) — секундына 100 килобайт, өндеу көлемі — ақпараттың әрбір байтына 50—55 арифметикалық операция</a:t>
            </a:r>
            <a:r>
              <a:rPr lang="ru-RU" sz="2400" dirty="0" smtClean="0">
                <a:latin typeface="Times New Roman" pitchFamily="18" charset="0"/>
                <a:cs typeface="Times New Roman" pitchFamily="18" charset="0"/>
              </a:rPr>
              <a:t>;</a:t>
            </a:r>
            <a:r>
              <a:rPr lang="ru-RU" sz="2400" dirty="0">
                <a:latin typeface="Times New Roman" pitchFamily="18" charset="0"/>
                <a:cs typeface="Times New Roman" pitchFamily="18" charset="0"/>
              </a:rPr>
              <a:t> 3) сегіз биттен және бір бақылау битінен түратын машиналық сөздің стандартты бөлігі. Әрбір байт компьютерде біртұтас бүтін ретінде </a:t>
            </a:r>
            <a:r>
              <a:rPr lang="ru-RU" sz="2400" dirty="0" smtClean="0">
                <a:latin typeface="Times New Roman" pitchFamily="18" charset="0"/>
                <a:cs typeface="Times New Roman" pitchFamily="18" charset="0"/>
              </a:rPr>
              <a:t>өңделеді</a:t>
            </a:r>
            <a:r>
              <a:rPr lang="en-US" sz="2400" dirty="0">
                <a:latin typeface="Times New Roman" pitchFamily="18" charset="0"/>
                <a:cs typeface="Times New Roman" pitchFamily="18" charset="0"/>
              </a:rPr>
              <a:t>.</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4" name="Заголовок 3"/>
          <p:cNvSpPr>
            <a:spLocks noGrp="1"/>
          </p:cNvSpPr>
          <p:nvPr>
            <p:ph type="ctrTitle"/>
          </p:nvPr>
        </p:nvSpPr>
        <p:spPr>
          <a:xfrm>
            <a:off x="899592" y="188641"/>
            <a:ext cx="7175351" cy="792088"/>
          </a:xfrm>
        </p:spPr>
        <p:txBody>
          <a:bodyPr/>
          <a:lstStyle/>
          <a:p>
            <a:endParaRPr lang="ru-RU" dirty="0"/>
          </a:p>
        </p:txBody>
      </p:sp>
    </p:spTree>
    <p:extLst>
      <p:ext uri="{BB962C8B-B14F-4D97-AF65-F5344CB8AC3E}">
        <p14:creationId xmlns:p14="http://schemas.microsoft.com/office/powerpoint/2010/main" val="2059390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691680" y="2168860"/>
            <a:ext cx="5765736" cy="3708412"/>
          </a:xfrm>
        </p:spPr>
        <p:txBody>
          <a:bodyPr>
            <a:normAutofit fontScale="92500" lnSpcReduction="10000"/>
          </a:bodyPr>
          <a:lstStyle/>
          <a:p>
            <a:r>
              <a:rPr lang="ru-RU" sz="5800" b="1" dirty="0" smtClean="0">
                <a:latin typeface="Times New Roman" pitchFamily="18" charset="0"/>
                <a:cs typeface="Times New Roman" pitchFamily="18" charset="0"/>
              </a:rPr>
              <a:t>Мегабайт </a:t>
            </a:r>
            <a:r>
              <a:rPr lang="ru-RU" sz="5800" b="1" dirty="0">
                <a:latin typeface="Times New Roman" pitchFamily="18" charset="0"/>
                <a:cs typeface="Times New Roman" pitchFamily="18" charset="0"/>
              </a:rPr>
              <a:t>(МБ) </a:t>
            </a:r>
            <a:r>
              <a:rPr lang="ru-RU" dirty="0">
                <a:latin typeface="Times New Roman" pitchFamily="18" charset="0"/>
                <a:cs typeface="Times New Roman" pitchFamily="18" charset="0"/>
              </a:rPr>
              <a:t>(ағылш. Megabyte, MB) — дерек көлемін өлшеу бірлігі, 1 048 576 байтқа тең</a:t>
            </a:r>
          </a:p>
          <a:p>
            <a:r>
              <a:rPr lang="ru-RU" sz="5800" dirty="0">
                <a:latin typeface="Times New Roman" pitchFamily="18" charset="0"/>
                <a:cs typeface="Times New Roman" pitchFamily="18" charset="0"/>
              </a:rPr>
              <a:t>Гигабайт (ГБ) </a:t>
            </a:r>
            <a:r>
              <a:rPr lang="ru-RU" sz="2600" dirty="0">
                <a:latin typeface="Times New Roman" pitchFamily="18" charset="0"/>
                <a:cs typeface="Times New Roman" pitchFamily="18" charset="0"/>
              </a:rPr>
              <a:t>(ағылш. Gigabyte, GB) — дерек көлемін өлшеу бірлігі, 1024 мегабайтқа тең.</a:t>
            </a:r>
          </a:p>
          <a:p>
            <a:r>
              <a:rPr lang="ru-RU" sz="2600" dirty="0">
                <a:latin typeface="Times New Roman" pitchFamily="18" charset="0"/>
                <a:cs typeface="Times New Roman" pitchFamily="18" charset="0"/>
              </a:rPr>
              <a:t>[өңдеу</a:t>
            </a:r>
          </a:p>
          <a:p>
            <a:endParaRPr lang="ru-RU" dirty="0">
              <a:latin typeface="Times New Roman" pitchFamily="18" charset="0"/>
              <a:cs typeface="Times New Roman" pitchFamily="18" charset="0"/>
            </a:endParaRPr>
          </a:p>
        </p:txBody>
      </p:sp>
      <p:sp>
        <p:nvSpPr>
          <p:cNvPr id="4" name="Заголовок 3"/>
          <p:cNvSpPr>
            <a:spLocks noGrp="1"/>
          </p:cNvSpPr>
          <p:nvPr>
            <p:ph type="ctrTitle"/>
          </p:nvPr>
        </p:nvSpPr>
        <p:spPr>
          <a:xfrm>
            <a:off x="971600" y="116632"/>
            <a:ext cx="7224079" cy="1656184"/>
          </a:xfrm>
        </p:spPr>
        <p:txBody>
          <a:bodyPr/>
          <a:lstStyle/>
          <a:p>
            <a:r>
              <a:rPr lang="ru-RU" dirty="0">
                <a:effectLst/>
                <a:latin typeface="Times New Roman" pitchFamily="18" charset="0"/>
                <a:cs typeface="Times New Roman" pitchFamily="18" charset="0"/>
              </a:rPr>
              <a:t>Килобайт (КБ) </a:t>
            </a:r>
            <a:r>
              <a:rPr lang="ru-RU" sz="2400" b="0" dirty="0">
                <a:effectLst/>
                <a:latin typeface="Times New Roman" pitchFamily="18" charset="0"/>
                <a:cs typeface="Times New Roman" pitchFamily="18" charset="0"/>
              </a:rPr>
              <a:t>(ағылш. Kilobyte, KB) — дерек көлемін өлшеу бірлігі, 1024 байтқа тең.</a:t>
            </a:r>
            <a:br>
              <a:rPr lang="ru-RU" sz="2400" b="0" dirty="0">
                <a:effectLst/>
                <a:latin typeface="Times New Roman" pitchFamily="18" charset="0"/>
                <a:cs typeface="Times New Roman" pitchFamily="18" charset="0"/>
              </a:rPr>
            </a:br>
            <a:r>
              <a:rPr lang="ru-RU" sz="2400" dirty="0">
                <a:effectLst/>
                <a:latin typeface="Times New Roman" pitchFamily="18" charset="0"/>
                <a:cs typeface="Times New Roman" pitchFamily="18" charset="0"/>
              </a:rPr>
              <a:t/>
            </a:r>
            <a:br>
              <a:rPr lang="ru-RU" sz="2400" dirty="0">
                <a:effectLst/>
                <a:latin typeface="Times New Roman" pitchFamily="18" charset="0"/>
                <a:cs typeface="Times New Roman" pitchFamily="18" charset="0"/>
              </a:rPr>
            </a:br>
            <a:r>
              <a:rPr lang="en-US" sz="2400" dirty="0" smtClean="0">
                <a:effectLst/>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6524187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404664"/>
            <a:ext cx="6512511" cy="1143000"/>
          </a:xfrm>
        </p:spPr>
        <p:txBody>
          <a:bodyPr/>
          <a:lstStyle/>
          <a:p>
            <a:pPr algn="l"/>
            <a:r>
              <a:rPr lang="kk-KZ" dirty="0" smtClean="0">
                <a:latin typeface="Times New Roman" pitchFamily="18" charset="0"/>
                <a:cs typeface="Times New Roman" pitchFamily="18" charset="0"/>
              </a:rPr>
              <a:t>Жадтың түрлері</a:t>
            </a:r>
            <a:endParaRPr lang="ru-RU" dirty="0">
              <a:latin typeface="Times New Roman" pitchFamily="18" charset="0"/>
              <a:cs typeface="Times New Roman" pitchFamily="18" charset="0"/>
            </a:endParaRPr>
          </a:p>
        </p:txBody>
      </p:sp>
      <p:graphicFrame>
        <p:nvGraphicFramePr>
          <p:cNvPr id="4" name="Объект 3">
            <a:hlinkClick r:id="" action="ppaction://noaction" highlightClick="1"/>
          </p:cNvPr>
          <p:cNvGraphicFramePr>
            <a:graphicFrameLocks noGrp="1"/>
          </p:cNvGraphicFramePr>
          <p:nvPr>
            <p:ph sz="quarter" idx="13"/>
            <p:extLst>
              <p:ext uri="{D42A27DB-BD31-4B8C-83A1-F6EECF244321}">
                <p14:modId xmlns:p14="http://schemas.microsoft.com/office/powerpoint/2010/main" val="78788982"/>
              </p:ext>
            </p:extLst>
          </p:nvPr>
        </p:nvGraphicFramePr>
        <p:xfrm>
          <a:off x="1403648" y="1772816"/>
          <a:ext cx="6584776" cy="426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70260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47664" y="1628800"/>
            <a:ext cx="5544616" cy="2736304"/>
          </a:xfrm>
        </p:spPr>
        <p:txBody>
          <a:bodyPr>
            <a:noAutofit/>
          </a:bodyPr>
          <a:lstStyle/>
          <a:p>
            <a:pPr algn="l"/>
            <a:r>
              <a:rPr lang="kk-KZ" i="1" dirty="0" smtClean="0">
                <a:latin typeface="Times New Roman" pitchFamily="18" charset="0"/>
                <a:cs typeface="Times New Roman" pitchFamily="18" charset="0"/>
              </a:rPr>
              <a:t>	Жедел </a:t>
            </a:r>
            <a:r>
              <a:rPr lang="kk-KZ" i="1" dirty="0">
                <a:latin typeface="Times New Roman" pitchFamily="18" charset="0"/>
                <a:cs typeface="Times New Roman" pitchFamily="18" charset="0"/>
              </a:rPr>
              <a:t>есте сақтау құрылғысы</a:t>
            </a:r>
            <a:r>
              <a:rPr lang="kk-KZ" dirty="0">
                <a:latin typeface="Times New Roman" pitchFamily="18" charset="0"/>
                <a:cs typeface="Times New Roman" pitchFamily="18" charset="0"/>
              </a:rPr>
              <a:t> (ЖЕСҚ) және </a:t>
            </a:r>
            <a:r>
              <a:rPr lang="kk-KZ" i="1" dirty="0">
                <a:latin typeface="Times New Roman" pitchFamily="18" charset="0"/>
                <a:cs typeface="Times New Roman" pitchFamily="18" charset="0"/>
              </a:rPr>
              <a:t>Тұрақты есте сақтау құрылғысы</a:t>
            </a:r>
            <a:r>
              <a:rPr lang="kk-KZ" dirty="0">
                <a:latin typeface="Times New Roman" pitchFamily="18" charset="0"/>
                <a:cs typeface="Times New Roman" pitchFamily="18" charset="0"/>
              </a:rPr>
              <a:t> (ТЕСҚ) компьютердің </a:t>
            </a:r>
            <a:r>
              <a:rPr lang="kk-KZ" u="sng" dirty="0">
                <a:latin typeface="Times New Roman" pitchFamily="18" charset="0"/>
                <a:cs typeface="Times New Roman" pitchFamily="18" charset="0"/>
              </a:rPr>
              <a:t>ішкі жадысын</a:t>
            </a:r>
            <a:r>
              <a:rPr lang="kk-KZ" dirty="0">
                <a:latin typeface="Times New Roman" pitchFamily="18" charset="0"/>
                <a:cs typeface="Times New Roman" pitchFamily="18" charset="0"/>
              </a:rPr>
              <a:t> құрайды</a:t>
            </a:r>
            <a:r>
              <a:rPr lang="kk-KZ" dirty="0" smtClean="0">
                <a:latin typeface="Times New Roman" pitchFamily="18" charset="0"/>
                <a:cs typeface="Times New Roman" pitchFamily="18" charset="0"/>
              </a:rPr>
              <a:t>.</a:t>
            </a:r>
          </a:p>
          <a:p>
            <a:pPr algn="l"/>
            <a:r>
              <a:rPr lang="kk-KZ" dirty="0">
                <a:latin typeface="Times New Roman" pitchFamily="18" charset="0"/>
                <a:cs typeface="Times New Roman" pitchFamily="18" charset="0"/>
              </a:rPr>
              <a:t>	</a:t>
            </a:r>
            <a:r>
              <a:rPr lang="kk-KZ" dirty="0" smtClean="0">
                <a:latin typeface="Times New Roman" pitchFamily="18" charset="0"/>
                <a:cs typeface="Times New Roman" pitchFamily="18" charset="0"/>
              </a:rPr>
              <a:t>Ішкі жадтың өзі 2-ге бөлінеді</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Жедел жад құрылғысы </a:t>
            </a:r>
            <a:r>
              <a:rPr lang="en-US"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ЖЖҚ</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және Тұрақты жад құрылғысы</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ТЖҚ</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
        <p:nvSpPr>
          <p:cNvPr id="2" name="Заголовок 1"/>
          <p:cNvSpPr>
            <a:spLocks noGrp="1"/>
          </p:cNvSpPr>
          <p:nvPr>
            <p:ph type="ctrTitle"/>
          </p:nvPr>
        </p:nvSpPr>
        <p:spPr>
          <a:xfrm>
            <a:off x="685800" y="476672"/>
            <a:ext cx="7772400" cy="1470025"/>
          </a:xfrm>
        </p:spPr>
        <p:txBody>
          <a:bodyPr/>
          <a:lstStyle/>
          <a:p>
            <a:r>
              <a:rPr lang="kk-KZ"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Ішкі жад</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5407511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1691680" y="2564904"/>
            <a:ext cx="5904656" cy="3672408"/>
          </a:xfrm>
        </p:spPr>
        <p:txBody>
          <a:bodyPr>
            <a:normAutofit/>
          </a:bodyPr>
          <a:lstStyle/>
          <a:p>
            <a:pPr algn="l"/>
            <a:r>
              <a:rPr lang="kk-KZ" dirty="0" smtClean="0"/>
              <a:t>	</a:t>
            </a:r>
            <a:r>
              <a:rPr lang="kk-KZ" dirty="0" smtClean="0">
                <a:latin typeface="Times New Roman" pitchFamily="18" charset="0"/>
                <a:cs typeface="Times New Roman" pitchFamily="18" charset="0"/>
              </a:rPr>
              <a:t>Компьютердің </a:t>
            </a:r>
            <a:r>
              <a:rPr lang="kk-KZ" dirty="0">
                <a:latin typeface="Times New Roman" pitchFamily="18" charset="0"/>
                <a:cs typeface="Times New Roman" pitchFamily="18" charset="0"/>
              </a:rPr>
              <a:t>жедел жадысында осы мезетте дереу өңделуге тиіс мәліметтер мен программалар ғана сақталады. Жедел жадыдағы ақпарат компьютерді өшіргеннен кейін жоғалады. Компьютердің жедел жадының көлемі өскен сайын оның есептеу жылдамдығы да артады. Қазіргі кезде </a:t>
            </a:r>
            <a:r>
              <a:rPr lang="kk-KZ" dirty="0" smtClean="0">
                <a:latin typeface="Times New Roman" pitchFamily="18" charset="0"/>
                <a:cs typeface="Times New Roman" pitchFamily="18" charset="0"/>
              </a:rPr>
              <a:t>көлемі  256 Мб</a:t>
            </a:r>
            <a:r>
              <a:rPr lang="kk-KZ" dirty="0">
                <a:latin typeface="Times New Roman" pitchFamily="18" charset="0"/>
                <a:cs typeface="Times New Roman" pitchFamily="18" charset="0"/>
              </a:rPr>
              <a:t>, 512 Мб болатын жедел жады микросхемаларын көп қолданады. </a:t>
            </a:r>
            <a:endParaRPr lang="ru-RU" dirty="0">
              <a:latin typeface="Times New Roman" pitchFamily="18" charset="0"/>
              <a:cs typeface="Times New Roman" pitchFamily="18" charset="0"/>
            </a:endParaRPr>
          </a:p>
          <a:p>
            <a:pPr algn="r"/>
            <a:endParaRPr lang="ru-RU" dirty="0">
              <a:latin typeface="Times New Roman" pitchFamily="18" charset="0"/>
              <a:cs typeface="Times New Roman" pitchFamily="18" charset="0"/>
            </a:endParaRPr>
          </a:p>
        </p:txBody>
      </p:sp>
      <p:sp>
        <p:nvSpPr>
          <p:cNvPr id="8" name="Заголовок 7"/>
          <p:cNvSpPr>
            <a:spLocks noGrp="1"/>
          </p:cNvSpPr>
          <p:nvPr>
            <p:ph type="ctrTitle"/>
          </p:nvPr>
        </p:nvSpPr>
        <p:spPr>
          <a:xfrm>
            <a:off x="899592" y="620688"/>
            <a:ext cx="7772400" cy="1470025"/>
          </a:xfrm>
        </p:spPr>
        <p:txBody>
          <a:bodyPr>
            <a:noAutofit/>
          </a:bodyPr>
          <a:lstStyle/>
          <a:p>
            <a:pPr algn="l"/>
            <a:r>
              <a:rPr lang="kk-KZ" dirty="0" smtClean="0">
                <a:latin typeface="Times New Roman" pitchFamily="18" charset="0"/>
                <a:cs typeface="Times New Roman" pitchFamily="18" charset="0"/>
              </a:rPr>
              <a:t>Жедел жад құрылғысы </a:t>
            </a:r>
            <a:r>
              <a:rPr lang="en-US"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ЖЖҚ</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9340554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547664" y="3212976"/>
            <a:ext cx="6516724" cy="3168352"/>
          </a:xfrm>
        </p:spPr>
        <p:txBody>
          <a:bodyPr>
            <a:normAutofit/>
          </a:bodyPr>
          <a:lstStyle/>
          <a:p>
            <a:pPr algn="l"/>
            <a:r>
              <a:rPr lang="kk-KZ" dirty="0" smtClean="0">
                <a:latin typeface="Times New Roman" pitchFamily="18" charset="0"/>
                <a:cs typeface="Times New Roman" pitchFamily="18" charset="0"/>
              </a:rPr>
              <a:t>	Физикалық </a:t>
            </a:r>
            <a:r>
              <a:rPr lang="kk-KZ" dirty="0">
                <a:latin typeface="Times New Roman" pitchFamily="18" charset="0"/>
                <a:cs typeface="Times New Roman" pitchFamily="18" charset="0"/>
              </a:rPr>
              <a:t>принциптен қарағанда жедел жады динамикалық (DRAM) және статикалық (SRAM) болып бөлінеді. Динамикалық жадының микросхемасын к/ң негізгі жедел жады ретінде қолданады, ал статикалық </a:t>
            </a:r>
            <a:r>
              <a:rPr lang="kk-KZ" dirty="0" smtClean="0">
                <a:latin typeface="Times New Roman" pitchFamily="18" charset="0"/>
                <a:cs typeface="Times New Roman" pitchFamily="18" charset="0"/>
              </a:rPr>
              <a:t>жадының </a:t>
            </a:r>
            <a:r>
              <a:rPr lang="kk-KZ" dirty="0">
                <a:latin typeface="Times New Roman" pitchFamily="18" charset="0"/>
                <a:cs typeface="Times New Roman" pitchFamily="18" charset="0"/>
              </a:rPr>
              <a:t>микросхемасын көмекші жады (кэш жады) ретінде қолданады.</a:t>
            </a:r>
            <a:endParaRPr lang="ru-RU" dirty="0">
              <a:latin typeface="Times New Roman" pitchFamily="18" charset="0"/>
              <a:cs typeface="Times New Roman" pitchFamily="18" charset="0"/>
            </a:endParaRPr>
          </a:p>
          <a:p>
            <a:pPr algn="l"/>
            <a:endParaRPr lang="ru-RU" dirty="0">
              <a:latin typeface="Times New Roman" pitchFamily="18" charset="0"/>
              <a:cs typeface="Times New Roman" pitchFamily="18" charset="0"/>
            </a:endParaRPr>
          </a:p>
        </p:txBody>
      </p:sp>
      <p:sp>
        <p:nvSpPr>
          <p:cNvPr id="4" name="Заголовок 3"/>
          <p:cNvSpPr>
            <a:spLocks noGrp="1"/>
          </p:cNvSpPr>
          <p:nvPr>
            <p:ph type="ctrTitle"/>
          </p:nvPr>
        </p:nvSpPr>
        <p:spPr>
          <a:xfrm>
            <a:off x="685800" y="476672"/>
            <a:ext cx="7772400" cy="1470025"/>
          </a:xfrm>
        </p:spPr>
        <p:txBody>
          <a:bodyPr>
            <a:noAutofit/>
          </a:bodyPr>
          <a:lstStyle/>
          <a:p>
            <a:r>
              <a:rPr lang="kk-KZ" dirty="0" smtClean="0">
                <a:latin typeface="Times New Roman" pitchFamily="18" charset="0"/>
                <a:cs typeface="Times New Roman" pitchFamily="18" charset="0"/>
              </a:rPr>
              <a:t>Жедел жад құрылғысы </a:t>
            </a:r>
            <a:r>
              <a:rPr lang="en-US"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ЖЖҚ</a:t>
            </a:r>
            <a:r>
              <a:rPr lang="en-US"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2-ге бөлінеді</a:t>
            </a:r>
            <a:endParaRPr lang="ru-RU" dirty="0"/>
          </a:p>
        </p:txBody>
      </p:sp>
    </p:spTree>
    <p:extLst>
      <p:ext uri="{BB962C8B-B14F-4D97-AF65-F5344CB8AC3E}">
        <p14:creationId xmlns:p14="http://schemas.microsoft.com/office/powerpoint/2010/main" val="11215919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619672" y="2348880"/>
            <a:ext cx="5688632" cy="3024336"/>
          </a:xfrm>
        </p:spPr>
        <p:txBody>
          <a:bodyPr>
            <a:normAutofit/>
          </a:bodyPr>
          <a:lstStyle/>
          <a:p>
            <a:pPr lvl="0" algn="l"/>
            <a:r>
              <a:rPr lang="kk-KZ" b="1" dirty="0" smtClean="0">
                <a:latin typeface="Times New Roman" pitchFamily="18" charset="0"/>
                <a:cs typeface="Times New Roman" pitchFamily="18" charset="0"/>
              </a:rPr>
              <a:t>	Кэш жады</a:t>
            </a:r>
            <a:r>
              <a:rPr lang="kk-KZ" dirty="0" smtClean="0">
                <a:latin typeface="Times New Roman" pitchFamily="18" charset="0"/>
                <a:cs typeface="Times New Roman" pitchFamily="18" charset="0"/>
              </a:rPr>
              <a:t>. </a:t>
            </a:r>
            <a:r>
              <a:rPr lang="kk-KZ" dirty="0">
                <a:latin typeface="Times New Roman" pitchFamily="18" charset="0"/>
                <a:cs typeface="Times New Roman" pitchFamily="18" charset="0"/>
              </a:rPr>
              <a:t>Кэш жады процессор мен жедел жад арасында дәнекерлік роль атқарады. Процессорге мәліметтер қажет болғанда ол алдымен кэш жадыға сұраныс жібереді. Егер онда керекті мәліметтер болмаса, жедел жадыға сұраныс жібереді. Жедел жадыдан мәліметтерді қабылдағанда процессор  оларды кэш жадыға кіргізеді.  </a:t>
            </a:r>
            <a:endParaRPr lang="ru-RU" dirty="0">
              <a:latin typeface="Times New Roman" pitchFamily="18" charset="0"/>
              <a:cs typeface="Times New Roman" pitchFamily="18" charset="0"/>
            </a:endParaRPr>
          </a:p>
          <a:p>
            <a:endParaRPr lang="ru-RU" dirty="0"/>
          </a:p>
        </p:txBody>
      </p:sp>
      <p:sp>
        <p:nvSpPr>
          <p:cNvPr id="4" name="Заголовок 3"/>
          <p:cNvSpPr>
            <a:spLocks noGrp="1"/>
          </p:cNvSpPr>
          <p:nvPr>
            <p:ph type="ctrTitle"/>
          </p:nvPr>
        </p:nvSpPr>
        <p:spPr>
          <a:xfrm>
            <a:off x="685800" y="764704"/>
            <a:ext cx="7772400" cy="1470025"/>
          </a:xfrm>
        </p:spPr>
        <p:txBody>
          <a:bodyPr/>
          <a:lstStyle/>
          <a:p>
            <a:pPr algn="l"/>
            <a:r>
              <a:rPr lang="kk-KZ" dirty="0" smtClean="0">
                <a:latin typeface="Times New Roman" pitchFamily="18" charset="0"/>
                <a:cs typeface="Times New Roman" pitchFamily="18" charset="0"/>
              </a:rPr>
              <a:t>Кэш</a:t>
            </a:r>
            <a:r>
              <a:rPr lang="kk-KZ" dirty="0" smtClean="0"/>
              <a:t> жады </a:t>
            </a:r>
            <a:endParaRPr lang="ru-RU" dirty="0"/>
          </a:p>
        </p:txBody>
      </p:sp>
    </p:spTree>
    <p:extLst>
      <p:ext uri="{BB962C8B-B14F-4D97-AF65-F5344CB8AC3E}">
        <p14:creationId xmlns:p14="http://schemas.microsoft.com/office/powerpoint/2010/main" val="33717029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403648" y="2348880"/>
            <a:ext cx="5832648" cy="3960440"/>
          </a:xfrm>
        </p:spPr>
        <p:txBody>
          <a:bodyPr>
            <a:normAutofit/>
          </a:bodyPr>
          <a:lstStyle/>
          <a:p>
            <a:pPr algn="l"/>
            <a:r>
              <a:rPr lang="kk-KZ" dirty="0" smtClean="0">
                <a:latin typeface="Times New Roman" pitchFamily="18" charset="0"/>
                <a:cs typeface="Times New Roman" pitchFamily="18" charset="0"/>
              </a:rPr>
              <a:t>	Тұрақты </a:t>
            </a:r>
            <a:r>
              <a:rPr lang="kk-KZ" dirty="0">
                <a:latin typeface="Times New Roman" pitchFamily="18" charset="0"/>
                <a:cs typeface="Times New Roman" pitchFamily="18" charset="0"/>
              </a:rPr>
              <a:t>жадыдағы мәліметтер өзгертілмейі, оларды тек оқуға болады. Тұрақты </a:t>
            </a:r>
            <a:r>
              <a:rPr lang="kk-KZ" dirty="0" smtClean="0">
                <a:latin typeface="Times New Roman" pitchFamily="18" charset="0"/>
                <a:cs typeface="Times New Roman" pitchFamily="18" charset="0"/>
              </a:rPr>
              <a:t>жадқа </a:t>
            </a:r>
            <a:r>
              <a:rPr lang="kk-KZ" dirty="0">
                <a:latin typeface="Times New Roman" pitchFamily="18" charset="0"/>
                <a:cs typeface="Times New Roman" pitchFamily="18" charset="0"/>
              </a:rPr>
              <a:t>керекті </a:t>
            </a:r>
            <a:r>
              <a:rPr lang="kk-KZ" dirty="0" smtClean="0">
                <a:latin typeface="Times New Roman" pitchFamily="18" charset="0"/>
                <a:cs typeface="Times New Roman" pitchFamily="18" charset="0"/>
              </a:rPr>
              <a:t>програмалар </a:t>
            </a:r>
            <a:r>
              <a:rPr lang="kk-KZ" dirty="0">
                <a:latin typeface="Times New Roman" pitchFamily="18" charset="0"/>
                <a:cs typeface="Times New Roman" pitchFamily="18" charset="0"/>
              </a:rPr>
              <a:t>оны шығаратын заводта жазылады. ТЕСҚ-да орналасқан </a:t>
            </a:r>
            <a:r>
              <a:rPr lang="kk-KZ" dirty="0" smtClean="0">
                <a:latin typeface="Times New Roman" pitchFamily="18" charset="0"/>
                <a:cs typeface="Times New Roman" pitchFamily="18" charset="0"/>
              </a:rPr>
              <a:t>програмалр </a:t>
            </a:r>
            <a:r>
              <a:rPr lang="kk-KZ" dirty="0">
                <a:latin typeface="Times New Roman" pitchFamily="18" charset="0"/>
                <a:cs typeface="Times New Roman" pitchFamily="18" charset="0"/>
              </a:rPr>
              <a:t>комплекті BIOS (енгізу- шығару базалық жүйе) құрайды. Бұл </a:t>
            </a:r>
            <a:r>
              <a:rPr lang="kk-KZ" dirty="0" smtClean="0">
                <a:latin typeface="Times New Roman" pitchFamily="18" charset="0"/>
                <a:cs typeface="Times New Roman" pitchFamily="18" charset="0"/>
              </a:rPr>
              <a:t>програмалар </a:t>
            </a:r>
            <a:r>
              <a:rPr lang="kk-KZ" dirty="0">
                <a:latin typeface="Times New Roman" pitchFamily="18" charset="0"/>
                <a:cs typeface="Times New Roman" pitchFamily="18" charset="0"/>
              </a:rPr>
              <a:t>пакетінің негізгі   қызметі – </a:t>
            </a:r>
            <a:r>
              <a:rPr lang="kk-KZ" dirty="0" smtClean="0">
                <a:latin typeface="Times New Roman" pitchFamily="18" charset="0"/>
                <a:cs typeface="Times New Roman" pitchFamily="18" charset="0"/>
              </a:rPr>
              <a:t>көлік </a:t>
            </a:r>
            <a:r>
              <a:rPr lang="kk-KZ" dirty="0">
                <a:latin typeface="Times New Roman" pitchFamily="18" charset="0"/>
                <a:cs typeface="Times New Roman" pitchFamily="18" charset="0"/>
              </a:rPr>
              <a:t>жүйенің құрамын және жұмысын тексеру және пернетақтамен, монитормен, қатты дискпен және дискқозғағышпен әрекетті қамтамасыз ету</a:t>
            </a:r>
            <a:endParaRPr lang="ru-RU" dirty="0">
              <a:latin typeface="Times New Roman" pitchFamily="18" charset="0"/>
              <a:cs typeface="Times New Roman" pitchFamily="18" charset="0"/>
            </a:endParaRPr>
          </a:p>
        </p:txBody>
      </p:sp>
      <p:sp>
        <p:nvSpPr>
          <p:cNvPr id="4" name="Заголовок 3"/>
          <p:cNvSpPr>
            <a:spLocks noGrp="1"/>
          </p:cNvSpPr>
          <p:nvPr>
            <p:ph type="ctrTitle"/>
          </p:nvPr>
        </p:nvSpPr>
        <p:spPr>
          <a:xfrm>
            <a:off x="685800" y="332656"/>
            <a:ext cx="7772400" cy="1440160"/>
          </a:xfrm>
        </p:spPr>
        <p:txBody>
          <a:bodyPr>
            <a:noAutofit/>
          </a:bodyPr>
          <a:lstStyle/>
          <a:p>
            <a:r>
              <a:rPr lang="kk-KZ" dirty="0" smtClean="0">
                <a:latin typeface="Times New Roman" pitchFamily="18" charset="0"/>
                <a:cs typeface="Times New Roman" pitchFamily="18" charset="0"/>
              </a:rPr>
              <a:t>Тұрақты жад құрылғысы</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ТЖҚ</a:t>
            </a:r>
            <a:r>
              <a:rPr lang="en-US" dirty="0" smtClean="0">
                <a:latin typeface="Times New Roman" pitchFamily="18" charset="0"/>
                <a:cs typeface="Times New Roman" pitchFamily="18" charset="0"/>
              </a:rPr>
              <a:t>)</a:t>
            </a:r>
            <a:endParaRPr lang="ru-RU" dirty="0"/>
          </a:p>
        </p:txBody>
      </p:sp>
    </p:spTree>
    <p:extLst>
      <p:ext uri="{BB962C8B-B14F-4D97-AF65-F5344CB8AC3E}">
        <p14:creationId xmlns:p14="http://schemas.microsoft.com/office/powerpoint/2010/main" val="19021700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одзаголовок 3"/>
          <p:cNvSpPr>
            <a:spLocks noGrp="1"/>
          </p:cNvSpPr>
          <p:nvPr>
            <p:ph type="subTitle" idx="1"/>
          </p:nvPr>
        </p:nvSpPr>
        <p:spPr>
          <a:xfrm>
            <a:off x="1475656" y="1772816"/>
            <a:ext cx="5616624" cy="4320480"/>
          </a:xfrm>
        </p:spPr>
        <p:txBody>
          <a:bodyPr>
            <a:noAutofit/>
          </a:bodyPr>
          <a:lstStyle/>
          <a:p>
            <a:pPr algn="l"/>
            <a:r>
              <a:rPr lang="kk-KZ" dirty="0" smtClean="0">
                <a:latin typeface="Times New Roman" pitchFamily="18" charset="0"/>
                <a:cs typeface="Times New Roman" pitchFamily="18" charset="0"/>
              </a:rPr>
              <a:t>	CMOS </a:t>
            </a:r>
            <a:r>
              <a:rPr lang="kk-KZ" dirty="0">
                <a:latin typeface="Times New Roman" pitchFamily="18" charset="0"/>
                <a:cs typeface="Times New Roman" pitchFamily="18" charset="0"/>
              </a:rPr>
              <a:t>жадысы. ЖЕСҚ-дан </a:t>
            </a:r>
            <a:r>
              <a:rPr lang="kk-KZ" dirty="0" smtClean="0">
                <a:latin typeface="Times New Roman" pitchFamily="18" charset="0"/>
                <a:cs typeface="Times New Roman" pitchFamily="18" charset="0"/>
              </a:rPr>
              <a:t>айырмашылығы </a:t>
            </a:r>
            <a:r>
              <a:rPr lang="kk-KZ" dirty="0">
                <a:latin typeface="Times New Roman" pitchFamily="18" charset="0"/>
                <a:cs typeface="Times New Roman" pitchFamily="18" charset="0"/>
              </a:rPr>
              <a:t>өшіргенде ондағы мәліметтер өшпейді. </a:t>
            </a:r>
            <a:r>
              <a:rPr lang="kk-KZ" dirty="0" smtClean="0">
                <a:latin typeface="Times New Roman" pitchFamily="18" charset="0"/>
                <a:cs typeface="Times New Roman" pitchFamily="18" charset="0"/>
              </a:rPr>
              <a:t>ТЖҚ-дан </a:t>
            </a:r>
            <a:r>
              <a:rPr lang="kk-KZ" dirty="0">
                <a:latin typeface="Times New Roman" pitchFamily="18" charset="0"/>
                <a:cs typeface="Times New Roman" pitchFamily="18" charset="0"/>
              </a:rPr>
              <a:t>айырмашылығы мәліметтерді, жүйе құрамына қандай құрылғылар кіретініне сәйкес енгізуге, өзгертуге болады. Бұл микросхема энергияны кішкентай аккумулятор батареясынан алып отырады.   CMOS </a:t>
            </a:r>
            <a:r>
              <a:rPr lang="kk-KZ" dirty="0" smtClean="0">
                <a:latin typeface="Times New Roman" pitchFamily="18" charset="0"/>
                <a:cs typeface="Times New Roman" pitchFamily="18" charset="0"/>
              </a:rPr>
              <a:t>микросхемасы </a:t>
            </a:r>
            <a:r>
              <a:rPr lang="kk-KZ" dirty="0">
                <a:latin typeface="Times New Roman" pitchFamily="18" charset="0"/>
                <a:cs typeface="Times New Roman" pitchFamily="18" charset="0"/>
              </a:rPr>
              <a:t>иілгіш және қатты диск, процессо және басқа да аналық платаның құрылғылары туралы мәліметтерді сақтайды. Жүйелік сағат көрсеткіші сонда сақталады</a:t>
            </a:r>
            <a:endParaRPr lang="ru-RU" dirty="0">
              <a:latin typeface="Times New Roman" pitchFamily="18" charset="0"/>
              <a:cs typeface="Times New Roman" pitchFamily="18" charset="0"/>
            </a:endParaRPr>
          </a:p>
        </p:txBody>
      </p:sp>
      <p:sp>
        <p:nvSpPr>
          <p:cNvPr id="2" name="Заголовок 1"/>
          <p:cNvSpPr>
            <a:spLocks noGrp="1"/>
          </p:cNvSpPr>
          <p:nvPr>
            <p:ph type="ctrTitle"/>
          </p:nvPr>
        </p:nvSpPr>
        <p:spPr>
          <a:xfrm>
            <a:off x="827584" y="332656"/>
            <a:ext cx="7848872" cy="1152128"/>
          </a:xfrm>
        </p:spPr>
        <p:txBody>
          <a:bodyPr/>
          <a:lstStyle/>
          <a:p>
            <a:pPr algn="l"/>
            <a:r>
              <a:rPr lang="en-US" dirty="0" smtClean="0">
                <a:latin typeface="Times New Roman" pitchFamily="18" charset="0"/>
                <a:cs typeface="Times New Roman" pitchFamily="18" charset="0"/>
              </a:rPr>
              <a:t>CMOS </a:t>
            </a:r>
            <a:r>
              <a:rPr lang="kk-KZ" dirty="0" smtClean="0">
                <a:latin typeface="Times New Roman" pitchFamily="18" charset="0"/>
                <a:cs typeface="Times New Roman" pitchFamily="18" charset="0"/>
              </a:rPr>
              <a:t>жады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290288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83568" y="1700808"/>
            <a:ext cx="6400800" cy="4032448"/>
          </a:xfrm>
        </p:spPr>
        <p:txBody>
          <a:bodyPr>
            <a:normAutofit/>
          </a:bodyPr>
          <a:lstStyle/>
          <a:p>
            <a:pPr algn="l"/>
            <a:r>
              <a:rPr lang="kk-KZ" dirty="0" smtClean="0">
                <a:latin typeface="Times New Roman" pitchFamily="18" charset="0"/>
                <a:cs typeface="Times New Roman" pitchFamily="18" charset="0"/>
              </a:rPr>
              <a:t>Кіріспе</a:t>
            </a:r>
          </a:p>
          <a:p>
            <a:pPr marL="457200" indent="-457200" algn="l">
              <a:buFont typeface="Wingdings" pitchFamily="2" charset="2"/>
              <a:buChar char="Ø"/>
            </a:pPr>
            <a:r>
              <a:rPr lang="kk-KZ" dirty="0" smtClean="0">
                <a:latin typeface="Times New Roman" pitchFamily="18" charset="0"/>
                <a:cs typeface="Times New Roman" pitchFamily="18" charset="0"/>
              </a:rPr>
              <a:t>Жад дегеніміз не?</a:t>
            </a:r>
          </a:p>
          <a:p>
            <a:pPr algn="l"/>
            <a:r>
              <a:rPr lang="kk-KZ" dirty="0" smtClean="0">
                <a:latin typeface="Times New Roman" pitchFamily="18" charset="0"/>
                <a:cs typeface="Times New Roman" pitchFamily="18" charset="0"/>
              </a:rPr>
              <a:t>Негізгі бөлім</a:t>
            </a:r>
          </a:p>
          <a:p>
            <a:pPr marL="457200" indent="-457200" algn="l">
              <a:buFont typeface="Wingdings" pitchFamily="2" charset="2"/>
              <a:buChar char="Ø"/>
            </a:pPr>
            <a:r>
              <a:rPr lang="kk-KZ" dirty="0" smtClean="0">
                <a:latin typeface="Times New Roman" pitchFamily="18" charset="0"/>
                <a:cs typeface="Times New Roman" pitchFamily="18" charset="0"/>
              </a:rPr>
              <a:t>Жадтың турлері</a:t>
            </a:r>
          </a:p>
          <a:p>
            <a:pPr marL="457200" indent="-457200" algn="l">
              <a:buFont typeface="Wingdings" pitchFamily="2" charset="2"/>
              <a:buChar char="Ø"/>
            </a:pPr>
            <a:r>
              <a:rPr lang="kk-KZ" dirty="0" smtClean="0">
                <a:latin typeface="Times New Roman" pitchFamily="18" charset="0"/>
                <a:cs typeface="Times New Roman" pitchFamily="18" charset="0"/>
              </a:rPr>
              <a:t>Жадтың атқаратын қызметтері</a:t>
            </a:r>
          </a:p>
          <a:p>
            <a:pPr algn="l"/>
            <a:r>
              <a:rPr lang="kk-KZ" dirty="0" smtClean="0">
                <a:latin typeface="Times New Roman" pitchFamily="18" charset="0"/>
                <a:cs typeface="Times New Roman" pitchFamily="18" charset="0"/>
              </a:rPr>
              <a:t>Қорытынды</a:t>
            </a:r>
          </a:p>
          <a:p>
            <a:pPr algn="l"/>
            <a:r>
              <a:rPr lang="kk-KZ" dirty="0" smtClean="0">
                <a:latin typeface="Times New Roman" pitchFamily="18" charset="0"/>
                <a:cs typeface="Times New Roman" pitchFamily="18" charset="0"/>
              </a:rPr>
              <a:t>Қолданылған әдебиеттер</a:t>
            </a:r>
            <a:endParaRPr lang="ru-RU" dirty="0">
              <a:latin typeface="Times New Roman" pitchFamily="18" charset="0"/>
              <a:cs typeface="Times New Roman" pitchFamily="18" charset="0"/>
            </a:endParaRPr>
          </a:p>
        </p:txBody>
      </p:sp>
      <p:sp>
        <p:nvSpPr>
          <p:cNvPr id="2" name="Заголовок 1"/>
          <p:cNvSpPr>
            <a:spLocks noGrp="1"/>
          </p:cNvSpPr>
          <p:nvPr>
            <p:ph type="ctrTitle"/>
          </p:nvPr>
        </p:nvSpPr>
        <p:spPr>
          <a:xfrm>
            <a:off x="-9553" y="548680"/>
            <a:ext cx="7772400" cy="1470025"/>
          </a:xfrm>
        </p:spPr>
        <p:txBody>
          <a:bodyPr/>
          <a:lstStyle/>
          <a:p>
            <a:pPr algn="l"/>
            <a:r>
              <a:rPr lang="kk-KZ" dirty="0" smtClean="0">
                <a:latin typeface="Times New Roman" pitchFamily="18" charset="0"/>
                <a:cs typeface="Times New Roman" pitchFamily="18" charset="0"/>
              </a:rPr>
              <a:t>Жоспар</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2212973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15744" y="908720"/>
            <a:ext cx="6512511" cy="1143000"/>
          </a:xfrm>
        </p:spPr>
        <p:txBody>
          <a:bodyPr/>
          <a:lstStyle/>
          <a:p>
            <a:pPr algn="l"/>
            <a:r>
              <a:rPr lang="en-US" dirty="0" smtClean="0">
                <a:latin typeface="Times New Roman" pitchFamily="18" charset="0"/>
                <a:cs typeface="Times New Roman" pitchFamily="18" charset="0"/>
              </a:rPr>
              <a:t>2) </a:t>
            </a:r>
            <a:r>
              <a:rPr lang="kk-KZ" dirty="0" smtClean="0">
                <a:latin typeface="Times New Roman" pitchFamily="18" charset="0"/>
                <a:cs typeface="Times New Roman" pitchFamily="18" charset="0"/>
              </a:rPr>
              <a:t>Сыртқы жад</a:t>
            </a:r>
            <a:endParaRPr lang="ru-RU" dirty="0">
              <a:latin typeface="Times New Roman" pitchFamily="18" charset="0"/>
              <a:cs typeface="Times New Roman" pitchFamily="18" charset="0"/>
            </a:endParaRPr>
          </a:p>
        </p:txBody>
      </p:sp>
      <p:sp>
        <p:nvSpPr>
          <p:cNvPr id="3" name="Объект 2"/>
          <p:cNvSpPr>
            <a:spLocks noGrp="1"/>
          </p:cNvSpPr>
          <p:nvPr>
            <p:ph sz="quarter" idx="13"/>
          </p:nvPr>
        </p:nvSpPr>
        <p:spPr>
          <a:xfrm>
            <a:off x="1763688" y="2564904"/>
            <a:ext cx="5328592" cy="3384376"/>
          </a:xfrm>
        </p:spPr>
        <p:txBody>
          <a:bodyPr/>
          <a:lstStyle/>
          <a:p>
            <a:pPr marL="0" indent="0">
              <a:buNone/>
            </a:pPr>
            <a:r>
              <a:rPr lang="kk-KZ" dirty="0" smtClean="0"/>
              <a:t> 	</a:t>
            </a:r>
            <a:r>
              <a:rPr lang="kk-KZ" dirty="0" smtClean="0">
                <a:latin typeface="Times New Roman" pitchFamily="18" charset="0"/>
                <a:cs typeface="Times New Roman" pitchFamily="18" charset="0"/>
              </a:rPr>
              <a:t>Сыртқы жады – </a:t>
            </a:r>
            <a:r>
              <a:rPr lang="kk-KZ" dirty="0">
                <a:latin typeface="Times New Roman" pitchFamily="18" charset="0"/>
                <a:cs typeface="Times New Roman" pitchFamily="18" charset="0"/>
              </a:rPr>
              <a:t>магниттік дискідегі жинақтауыштар - үлкен көлемді мәліметтерді ұзақ уақыт сақтау үшін қажет. Оның 2 түрі </a:t>
            </a:r>
            <a:r>
              <a:rPr lang="kk-KZ" dirty="0" smtClean="0">
                <a:latin typeface="Times New Roman" pitchFamily="18" charset="0"/>
                <a:cs typeface="Times New Roman" pitchFamily="18" charset="0"/>
              </a:rPr>
              <a:t>бар</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2069396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5213" y="476672"/>
            <a:ext cx="6512511" cy="1143000"/>
          </a:xfrm>
        </p:spPr>
        <p:txBody>
          <a:bodyPr/>
          <a:lstStyle/>
          <a:p>
            <a:pPr algn="l"/>
            <a:r>
              <a:rPr lang="kk-KZ" dirty="0" smtClean="0">
                <a:latin typeface="Times New Roman" pitchFamily="18" charset="0"/>
                <a:cs typeface="Times New Roman" pitchFamily="18" charset="0"/>
              </a:rPr>
              <a:t>Сыртқы жад түрлері</a:t>
            </a:r>
            <a:endParaRPr lang="ru-RU" dirty="0">
              <a:latin typeface="Times New Roman" pitchFamily="18" charset="0"/>
              <a:cs typeface="Times New Roman" pitchFamily="18" charset="0"/>
            </a:endParaRPr>
          </a:p>
        </p:txBody>
      </p:sp>
      <p:grpSp>
        <p:nvGrpSpPr>
          <p:cNvPr id="3" name="Группа 2"/>
          <p:cNvGrpSpPr/>
          <p:nvPr/>
        </p:nvGrpSpPr>
        <p:grpSpPr>
          <a:xfrm>
            <a:off x="1187624" y="1968626"/>
            <a:ext cx="6027691" cy="4387648"/>
            <a:chOff x="1558154" y="1936057"/>
            <a:chExt cx="6027691" cy="4387648"/>
          </a:xfrm>
        </p:grpSpPr>
        <p:sp>
          <p:nvSpPr>
            <p:cNvPr id="5" name="Полилиния 4"/>
            <p:cNvSpPr/>
            <p:nvPr/>
          </p:nvSpPr>
          <p:spPr>
            <a:xfrm>
              <a:off x="3434804" y="1936057"/>
              <a:ext cx="2274391" cy="1137195"/>
            </a:xfrm>
            <a:custGeom>
              <a:avLst/>
              <a:gdLst>
                <a:gd name="connsiteX0" fmla="*/ 0 w 2274391"/>
                <a:gd name="connsiteY0" fmla="*/ 113720 h 1137195"/>
                <a:gd name="connsiteX1" fmla="*/ 113720 w 2274391"/>
                <a:gd name="connsiteY1" fmla="*/ 0 h 1137195"/>
                <a:gd name="connsiteX2" fmla="*/ 2160672 w 2274391"/>
                <a:gd name="connsiteY2" fmla="*/ 0 h 1137195"/>
                <a:gd name="connsiteX3" fmla="*/ 2274392 w 2274391"/>
                <a:gd name="connsiteY3" fmla="*/ 113720 h 1137195"/>
                <a:gd name="connsiteX4" fmla="*/ 2274391 w 2274391"/>
                <a:gd name="connsiteY4" fmla="*/ 1023476 h 1137195"/>
                <a:gd name="connsiteX5" fmla="*/ 2160671 w 2274391"/>
                <a:gd name="connsiteY5" fmla="*/ 1137196 h 1137195"/>
                <a:gd name="connsiteX6" fmla="*/ 113720 w 2274391"/>
                <a:gd name="connsiteY6" fmla="*/ 1137195 h 1137195"/>
                <a:gd name="connsiteX7" fmla="*/ 0 w 2274391"/>
                <a:gd name="connsiteY7" fmla="*/ 1023475 h 1137195"/>
                <a:gd name="connsiteX8" fmla="*/ 0 w 2274391"/>
                <a:gd name="connsiteY8" fmla="*/ 113720 h 1137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74391" h="1137195">
                  <a:moveTo>
                    <a:pt x="0" y="113720"/>
                  </a:moveTo>
                  <a:cubicBezTo>
                    <a:pt x="0" y="50914"/>
                    <a:pt x="50914" y="0"/>
                    <a:pt x="113720" y="0"/>
                  </a:cubicBezTo>
                  <a:lnTo>
                    <a:pt x="2160672" y="0"/>
                  </a:lnTo>
                  <a:cubicBezTo>
                    <a:pt x="2223478" y="0"/>
                    <a:pt x="2274392" y="50914"/>
                    <a:pt x="2274392" y="113720"/>
                  </a:cubicBezTo>
                  <a:cubicBezTo>
                    <a:pt x="2274392" y="416972"/>
                    <a:pt x="2274391" y="720224"/>
                    <a:pt x="2274391" y="1023476"/>
                  </a:cubicBezTo>
                  <a:cubicBezTo>
                    <a:pt x="2274391" y="1086282"/>
                    <a:pt x="2223477" y="1137196"/>
                    <a:pt x="2160671" y="1137196"/>
                  </a:cubicBezTo>
                  <a:lnTo>
                    <a:pt x="113720" y="1137195"/>
                  </a:lnTo>
                  <a:cubicBezTo>
                    <a:pt x="50914" y="1137195"/>
                    <a:pt x="0" y="1086281"/>
                    <a:pt x="0" y="1023475"/>
                  </a:cubicBezTo>
                  <a:lnTo>
                    <a:pt x="0" y="11372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4747" tIns="124747" rIns="124747" bIns="124747" numCol="1" spcCol="1270" anchor="ctr" anchorCtr="0">
              <a:noAutofit/>
            </a:bodyPr>
            <a:lstStyle/>
            <a:p>
              <a:pPr lvl="0" algn="ctr" defTabSz="1066800">
                <a:lnSpc>
                  <a:spcPct val="90000"/>
                </a:lnSpc>
                <a:spcBef>
                  <a:spcPct val="0"/>
                </a:spcBef>
                <a:spcAft>
                  <a:spcPct val="35000"/>
                </a:spcAft>
              </a:pPr>
              <a:r>
                <a:rPr lang="kk-KZ" sz="2400" kern="1200" dirty="0" smtClean="0">
                  <a:latin typeface="Times New Roman" pitchFamily="18" charset="0"/>
                  <a:cs typeface="Times New Roman" pitchFamily="18" charset="0"/>
                </a:rPr>
                <a:t>Сыртқы жад</a:t>
              </a:r>
              <a:endParaRPr lang="ru-RU" sz="2400" kern="1200" dirty="0">
                <a:latin typeface="Times New Roman" pitchFamily="18" charset="0"/>
                <a:cs typeface="Times New Roman" pitchFamily="18" charset="0"/>
              </a:endParaRPr>
            </a:p>
          </p:txBody>
        </p:sp>
        <p:sp>
          <p:nvSpPr>
            <p:cNvPr id="6" name="Полилиния 5"/>
            <p:cNvSpPr/>
            <p:nvPr/>
          </p:nvSpPr>
          <p:spPr>
            <a:xfrm rot="3600000">
              <a:off x="4918761" y="3930872"/>
              <a:ext cx="1183126" cy="398018"/>
            </a:xfrm>
            <a:custGeom>
              <a:avLst/>
              <a:gdLst>
                <a:gd name="connsiteX0" fmla="*/ 0 w 1183126"/>
                <a:gd name="connsiteY0" fmla="*/ 99505 h 398018"/>
                <a:gd name="connsiteX1" fmla="*/ 984117 w 1183126"/>
                <a:gd name="connsiteY1" fmla="*/ 99505 h 398018"/>
                <a:gd name="connsiteX2" fmla="*/ 984117 w 1183126"/>
                <a:gd name="connsiteY2" fmla="*/ 0 h 398018"/>
                <a:gd name="connsiteX3" fmla="*/ 1183126 w 1183126"/>
                <a:gd name="connsiteY3" fmla="*/ 199009 h 398018"/>
                <a:gd name="connsiteX4" fmla="*/ 984117 w 1183126"/>
                <a:gd name="connsiteY4" fmla="*/ 398018 h 398018"/>
                <a:gd name="connsiteX5" fmla="*/ 984117 w 1183126"/>
                <a:gd name="connsiteY5" fmla="*/ 298514 h 398018"/>
                <a:gd name="connsiteX6" fmla="*/ 0 w 1183126"/>
                <a:gd name="connsiteY6" fmla="*/ 298514 h 398018"/>
                <a:gd name="connsiteX7" fmla="*/ 0 w 1183126"/>
                <a:gd name="connsiteY7" fmla="*/ 99505 h 398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126" h="398018">
                  <a:moveTo>
                    <a:pt x="0" y="99505"/>
                  </a:moveTo>
                  <a:lnTo>
                    <a:pt x="984117" y="99505"/>
                  </a:lnTo>
                  <a:lnTo>
                    <a:pt x="984117" y="0"/>
                  </a:lnTo>
                  <a:lnTo>
                    <a:pt x="1183126" y="199009"/>
                  </a:lnTo>
                  <a:lnTo>
                    <a:pt x="984117" y="398018"/>
                  </a:lnTo>
                  <a:lnTo>
                    <a:pt x="984117" y="298514"/>
                  </a:lnTo>
                  <a:lnTo>
                    <a:pt x="0" y="298514"/>
                  </a:lnTo>
                  <a:lnTo>
                    <a:pt x="0" y="99505"/>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19405" tIns="79604" rIns="119405" bIns="79604" numCol="1" spcCol="1270" anchor="ctr" anchorCtr="0">
              <a:noAutofit/>
            </a:bodyPr>
            <a:lstStyle/>
            <a:p>
              <a:pPr lvl="0" algn="ctr" defTabSz="755650">
                <a:lnSpc>
                  <a:spcPct val="90000"/>
                </a:lnSpc>
                <a:spcBef>
                  <a:spcPct val="0"/>
                </a:spcBef>
                <a:spcAft>
                  <a:spcPct val="35000"/>
                </a:spcAft>
              </a:pPr>
              <a:endParaRPr lang="ru-RU" sz="1700" kern="1200" dirty="0"/>
            </a:p>
          </p:txBody>
        </p:sp>
        <p:sp>
          <p:nvSpPr>
            <p:cNvPr id="7" name="Полилиния 6"/>
            <p:cNvSpPr/>
            <p:nvPr/>
          </p:nvSpPr>
          <p:spPr>
            <a:xfrm>
              <a:off x="5311454" y="5186510"/>
              <a:ext cx="2274391" cy="1137195"/>
            </a:xfrm>
            <a:custGeom>
              <a:avLst/>
              <a:gdLst>
                <a:gd name="connsiteX0" fmla="*/ 0 w 2274391"/>
                <a:gd name="connsiteY0" fmla="*/ 113720 h 1137195"/>
                <a:gd name="connsiteX1" fmla="*/ 113720 w 2274391"/>
                <a:gd name="connsiteY1" fmla="*/ 0 h 1137195"/>
                <a:gd name="connsiteX2" fmla="*/ 2160672 w 2274391"/>
                <a:gd name="connsiteY2" fmla="*/ 0 h 1137195"/>
                <a:gd name="connsiteX3" fmla="*/ 2274392 w 2274391"/>
                <a:gd name="connsiteY3" fmla="*/ 113720 h 1137195"/>
                <a:gd name="connsiteX4" fmla="*/ 2274391 w 2274391"/>
                <a:gd name="connsiteY4" fmla="*/ 1023476 h 1137195"/>
                <a:gd name="connsiteX5" fmla="*/ 2160671 w 2274391"/>
                <a:gd name="connsiteY5" fmla="*/ 1137196 h 1137195"/>
                <a:gd name="connsiteX6" fmla="*/ 113720 w 2274391"/>
                <a:gd name="connsiteY6" fmla="*/ 1137195 h 1137195"/>
                <a:gd name="connsiteX7" fmla="*/ 0 w 2274391"/>
                <a:gd name="connsiteY7" fmla="*/ 1023475 h 1137195"/>
                <a:gd name="connsiteX8" fmla="*/ 0 w 2274391"/>
                <a:gd name="connsiteY8" fmla="*/ 113720 h 1137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74391" h="1137195">
                  <a:moveTo>
                    <a:pt x="0" y="113720"/>
                  </a:moveTo>
                  <a:cubicBezTo>
                    <a:pt x="0" y="50914"/>
                    <a:pt x="50914" y="0"/>
                    <a:pt x="113720" y="0"/>
                  </a:cubicBezTo>
                  <a:lnTo>
                    <a:pt x="2160672" y="0"/>
                  </a:lnTo>
                  <a:cubicBezTo>
                    <a:pt x="2223478" y="0"/>
                    <a:pt x="2274392" y="50914"/>
                    <a:pt x="2274392" y="113720"/>
                  </a:cubicBezTo>
                  <a:cubicBezTo>
                    <a:pt x="2274392" y="416972"/>
                    <a:pt x="2274391" y="720224"/>
                    <a:pt x="2274391" y="1023476"/>
                  </a:cubicBezTo>
                  <a:cubicBezTo>
                    <a:pt x="2274391" y="1086282"/>
                    <a:pt x="2223477" y="1137196"/>
                    <a:pt x="2160671" y="1137196"/>
                  </a:cubicBezTo>
                  <a:lnTo>
                    <a:pt x="113720" y="1137195"/>
                  </a:lnTo>
                  <a:cubicBezTo>
                    <a:pt x="50914" y="1137195"/>
                    <a:pt x="0" y="1086281"/>
                    <a:pt x="0" y="1023475"/>
                  </a:cubicBezTo>
                  <a:lnTo>
                    <a:pt x="0" y="11372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4747" tIns="124747" rIns="124747" bIns="124747" numCol="1" spcCol="1270" anchor="ctr" anchorCtr="0">
              <a:noAutofit/>
            </a:bodyPr>
            <a:lstStyle/>
            <a:p>
              <a:pPr lvl="0" algn="ctr" defTabSz="1066800">
                <a:lnSpc>
                  <a:spcPct val="90000"/>
                </a:lnSpc>
                <a:spcBef>
                  <a:spcPct val="0"/>
                </a:spcBef>
                <a:spcAft>
                  <a:spcPct val="35000"/>
                </a:spcAft>
              </a:pPr>
              <a:r>
                <a:rPr lang="kk-KZ" sz="2400" kern="1200" dirty="0" smtClean="0">
                  <a:latin typeface="Times New Roman" pitchFamily="18" charset="0"/>
                  <a:cs typeface="Times New Roman" pitchFamily="18" charset="0"/>
                </a:rPr>
                <a:t>Иілгіш диск</a:t>
              </a:r>
              <a:endParaRPr lang="ru-RU" sz="2400" kern="1200" dirty="0">
                <a:latin typeface="Times New Roman" pitchFamily="18" charset="0"/>
                <a:cs typeface="Times New Roman" pitchFamily="18" charset="0"/>
              </a:endParaRPr>
            </a:p>
          </p:txBody>
        </p:sp>
        <p:sp>
          <p:nvSpPr>
            <p:cNvPr id="8" name="Полилиния 7"/>
            <p:cNvSpPr/>
            <p:nvPr/>
          </p:nvSpPr>
          <p:spPr>
            <a:xfrm rot="28790528">
              <a:off x="3015277" y="3919680"/>
              <a:ext cx="1183127" cy="398019"/>
            </a:xfrm>
            <a:custGeom>
              <a:avLst/>
              <a:gdLst>
                <a:gd name="connsiteX0" fmla="*/ 0 w 1183126"/>
                <a:gd name="connsiteY0" fmla="*/ 199009 h 398018"/>
                <a:gd name="connsiteX1" fmla="*/ 199009 w 1183126"/>
                <a:gd name="connsiteY1" fmla="*/ 0 h 398018"/>
                <a:gd name="connsiteX2" fmla="*/ 199009 w 1183126"/>
                <a:gd name="connsiteY2" fmla="*/ 99505 h 398018"/>
                <a:gd name="connsiteX3" fmla="*/ 1183126 w 1183126"/>
                <a:gd name="connsiteY3" fmla="*/ 99505 h 398018"/>
                <a:gd name="connsiteX4" fmla="*/ 1183126 w 1183126"/>
                <a:gd name="connsiteY4" fmla="*/ 298514 h 398018"/>
                <a:gd name="connsiteX5" fmla="*/ 199009 w 1183126"/>
                <a:gd name="connsiteY5" fmla="*/ 298514 h 398018"/>
                <a:gd name="connsiteX6" fmla="*/ 199009 w 1183126"/>
                <a:gd name="connsiteY6" fmla="*/ 398018 h 398018"/>
                <a:gd name="connsiteX7" fmla="*/ 0 w 1183126"/>
                <a:gd name="connsiteY7" fmla="*/ 199009 h 398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126" h="398018">
                  <a:moveTo>
                    <a:pt x="1183126" y="199009"/>
                  </a:moveTo>
                  <a:lnTo>
                    <a:pt x="984117" y="398017"/>
                  </a:lnTo>
                  <a:lnTo>
                    <a:pt x="984117" y="298513"/>
                  </a:lnTo>
                  <a:lnTo>
                    <a:pt x="0" y="298513"/>
                  </a:lnTo>
                  <a:lnTo>
                    <a:pt x="0" y="99504"/>
                  </a:lnTo>
                  <a:lnTo>
                    <a:pt x="984117" y="99505"/>
                  </a:lnTo>
                  <a:lnTo>
                    <a:pt x="984117" y="1"/>
                  </a:lnTo>
                  <a:lnTo>
                    <a:pt x="1183126" y="199009"/>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19405" tIns="79603" rIns="119405" bIns="79605" numCol="1" spcCol="1270" anchor="ctr" anchorCtr="0">
              <a:noAutofit/>
            </a:bodyPr>
            <a:lstStyle/>
            <a:p>
              <a:pPr lvl="0" algn="ctr" defTabSz="755650">
                <a:lnSpc>
                  <a:spcPct val="90000"/>
                </a:lnSpc>
                <a:spcBef>
                  <a:spcPct val="0"/>
                </a:spcBef>
                <a:spcAft>
                  <a:spcPct val="35000"/>
                </a:spcAft>
              </a:pPr>
              <a:endParaRPr lang="ru-RU" sz="1700" kern="1200" dirty="0"/>
            </a:p>
          </p:txBody>
        </p:sp>
        <p:sp>
          <p:nvSpPr>
            <p:cNvPr id="9" name="Полилиния 8"/>
            <p:cNvSpPr/>
            <p:nvPr/>
          </p:nvSpPr>
          <p:spPr>
            <a:xfrm>
              <a:off x="1558154" y="5186510"/>
              <a:ext cx="2274391" cy="1137195"/>
            </a:xfrm>
            <a:custGeom>
              <a:avLst/>
              <a:gdLst>
                <a:gd name="connsiteX0" fmla="*/ 0 w 2274391"/>
                <a:gd name="connsiteY0" fmla="*/ 113720 h 1137195"/>
                <a:gd name="connsiteX1" fmla="*/ 113720 w 2274391"/>
                <a:gd name="connsiteY1" fmla="*/ 0 h 1137195"/>
                <a:gd name="connsiteX2" fmla="*/ 2160672 w 2274391"/>
                <a:gd name="connsiteY2" fmla="*/ 0 h 1137195"/>
                <a:gd name="connsiteX3" fmla="*/ 2274392 w 2274391"/>
                <a:gd name="connsiteY3" fmla="*/ 113720 h 1137195"/>
                <a:gd name="connsiteX4" fmla="*/ 2274391 w 2274391"/>
                <a:gd name="connsiteY4" fmla="*/ 1023476 h 1137195"/>
                <a:gd name="connsiteX5" fmla="*/ 2160671 w 2274391"/>
                <a:gd name="connsiteY5" fmla="*/ 1137196 h 1137195"/>
                <a:gd name="connsiteX6" fmla="*/ 113720 w 2274391"/>
                <a:gd name="connsiteY6" fmla="*/ 1137195 h 1137195"/>
                <a:gd name="connsiteX7" fmla="*/ 0 w 2274391"/>
                <a:gd name="connsiteY7" fmla="*/ 1023475 h 1137195"/>
                <a:gd name="connsiteX8" fmla="*/ 0 w 2274391"/>
                <a:gd name="connsiteY8" fmla="*/ 113720 h 1137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74391" h="1137195">
                  <a:moveTo>
                    <a:pt x="0" y="113720"/>
                  </a:moveTo>
                  <a:cubicBezTo>
                    <a:pt x="0" y="50914"/>
                    <a:pt x="50914" y="0"/>
                    <a:pt x="113720" y="0"/>
                  </a:cubicBezTo>
                  <a:lnTo>
                    <a:pt x="2160672" y="0"/>
                  </a:lnTo>
                  <a:cubicBezTo>
                    <a:pt x="2223478" y="0"/>
                    <a:pt x="2274392" y="50914"/>
                    <a:pt x="2274392" y="113720"/>
                  </a:cubicBezTo>
                  <a:cubicBezTo>
                    <a:pt x="2274392" y="416972"/>
                    <a:pt x="2274391" y="720224"/>
                    <a:pt x="2274391" y="1023476"/>
                  </a:cubicBezTo>
                  <a:cubicBezTo>
                    <a:pt x="2274391" y="1086282"/>
                    <a:pt x="2223477" y="1137196"/>
                    <a:pt x="2160671" y="1137196"/>
                  </a:cubicBezTo>
                  <a:lnTo>
                    <a:pt x="113720" y="1137195"/>
                  </a:lnTo>
                  <a:cubicBezTo>
                    <a:pt x="50914" y="1137195"/>
                    <a:pt x="0" y="1086281"/>
                    <a:pt x="0" y="1023475"/>
                  </a:cubicBezTo>
                  <a:lnTo>
                    <a:pt x="0" y="11372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4747" tIns="124747" rIns="124747" bIns="124747" numCol="1" spcCol="1270" anchor="ctr" anchorCtr="0">
              <a:noAutofit/>
            </a:bodyPr>
            <a:lstStyle/>
            <a:p>
              <a:pPr lvl="0" algn="ctr" defTabSz="1066800">
                <a:lnSpc>
                  <a:spcPct val="90000"/>
                </a:lnSpc>
                <a:spcBef>
                  <a:spcPct val="0"/>
                </a:spcBef>
                <a:spcAft>
                  <a:spcPct val="35000"/>
                </a:spcAft>
              </a:pPr>
              <a:r>
                <a:rPr lang="kk-KZ" sz="2400" kern="1200" dirty="0" smtClean="0">
                  <a:latin typeface="Times New Roman" pitchFamily="18" charset="0"/>
                  <a:cs typeface="Times New Roman" pitchFamily="18" charset="0"/>
                </a:rPr>
                <a:t>Қатты диск</a:t>
              </a:r>
              <a:endParaRPr lang="ru-RU" sz="2400" kern="1200" dirty="0">
                <a:latin typeface="Times New Roman" pitchFamily="18" charset="0"/>
                <a:cs typeface="Times New Roman" pitchFamily="18" charset="0"/>
              </a:endParaRPr>
            </a:p>
          </p:txBody>
        </p:sp>
        <p:sp>
          <p:nvSpPr>
            <p:cNvPr id="10" name="Полилиния 9"/>
            <p:cNvSpPr/>
            <p:nvPr/>
          </p:nvSpPr>
          <p:spPr>
            <a:xfrm rot="17836083">
              <a:off x="3031901" y="3918012"/>
              <a:ext cx="1183126" cy="398018"/>
            </a:xfrm>
            <a:custGeom>
              <a:avLst/>
              <a:gdLst>
                <a:gd name="connsiteX0" fmla="*/ 0 w 1183126"/>
                <a:gd name="connsiteY0" fmla="*/ 199009 h 398018"/>
                <a:gd name="connsiteX1" fmla="*/ 199009 w 1183126"/>
                <a:gd name="connsiteY1" fmla="*/ 0 h 398018"/>
                <a:gd name="connsiteX2" fmla="*/ 199009 w 1183126"/>
                <a:gd name="connsiteY2" fmla="*/ 99505 h 398018"/>
                <a:gd name="connsiteX3" fmla="*/ 1183126 w 1183126"/>
                <a:gd name="connsiteY3" fmla="*/ 99505 h 398018"/>
                <a:gd name="connsiteX4" fmla="*/ 1183126 w 1183126"/>
                <a:gd name="connsiteY4" fmla="*/ 298514 h 398018"/>
                <a:gd name="connsiteX5" fmla="*/ 199009 w 1183126"/>
                <a:gd name="connsiteY5" fmla="*/ 298514 h 398018"/>
                <a:gd name="connsiteX6" fmla="*/ 199009 w 1183126"/>
                <a:gd name="connsiteY6" fmla="*/ 398018 h 398018"/>
                <a:gd name="connsiteX7" fmla="*/ 0 w 1183126"/>
                <a:gd name="connsiteY7" fmla="*/ 199009 h 398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126" h="398018">
                  <a:moveTo>
                    <a:pt x="0" y="199009"/>
                  </a:moveTo>
                  <a:lnTo>
                    <a:pt x="199009" y="0"/>
                  </a:lnTo>
                  <a:lnTo>
                    <a:pt x="199009" y="99505"/>
                  </a:lnTo>
                  <a:lnTo>
                    <a:pt x="1183126" y="99505"/>
                  </a:lnTo>
                  <a:lnTo>
                    <a:pt x="1183126" y="298514"/>
                  </a:lnTo>
                  <a:lnTo>
                    <a:pt x="199009" y="298514"/>
                  </a:lnTo>
                  <a:lnTo>
                    <a:pt x="199009" y="398018"/>
                  </a:lnTo>
                  <a:lnTo>
                    <a:pt x="0" y="199009"/>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19404" tIns="79603" rIns="119405" bIns="79604" numCol="1" spcCol="1270" anchor="ctr" anchorCtr="0">
              <a:noAutofit/>
            </a:bodyPr>
            <a:lstStyle/>
            <a:p>
              <a:pPr lvl="0" algn="ctr" defTabSz="755650">
                <a:lnSpc>
                  <a:spcPct val="90000"/>
                </a:lnSpc>
                <a:spcBef>
                  <a:spcPct val="0"/>
                </a:spcBef>
                <a:spcAft>
                  <a:spcPct val="35000"/>
                </a:spcAft>
              </a:pPr>
              <a:endParaRPr lang="ru-RU" sz="1700" kern="1200" dirty="0"/>
            </a:p>
          </p:txBody>
        </p:sp>
      </p:grpSp>
    </p:spTree>
    <p:extLst>
      <p:ext uri="{BB962C8B-B14F-4D97-AF65-F5344CB8AC3E}">
        <p14:creationId xmlns:p14="http://schemas.microsoft.com/office/powerpoint/2010/main" val="20987023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67644" y="1700808"/>
            <a:ext cx="6408712" cy="3888432"/>
          </a:xfrm>
        </p:spPr>
        <p:txBody>
          <a:bodyPr>
            <a:normAutofit/>
          </a:bodyPr>
          <a:lstStyle/>
          <a:p>
            <a:pPr algn="l"/>
            <a:r>
              <a:rPr lang="kk-KZ" b="1" i="1" dirty="0" smtClean="0">
                <a:latin typeface="Times New Roman" pitchFamily="18" charset="0"/>
                <a:cs typeface="Times New Roman" pitchFamily="18" charset="0"/>
              </a:rPr>
              <a:t>	Қатқыл </a:t>
            </a:r>
            <a:r>
              <a:rPr lang="kk-KZ" b="1" i="1" dirty="0">
                <a:latin typeface="Times New Roman" pitchFamily="18" charset="0"/>
                <a:cs typeface="Times New Roman" pitchFamily="18" charset="0"/>
              </a:rPr>
              <a:t>магнитті дискідегі жинақтауыштар немесе винчестер </a:t>
            </a:r>
            <a:r>
              <a:rPr lang="kk-KZ" dirty="0">
                <a:latin typeface="Times New Roman" pitchFamily="18" charset="0"/>
                <a:cs typeface="Times New Roman" pitchFamily="18" charset="0"/>
              </a:rPr>
              <a:t> - бұл дискілер жиыны бар (екі жақ бетіне де ақпарат жазылатын, жылтыратып тегістелген ферромагнитті қабаты бар мүлтіксіз жазық бірнеше пластина), жетекпен бірге жинақталған (сәйкес электронды басқару  схемасымен оқу-жазу  механизмінің үйлесуі) жадтайтын құрылғы.Қатқыл магнитті дискілерде  бір блокқа  жиналған  магнитті  бастиектер тобы жұмыс істейді</a:t>
            </a:r>
            <a:endParaRPr lang="ru-RU" dirty="0">
              <a:latin typeface="Times New Roman" pitchFamily="18" charset="0"/>
              <a:cs typeface="Times New Roman" pitchFamily="18" charset="0"/>
            </a:endParaRPr>
          </a:p>
        </p:txBody>
      </p:sp>
      <p:sp>
        <p:nvSpPr>
          <p:cNvPr id="2" name="Заголовок 1"/>
          <p:cNvSpPr>
            <a:spLocks noGrp="1"/>
          </p:cNvSpPr>
          <p:nvPr>
            <p:ph type="ctrTitle"/>
          </p:nvPr>
        </p:nvSpPr>
        <p:spPr>
          <a:xfrm>
            <a:off x="685800" y="332656"/>
            <a:ext cx="7772400" cy="1470025"/>
          </a:xfrm>
        </p:spPr>
        <p:txBody>
          <a:bodyPr/>
          <a:lstStyle/>
          <a:p>
            <a:pPr algn="l"/>
            <a:r>
              <a:rPr lang="kk-KZ" dirty="0" smtClean="0">
                <a:latin typeface="Times New Roman" pitchFamily="18" charset="0"/>
                <a:cs typeface="Times New Roman" pitchFamily="18" charset="0"/>
              </a:rPr>
              <a:t>Қатты диск</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1968864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475656" y="1988840"/>
            <a:ext cx="6048672" cy="3744416"/>
          </a:xfrm>
        </p:spPr>
        <p:txBody>
          <a:bodyPr>
            <a:normAutofit/>
          </a:bodyPr>
          <a:lstStyle/>
          <a:p>
            <a:pPr algn="l"/>
            <a:r>
              <a:rPr lang="kk-KZ" dirty="0"/>
              <a:t>ЭЕМ қосылып тұрғанда  дискілер пакеті үзіліссіз және үлкен жылдамдықпен  айналады, сол себепті юастиектер мен дискілердің механикалық түсйісуі мүмкін емес. Жинақтауыштың электромагниттік бөлігі шаң тимеуі үшін, герметикалық  корпусқа салынған. Винчестер әдетте жүйелік блоктың ішіне орналастырылған және ақпараттың өте үлкен көлемін тұрақты сақтауға арналған.</a:t>
            </a:r>
            <a:endParaRPr lang="ru-RU" dirty="0"/>
          </a:p>
          <a:p>
            <a:pPr algn="l"/>
            <a:endParaRPr lang="ru-RU" dirty="0">
              <a:latin typeface="Times New Roman" pitchFamily="18" charset="0"/>
              <a:cs typeface="Times New Roman" pitchFamily="18" charset="0"/>
            </a:endParaRPr>
          </a:p>
        </p:txBody>
      </p:sp>
      <p:sp>
        <p:nvSpPr>
          <p:cNvPr id="4" name="Заголовок 3"/>
          <p:cNvSpPr>
            <a:spLocks noGrp="1"/>
          </p:cNvSpPr>
          <p:nvPr>
            <p:ph type="ctrTitle"/>
          </p:nvPr>
        </p:nvSpPr>
        <p:spPr>
          <a:xfrm>
            <a:off x="827584" y="260648"/>
            <a:ext cx="7772400" cy="1470025"/>
          </a:xfrm>
        </p:spPr>
        <p:txBody>
          <a:bodyPr/>
          <a:lstStyle/>
          <a:p>
            <a:endParaRPr lang="ru-RU" dirty="0"/>
          </a:p>
        </p:txBody>
      </p:sp>
    </p:spTree>
    <p:extLst>
      <p:ext uri="{BB962C8B-B14F-4D97-AF65-F5344CB8AC3E}">
        <p14:creationId xmlns:p14="http://schemas.microsoft.com/office/powerpoint/2010/main" val="32090994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547664" y="1412776"/>
            <a:ext cx="6318702" cy="4464496"/>
          </a:xfrm>
        </p:spPr>
        <p:txBody>
          <a:bodyPr>
            <a:normAutofit lnSpcReduction="10000"/>
          </a:bodyPr>
          <a:lstStyle/>
          <a:p>
            <a:pPr algn="l"/>
            <a:r>
              <a:rPr lang="kk-KZ" dirty="0" smtClean="0">
                <a:latin typeface="Times New Roman" pitchFamily="18" charset="0"/>
                <a:cs typeface="Times New Roman" pitchFamily="18" charset="0"/>
              </a:rPr>
              <a:t>	Магнитті </a:t>
            </a:r>
            <a:r>
              <a:rPr lang="kk-KZ" dirty="0">
                <a:latin typeface="Times New Roman" pitchFamily="18" charset="0"/>
                <a:cs typeface="Times New Roman" pitchFamily="18" charset="0"/>
              </a:rPr>
              <a:t>дискіде ақпараттар магниттік бетке, концентрлік шеңбер тәрізді  </a:t>
            </a:r>
            <a:r>
              <a:rPr lang="kk-KZ" b="1" dirty="0">
                <a:latin typeface="Times New Roman" pitchFamily="18" charset="0"/>
                <a:cs typeface="Times New Roman" pitchFamily="18" charset="0"/>
              </a:rPr>
              <a:t>жолдарға</a:t>
            </a:r>
            <a:r>
              <a:rPr lang="kk-KZ" dirty="0">
                <a:latin typeface="Times New Roman" pitchFamily="18" charset="0"/>
                <a:cs typeface="Times New Roman" pitchFamily="18" charset="0"/>
              </a:rPr>
              <a:t> орналасады. </a:t>
            </a:r>
            <a:endParaRPr lang="ru-RU" dirty="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Яғни </a:t>
            </a:r>
            <a:r>
              <a:rPr lang="kk-KZ" b="1" dirty="0">
                <a:latin typeface="Times New Roman" pitchFamily="18" charset="0"/>
                <a:cs typeface="Times New Roman" pitchFamily="18" charset="0"/>
              </a:rPr>
              <a:t>жолшықтар</a:t>
            </a:r>
            <a:r>
              <a:rPr lang="kk-KZ" dirty="0">
                <a:latin typeface="Times New Roman" pitchFamily="18" charset="0"/>
                <a:cs typeface="Times New Roman" pitchFamily="18" charset="0"/>
              </a:rPr>
              <a:t> дегеніміз – бұл концентрлі шеңберлер, онда ақпарат орналасады.</a:t>
            </a:r>
            <a:endParaRPr lang="ru-RU" dirty="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Радиусы </a:t>
            </a:r>
            <a:r>
              <a:rPr lang="kk-KZ" dirty="0">
                <a:latin typeface="Times New Roman" pitchFamily="18" charset="0"/>
                <a:cs typeface="Times New Roman" pitchFamily="18" charset="0"/>
              </a:rPr>
              <a:t>бірдей жолшықтар дискінің екі жағында орналсады да, </a:t>
            </a:r>
            <a:r>
              <a:rPr lang="kk-KZ" b="1" dirty="0">
                <a:latin typeface="Times New Roman" pitchFamily="18" charset="0"/>
                <a:cs typeface="Times New Roman" pitchFamily="18" charset="0"/>
              </a:rPr>
              <a:t>цилиндр</a:t>
            </a:r>
            <a:r>
              <a:rPr lang="kk-KZ" dirty="0">
                <a:latin typeface="Times New Roman" pitchFamily="18" charset="0"/>
                <a:cs typeface="Times New Roman" pitchFamily="18" charset="0"/>
              </a:rPr>
              <a:t> деп аталатын деректер аймағын құрайды.</a:t>
            </a:r>
            <a:endParaRPr lang="ru-RU" dirty="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Жол </a:t>
            </a:r>
            <a:r>
              <a:rPr lang="kk-KZ" dirty="0">
                <a:latin typeface="Times New Roman" pitchFamily="18" charset="0"/>
                <a:cs typeface="Times New Roman" pitchFamily="18" charset="0"/>
              </a:rPr>
              <a:t>нөлден бастап нөмірленеді. Әр жолда ақпарат порция түрінде сақталады. Әр жолдағы порция саны бірдей болады. Әр түрлі жолдардағы бірдей нөмірлі мәліметтер  жиыны </a:t>
            </a:r>
            <a:r>
              <a:rPr lang="kk-KZ" b="1" dirty="0">
                <a:latin typeface="Times New Roman" pitchFamily="18" charset="0"/>
                <a:cs typeface="Times New Roman" pitchFamily="18" charset="0"/>
              </a:rPr>
              <a:t>сектор</a:t>
            </a:r>
            <a:r>
              <a:rPr lang="kk-KZ" dirty="0">
                <a:latin typeface="Times New Roman" pitchFamily="18" charset="0"/>
                <a:cs typeface="Times New Roman" pitchFamily="18" charset="0"/>
              </a:rPr>
              <a:t> деп атала</a:t>
            </a:r>
            <a:r>
              <a:rPr lang="kk-KZ" dirty="0"/>
              <a:t>ды</a:t>
            </a:r>
            <a:endParaRPr lang="ru-RU" dirty="0"/>
          </a:p>
        </p:txBody>
      </p:sp>
      <p:sp>
        <p:nvSpPr>
          <p:cNvPr id="4" name="Заголовок 3"/>
          <p:cNvSpPr>
            <a:spLocks noGrp="1"/>
          </p:cNvSpPr>
          <p:nvPr>
            <p:ph type="ctrTitle"/>
          </p:nvPr>
        </p:nvSpPr>
        <p:spPr>
          <a:xfrm>
            <a:off x="827584" y="332656"/>
            <a:ext cx="7772400" cy="1470025"/>
          </a:xfrm>
        </p:spPr>
        <p:txBody>
          <a:bodyPr/>
          <a:lstStyle/>
          <a:p>
            <a:endParaRPr lang="ru-RU" dirty="0"/>
          </a:p>
        </p:txBody>
      </p:sp>
    </p:spTree>
    <p:extLst>
      <p:ext uri="{BB962C8B-B14F-4D97-AF65-F5344CB8AC3E}">
        <p14:creationId xmlns:p14="http://schemas.microsoft.com/office/powerpoint/2010/main" val="6779541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475656" y="1484784"/>
            <a:ext cx="6336704" cy="3816424"/>
          </a:xfrm>
        </p:spPr>
        <p:txBody>
          <a:bodyPr>
            <a:noAutofit/>
          </a:bodyPr>
          <a:lstStyle/>
          <a:p>
            <a:pPr algn="l"/>
            <a:r>
              <a:rPr lang="kk-KZ" b="1" dirty="0" smtClean="0">
                <a:latin typeface="Times New Roman" pitchFamily="18" charset="0"/>
                <a:cs typeface="Times New Roman" pitchFamily="18" charset="0"/>
              </a:rPr>
              <a:t>	</a:t>
            </a:r>
            <a:r>
              <a:rPr lang="kk-KZ" b="1" dirty="0">
                <a:latin typeface="Times New Roman" pitchFamily="18" charset="0"/>
                <a:cs typeface="Times New Roman" pitchFamily="18" charset="0"/>
              </a:rPr>
              <a:t>Компакт – дискілер</a:t>
            </a:r>
            <a:r>
              <a:rPr lang="kk-KZ" dirty="0">
                <a:latin typeface="Times New Roman" pitchFamily="18" charset="0"/>
                <a:cs typeface="Times New Roman" pitchFamily="18" charset="0"/>
              </a:rPr>
              <a:t> – металмен қапталған оптикалық диск, оның салмағы небары 15 грамм және диаметрі 12 см. Оған шамамен 700 МБ ақпарат жазуға болады. Дискінің жұмыс бетін қорғайтын арнайы қаығы жоқ, сондықтан оларды арнайы орауышта сақтайды. </a:t>
            </a:r>
            <a:endParaRPr lang="ru-RU" dirty="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Оның </a:t>
            </a:r>
            <a:r>
              <a:rPr lang="kk-KZ" dirty="0">
                <a:latin typeface="Times New Roman" pitchFamily="18" charset="0"/>
                <a:cs typeface="Times New Roman" pitchFamily="18" charset="0"/>
              </a:rPr>
              <a:t>негізгі бөлігі шағылдырушы қабат, оның асты түссіз пластикпен жабылған, желіді қабат үстіне жабылып оған түрлі-түсті суретпен түссіз пластик жабылған</a:t>
            </a:r>
            <a:endParaRPr lang="ru-RU" dirty="0">
              <a:latin typeface="Times New Roman" pitchFamily="18" charset="0"/>
              <a:cs typeface="Times New Roman" pitchFamily="18" charset="0"/>
            </a:endParaRPr>
          </a:p>
        </p:txBody>
      </p:sp>
      <p:sp>
        <p:nvSpPr>
          <p:cNvPr id="4" name="Заголовок 3"/>
          <p:cNvSpPr>
            <a:spLocks noGrp="1"/>
          </p:cNvSpPr>
          <p:nvPr>
            <p:ph type="ctrTitle"/>
          </p:nvPr>
        </p:nvSpPr>
        <p:spPr>
          <a:xfrm>
            <a:off x="685800" y="188640"/>
            <a:ext cx="7772400" cy="1470025"/>
          </a:xfrm>
        </p:spPr>
        <p:txBody>
          <a:bodyPr/>
          <a:lstStyle/>
          <a:p>
            <a:pPr algn="l"/>
            <a:r>
              <a:rPr lang="kk-KZ" b="1" dirty="0">
                <a:latin typeface="Times New Roman" pitchFamily="18" charset="0"/>
                <a:cs typeface="Times New Roman" pitchFamily="18" charset="0"/>
              </a:rPr>
              <a:t>Компакт – дискілер</a:t>
            </a:r>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4091218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692696"/>
            <a:ext cx="6264696" cy="3096344"/>
          </a:xfrm>
        </p:spPr>
        <p:txBody>
          <a:bodyPr>
            <a:normAutofit/>
          </a:bodyPr>
          <a:lstStyle/>
          <a:p>
            <a:pPr algn="l"/>
            <a:r>
              <a:rPr lang="kk-KZ" sz="2400" dirty="0" smtClean="0">
                <a:latin typeface="Times New Roman" pitchFamily="18" charset="0"/>
                <a:cs typeface="Times New Roman" pitchFamily="18" charset="0"/>
              </a:rPr>
              <a:t>	</a:t>
            </a:r>
            <a:r>
              <a:rPr lang="kk-KZ" sz="2400" b="0" dirty="0" smtClean="0">
                <a:latin typeface="Times New Roman" pitchFamily="18" charset="0"/>
                <a:cs typeface="Times New Roman" pitchFamily="18" charset="0"/>
              </a:rPr>
              <a:t>Компакт </a:t>
            </a:r>
            <a:r>
              <a:rPr lang="kk-KZ" sz="2400" b="0" dirty="0">
                <a:latin typeface="Times New Roman" pitchFamily="18" charset="0"/>
                <a:cs typeface="Times New Roman" pitchFamily="18" charset="0"/>
              </a:rPr>
              <a:t>дискілердегі ақпаратты оқу үшін арнаййы дискжетектер CD-ROM қолданылады. Олар сонымен бірге аудио компакт дискілерді де ойната алады. Қазіргі таңда тек оқып қана қоймай лазерлік дискілерге жаза алатын да дискжетектер қолданылады. </a:t>
            </a:r>
            <a:r>
              <a:rPr lang="ru-RU" sz="2400" b="0" dirty="0">
                <a:latin typeface="Times New Roman" pitchFamily="18" charset="0"/>
                <a:cs typeface="Times New Roman" pitchFamily="18" charset="0"/>
              </a:rPr>
              <a:t/>
            </a:r>
            <a:br>
              <a:rPr lang="ru-RU" sz="2400" b="0" dirty="0">
                <a:latin typeface="Times New Roman" pitchFamily="18" charset="0"/>
                <a:cs typeface="Times New Roman" pitchFamily="18" charset="0"/>
              </a:rPr>
            </a:br>
            <a:endParaRPr lang="ru-RU" sz="2400" b="0" dirty="0">
              <a:latin typeface="Times New Roman" pitchFamily="18" charset="0"/>
              <a:cs typeface="Times New Roman" pitchFamily="18" charset="0"/>
            </a:endParaRPr>
          </a:p>
        </p:txBody>
      </p:sp>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835696" y="4005064"/>
            <a:ext cx="2143125" cy="2143125"/>
          </a:xfrm>
        </p:spPr>
      </p:pic>
      <p:pic>
        <p:nvPicPr>
          <p:cNvPr id="6" name="Объект 5"/>
          <p:cNvPicPr>
            <a:picLocks noGrp="1" noChangeAspect="1"/>
          </p:cNvPicPr>
          <p:nvPr>
            <p:ph sz="quarter" idx="14"/>
          </p:nvPr>
        </p:nvPicPr>
        <p:blipFill>
          <a:blip r:embed="rId3">
            <a:extLst>
              <a:ext uri="{28A0092B-C50C-407E-A947-70E740481C1C}">
                <a14:useLocalDpi xmlns:a14="http://schemas.microsoft.com/office/drawing/2010/main" val="0"/>
              </a:ext>
            </a:extLst>
          </a:blip>
          <a:stretch>
            <a:fillRect/>
          </a:stretch>
        </p:blipFill>
        <p:spPr>
          <a:xfrm>
            <a:off x="4860032" y="4005064"/>
            <a:ext cx="2160240" cy="2160240"/>
          </a:xfrm>
        </p:spPr>
      </p:pic>
    </p:spTree>
    <p:extLst>
      <p:ext uri="{BB962C8B-B14F-4D97-AF65-F5344CB8AC3E}">
        <p14:creationId xmlns:p14="http://schemas.microsoft.com/office/powerpoint/2010/main" val="23939600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5"/>
          <p:cNvSpPr>
            <a:spLocks noGrp="1"/>
          </p:cNvSpPr>
          <p:nvPr>
            <p:ph type="subTitle" idx="1"/>
          </p:nvPr>
        </p:nvSpPr>
        <p:spPr>
          <a:xfrm>
            <a:off x="1259632" y="1772816"/>
            <a:ext cx="6264696" cy="4320480"/>
          </a:xfrm>
        </p:spPr>
        <p:txBody>
          <a:bodyPr>
            <a:noAutofit/>
          </a:bodyPr>
          <a:lstStyle/>
          <a:p>
            <a:pPr algn="l"/>
            <a:r>
              <a:rPr lang="kk-KZ" dirty="0" smtClean="0">
                <a:latin typeface="Times New Roman" pitchFamily="18" charset="0"/>
                <a:cs typeface="Times New Roman" pitchFamily="18" charset="0"/>
              </a:rPr>
              <a:t>	Иілгіш </a:t>
            </a:r>
            <a:r>
              <a:rPr lang="kk-KZ" dirty="0">
                <a:latin typeface="Times New Roman" pitchFamily="18" charset="0"/>
                <a:cs typeface="Times New Roman" pitchFamily="18" charset="0"/>
              </a:rPr>
              <a:t>диск – төзімділігі жеткілікті және өлшемі тұрақты, арнайы пленкадан жасалған тегіс диск. Оның ферромагнитттік қабаты бар және қорғаушы  конвертке салынған.</a:t>
            </a:r>
            <a:endParaRPr lang="ru-RU" dirty="0">
              <a:latin typeface="Times New Roman" pitchFamily="18" charset="0"/>
              <a:cs typeface="Times New Roman" pitchFamily="18" charset="0"/>
            </a:endParaRPr>
          </a:p>
          <a:p>
            <a:pPr algn="l"/>
            <a:r>
              <a:rPr lang="kk-KZ" dirty="0" smtClean="0">
                <a:latin typeface="Times New Roman" pitchFamily="18" charset="0"/>
                <a:cs typeface="Times New Roman" pitchFamily="18" charset="0"/>
              </a:rPr>
              <a:t>	Құрылымы</a:t>
            </a:r>
            <a:r>
              <a:rPr lang="kk-KZ" dirty="0">
                <a:latin typeface="Times New Roman" pitchFamily="18" charset="0"/>
                <a:cs typeface="Times New Roman" pitchFamily="18" charset="0"/>
              </a:rPr>
              <a:t>: </a:t>
            </a:r>
            <a:r>
              <a:rPr lang="kk-KZ" i="1" dirty="0">
                <a:latin typeface="Times New Roman" pitchFamily="18" charset="0"/>
                <a:cs typeface="Times New Roman" pitchFamily="18" charset="0"/>
              </a:rPr>
              <a:t>Тығыздығы жоғары идентификатор</a:t>
            </a:r>
            <a:r>
              <a:rPr lang="kk-KZ" dirty="0">
                <a:latin typeface="Times New Roman" pitchFamily="18" charset="0"/>
                <a:cs typeface="Times New Roman" pitchFamily="18" charset="0"/>
              </a:rPr>
              <a:t>, </a:t>
            </a:r>
            <a:r>
              <a:rPr lang="kk-KZ" i="1" dirty="0">
                <a:latin typeface="Times New Roman" pitchFamily="18" charset="0"/>
                <a:cs typeface="Times New Roman" pitchFamily="18" charset="0"/>
              </a:rPr>
              <a:t>Жазудан қорғау терезесі</a:t>
            </a:r>
            <a:r>
              <a:rPr lang="kk-KZ" dirty="0">
                <a:latin typeface="Times New Roman" pitchFamily="18" charset="0"/>
                <a:cs typeface="Times New Roman" pitchFamily="18" charset="0"/>
              </a:rPr>
              <a:t> (ол маңызды ақпаратты абайсыз жоюдан  сақтауға арналған) , </a:t>
            </a:r>
            <a:r>
              <a:rPr lang="kk-KZ" i="1" dirty="0">
                <a:latin typeface="Times New Roman" pitchFamily="18" charset="0"/>
                <a:cs typeface="Times New Roman" pitchFamily="18" charset="0"/>
              </a:rPr>
              <a:t>Жұмыс алаңының қорғаушы пердесі</a:t>
            </a:r>
            <a:r>
              <a:rPr lang="kk-KZ" dirty="0">
                <a:latin typeface="Times New Roman" pitchFamily="18" charset="0"/>
                <a:cs typeface="Times New Roman" pitchFamily="18" charset="0"/>
              </a:rPr>
              <a:t> (қоршаған ортаның қолайсыз жағдайларынан қорғау үшін), </a:t>
            </a:r>
            <a:r>
              <a:rPr lang="kk-KZ" i="1" dirty="0">
                <a:latin typeface="Times New Roman" pitchFamily="18" charset="0"/>
                <a:cs typeface="Times New Roman" pitchFamily="18" charset="0"/>
              </a:rPr>
              <a:t>Дискет таңбашасы</a:t>
            </a:r>
            <a:r>
              <a:rPr lang="kk-KZ" dirty="0">
                <a:latin typeface="Times New Roman" pitchFamily="18" charset="0"/>
                <a:cs typeface="Times New Roman" pitchFamily="18" charset="0"/>
              </a:rPr>
              <a:t> (дискет мазмұнын жазып қоюға арналған).</a:t>
            </a:r>
            <a:endParaRPr lang="ru-RU" dirty="0">
              <a:latin typeface="Times New Roman" pitchFamily="18" charset="0"/>
              <a:cs typeface="Times New Roman" pitchFamily="18" charset="0"/>
            </a:endParaRPr>
          </a:p>
          <a:p>
            <a:pPr algn="l"/>
            <a:endParaRPr lang="ru-RU" dirty="0"/>
          </a:p>
        </p:txBody>
      </p:sp>
      <p:sp>
        <p:nvSpPr>
          <p:cNvPr id="5" name="Заголовок 4"/>
          <p:cNvSpPr>
            <a:spLocks noGrp="1"/>
          </p:cNvSpPr>
          <p:nvPr>
            <p:ph type="ctrTitle"/>
          </p:nvPr>
        </p:nvSpPr>
        <p:spPr>
          <a:xfrm>
            <a:off x="685800" y="404664"/>
            <a:ext cx="7772400" cy="1470025"/>
          </a:xfrm>
        </p:spPr>
        <p:txBody>
          <a:bodyPr/>
          <a:lstStyle/>
          <a:p>
            <a:pPr algn="l"/>
            <a:r>
              <a:rPr lang="kk-KZ" b="1" i="1" dirty="0">
                <a:latin typeface="Times New Roman" pitchFamily="18" charset="0"/>
                <a:cs typeface="Times New Roman" pitchFamily="18" charset="0"/>
              </a:rPr>
              <a:t>Иілгіш дискілер</a:t>
            </a:r>
            <a:r>
              <a:rPr lang="kk-KZ" b="1" i="1"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1736543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547664" y="1772816"/>
            <a:ext cx="6264696" cy="4032448"/>
          </a:xfrm>
        </p:spPr>
        <p:txBody>
          <a:bodyPr>
            <a:normAutofit/>
          </a:bodyPr>
          <a:lstStyle/>
          <a:p>
            <a:pPr algn="l"/>
            <a:r>
              <a:rPr lang="kk-KZ" sz="3200"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Иілгіш </a:t>
            </a:r>
            <a:r>
              <a:rPr lang="kk-KZ" dirty="0">
                <a:latin typeface="Times New Roman" pitchFamily="18" charset="0"/>
                <a:cs typeface="Times New Roman" pitchFamily="18" charset="0"/>
              </a:rPr>
              <a:t>дискіден оқу және жазу үшін дискжетек қолданылады. Ол компьютерде тұрақты түрде қолданылмайтын ақпараттарды бір компьютерден екінші компьютерге тасужәне сақтау үшін қолданылады. Қазіргі кезде үшдюймді дискжетектер 1,44/2,88 МБ жазуға мүмкіндік береді. Дискетаны бірінші рет қолданар алдында оны форматтау керек. Бұл арнайы программа көмегімен орындалады. Кейбір өндірушілер дискетті форматтап шығарады.</a:t>
            </a:r>
            <a:endParaRPr lang="ru-RU" dirty="0">
              <a:latin typeface="Times New Roman" pitchFamily="18" charset="0"/>
              <a:cs typeface="Times New Roman" pitchFamily="18" charset="0"/>
            </a:endParaRPr>
          </a:p>
          <a:p>
            <a:pPr algn="l"/>
            <a:endParaRPr lang="ru-RU" sz="3200" dirty="0"/>
          </a:p>
        </p:txBody>
      </p:sp>
      <p:sp>
        <p:nvSpPr>
          <p:cNvPr id="4" name="Заголовок 3"/>
          <p:cNvSpPr>
            <a:spLocks noGrp="1"/>
          </p:cNvSpPr>
          <p:nvPr>
            <p:ph type="ctrTitle"/>
          </p:nvPr>
        </p:nvSpPr>
        <p:spPr>
          <a:xfrm>
            <a:off x="899592" y="0"/>
            <a:ext cx="7772400" cy="1470025"/>
          </a:xfrm>
        </p:spPr>
        <p:txBody>
          <a:bodyPr/>
          <a:lstStyle/>
          <a:p>
            <a:endParaRPr lang="ru-RU" dirty="0"/>
          </a:p>
        </p:txBody>
      </p:sp>
    </p:spTree>
    <p:extLst>
      <p:ext uri="{BB962C8B-B14F-4D97-AF65-F5344CB8AC3E}">
        <p14:creationId xmlns:p14="http://schemas.microsoft.com/office/powerpoint/2010/main" val="2672411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119"/>
            <a:ext cx="7200800" cy="1840705"/>
          </a:xfrm>
        </p:spPr>
        <p:txBody>
          <a:bodyPr>
            <a:normAutofit fontScale="90000"/>
          </a:bodyPr>
          <a:lstStyle/>
          <a:p>
            <a:pPr algn="l">
              <a:spcAft>
                <a:spcPts val="0"/>
              </a:spcAft>
            </a:pPr>
            <a:r>
              <a:rPr lang="kk-KZ" dirty="0" smtClean="0">
                <a:effectLst/>
              </a:rPr>
              <a:t> </a:t>
            </a:r>
            <a:r>
              <a:rPr lang="kk-KZ" sz="6000" dirty="0" smtClean="0">
                <a:effectLst/>
                <a:latin typeface="Times New Roman" pitchFamily="18" charset="0"/>
                <a:cs typeface="Times New Roman" pitchFamily="18" charset="0"/>
              </a:rPr>
              <a:t>Жадты компьютерде қолданылуы мүмкін</a:t>
            </a:r>
            <a:endParaRPr lang="ru-RU" sz="6000" dirty="0">
              <a:effectLst/>
              <a:latin typeface="Times New Roman" pitchFamily="18" charset="0"/>
              <a:ea typeface="Times New Roman"/>
              <a:cs typeface="Times New Roman" pitchFamily="18" charset="0"/>
            </a:endParaRPr>
          </a:p>
        </p:txBody>
      </p:sp>
      <p:graphicFrame>
        <p:nvGraphicFramePr>
          <p:cNvPr id="4" name="Объект 3"/>
          <p:cNvGraphicFramePr>
            <a:graphicFrameLocks noGrp="1"/>
          </p:cNvGraphicFramePr>
          <p:nvPr>
            <p:ph sz="quarter" idx="13"/>
            <p:extLst>
              <p:ext uri="{D42A27DB-BD31-4B8C-83A1-F6EECF244321}">
                <p14:modId xmlns:p14="http://schemas.microsoft.com/office/powerpoint/2010/main" val="3071078549"/>
              </p:ext>
            </p:extLst>
          </p:nvPr>
        </p:nvGraphicFramePr>
        <p:xfrm>
          <a:off x="395536" y="2348880"/>
          <a:ext cx="8280920" cy="3875112"/>
        </p:xfrm>
        <a:graphic>
          <a:graphicData uri="http://schemas.openxmlformats.org/drawingml/2006/table">
            <a:tbl>
              <a:tblPr firstRow="1" bandRow="1">
                <a:tableStyleId>{5DA37D80-6434-44D0-A028-1B22A696006F}</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108720">
                  <a:extLst>
                    <a:ext uri="{9D8B030D-6E8A-4147-A177-3AD203B41FA5}">
                      <a16:colId xmlns:a16="http://schemas.microsoft.com/office/drawing/2014/main" val="20003"/>
                    </a:ext>
                  </a:extLst>
                </a:gridCol>
              </a:tblGrid>
              <a:tr h="562952">
                <a:tc rowSpan="2">
                  <a:txBody>
                    <a:bodyPr/>
                    <a:lstStyle/>
                    <a:p>
                      <a:pPr algn="just">
                        <a:spcAft>
                          <a:spcPts val="0"/>
                        </a:spcAft>
                      </a:pPr>
                      <a:r>
                        <a:rPr lang="kk-KZ" sz="1600" dirty="0">
                          <a:effectLst/>
                          <a:latin typeface="Times New Roman" pitchFamily="18" charset="0"/>
                          <a:cs typeface="Times New Roman" pitchFamily="18" charset="0"/>
                        </a:rPr>
                        <a:t>Жад құрылғысы</a:t>
                      </a:r>
                      <a:endParaRPr lang="ru-RU" sz="1600" dirty="0">
                        <a:effectLst/>
                        <a:latin typeface="Times New Roman" pitchFamily="18" charset="0"/>
                        <a:ea typeface="Times New Roman"/>
                        <a:cs typeface="Times New Roman" pitchFamily="18" charset="0"/>
                      </a:endParaRPr>
                    </a:p>
                  </a:txBody>
                  <a:tcPr marL="68580" marR="68580" marT="0" marB="0" anchor="ctr"/>
                </a:tc>
                <a:tc gridSpan="3">
                  <a:txBody>
                    <a:bodyPr/>
                    <a:lstStyle/>
                    <a:p>
                      <a:pPr algn="just">
                        <a:spcAft>
                          <a:spcPts val="0"/>
                        </a:spcAft>
                      </a:pPr>
                      <a:r>
                        <a:rPr lang="kk-KZ" sz="1600" dirty="0">
                          <a:effectLst/>
                          <a:latin typeface="Times New Roman" pitchFamily="18" charset="0"/>
                          <a:cs typeface="Times New Roman" pitchFamily="18" charset="0"/>
                        </a:rPr>
                        <a:t>Компьютерде қолданылуы мүмкін</a:t>
                      </a:r>
                      <a:endParaRPr lang="ru-RU" sz="1600" dirty="0">
                        <a:effectLst/>
                        <a:latin typeface="Times New Roman" pitchFamily="18" charset="0"/>
                        <a:ea typeface="Times New Roman"/>
                        <a:cs typeface="Times New Roman" pitchFamily="18" charset="0"/>
                      </a:endParaRPr>
                    </a:p>
                  </a:txBody>
                  <a:tcPr marL="68580" marR="68580" marT="0" marB="0" anchor="ctr">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0">
                <a:tc vMerge="1">
                  <a:txBody>
                    <a:bodyPr/>
                    <a:lstStyle/>
                    <a:p>
                      <a:endParaRPr lang="ru-RU"/>
                    </a:p>
                  </a:txBody>
                  <a:tcPr/>
                </a:tc>
                <a:tc>
                  <a:txBody>
                    <a:bodyPr/>
                    <a:lstStyle/>
                    <a:p>
                      <a:pPr algn="just">
                        <a:spcAft>
                          <a:spcPts val="0"/>
                        </a:spcAft>
                      </a:pPr>
                      <a:r>
                        <a:rPr lang="kk-KZ" sz="1600" dirty="0">
                          <a:effectLst/>
                          <a:latin typeface="Times New Roman" pitchFamily="18" charset="0"/>
                          <a:cs typeface="Times New Roman" pitchFamily="18" charset="0"/>
                        </a:rPr>
                        <a:t>Жазу үшін</a:t>
                      </a:r>
                      <a:endParaRPr lang="ru-RU" sz="1600" dirty="0">
                        <a:effectLst/>
                        <a:latin typeface="Times New Roman" pitchFamily="18" charset="0"/>
                        <a:ea typeface="Times New Roman"/>
                        <a:cs typeface="Times New Roman" pitchFamily="18" charset="0"/>
                      </a:endParaRPr>
                    </a:p>
                  </a:txBody>
                  <a:tcPr marL="68580" marR="68580" marT="0" marB="0" anchor="ctr">
                    <a:lnT w="12700" cap="flat" cmpd="sng" algn="ctr">
                      <a:solidFill>
                        <a:schemeClr val="tx1"/>
                      </a:solidFill>
                      <a:prstDash val="solid"/>
                      <a:round/>
                      <a:headEnd type="none" w="med" len="med"/>
                      <a:tailEnd type="none" w="med" len="med"/>
                    </a:lnT>
                  </a:tcPr>
                </a:tc>
                <a:tc>
                  <a:txBody>
                    <a:bodyPr/>
                    <a:lstStyle/>
                    <a:p>
                      <a:pPr algn="just">
                        <a:spcAft>
                          <a:spcPts val="0"/>
                        </a:spcAft>
                      </a:pPr>
                      <a:r>
                        <a:rPr lang="kk-KZ" sz="1600" dirty="0">
                          <a:effectLst/>
                          <a:latin typeface="Times New Roman" pitchFamily="18" charset="0"/>
                          <a:cs typeface="Times New Roman" pitchFamily="18" charset="0"/>
                        </a:rPr>
                        <a:t>Оқу үшін</a:t>
                      </a:r>
                      <a:endParaRPr lang="ru-RU" sz="1600" dirty="0">
                        <a:effectLst/>
                        <a:latin typeface="Times New Roman" pitchFamily="18" charset="0"/>
                        <a:ea typeface="Times New Roman"/>
                        <a:cs typeface="Times New Roman" pitchFamily="18" charset="0"/>
                      </a:endParaRPr>
                    </a:p>
                  </a:txBody>
                  <a:tcPr marL="68580" marR="68580" marT="0" marB="0" anchor="ctr"/>
                </a:tc>
                <a:tc>
                  <a:txBody>
                    <a:bodyPr/>
                    <a:lstStyle/>
                    <a:p>
                      <a:pPr algn="just">
                        <a:spcAft>
                          <a:spcPts val="0"/>
                        </a:spcAft>
                      </a:pPr>
                      <a:r>
                        <a:rPr lang="kk-KZ" sz="1600">
                          <a:effectLst/>
                          <a:latin typeface="Times New Roman" pitchFamily="18" charset="0"/>
                          <a:cs typeface="Times New Roman" pitchFamily="18" charset="0"/>
                        </a:rPr>
                        <a:t>Ақпаратты компьютерден компьютерге тасу үшін</a:t>
                      </a:r>
                      <a:endParaRPr lang="ru-RU" sz="1600" dirty="0">
                        <a:effectLst/>
                        <a:latin typeface="Times New Roman" pitchFamily="18" charset="0"/>
                        <a:ea typeface="Times New Roman"/>
                        <a:cs typeface="Times New Roman" pitchFamily="18" charset="0"/>
                      </a:endParaRPr>
                    </a:p>
                  </a:txBody>
                  <a:tcPr marL="68580" marR="68580" marT="0" marB="0" anchor="ctr"/>
                </a:tc>
                <a:extLst>
                  <a:ext uri="{0D108BD9-81ED-4DB2-BD59-A6C34878D82A}">
                    <a16:rowId xmlns:a16="http://schemas.microsoft.com/office/drawing/2014/main" val="10001"/>
                  </a:ext>
                </a:extLst>
              </a:tr>
              <a:tr h="370840">
                <a:tc>
                  <a:txBody>
                    <a:bodyPr/>
                    <a:lstStyle/>
                    <a:p>
                      <a:pPr algn="just">
                        <a:spcAft>
                          <a:spcPts val="0"/>
                        </a:spcAft>
                      </a:pPr>
                      <a:r>
                        <a:rPr lang="kk-KZ" sz="1600">
                          <a:effectLst/>
                          <a:latin typeface="Times New Roman" pitchFamily="18" charset="0"/>
                          <a:cs typeface="Times New Roman" pitchFamily="18" charset="0"/>
                        </a:rPr>
                        <a:t>Жедел жад</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a:effectLs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2"/>
                  </a:ext>
                </a:extLst>
              </a:tr>
              <a:tr h="370840">
                <a:tc>
                  <a:txBody>
                    <a:bodyPr/>
                    <a:lstStyle/>
                    <a:p>
                      <a:pPr algn="just">
                        <a:spcAft>
                          <a:spcPts val="0"/>
                        </a:spcAft>
                      </a:pPr>
                      <a:r>
                        <a:rPr lang="kk-KZ" sz="1600">
                          <a:effectLst/>
                          <a:latin typeface="Times New Roman" pitchFamily="18" charset="0"/>
                          <a:cs typeface="Times New Roman" pitchFamily="18" charset="0"/>
                        </a:rPr>
                        <a:t>Қатқыл диск</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a:effectLs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3"/>
                  </a:ext>
                </a:extLst>
              </a:tr>
              <a:tr h="370840">
                <a:tc>
                  <a:txBody>
                    <a:bodyPr/>
                    <a:lstStyle/>
                    <a:p>
                      <a:pPr algn="just">
                        <a:spcAft>
                          <a:spcPts val="0"/>
                        </a:spcAft>
                      </a:pPr>
                      <a:r>
                        <a:rPr lang="kk-KZ" sz="1600">
                          <a:effectLst/>
                          <a:latin typeface="Times New Roman" pitchFamily="18" charset="0"/>
                          <a:cs typeface="Times New Roman" pitchFamily="18" charset="0"/>
                        </a:rPr>
                        <a:t>Дискет</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4"/>
                  </a:ext>
                </a:extLst>
              </a:tr>
              <a:tr h="370840">
                <a:tc>
                  <a:txBody>
                    <a:bodyPr/>
                    <a:lstStyle/>
                    <a:p>
                      <a:pPr algn="just">
                        <a:spcAft>
                          <a:spcPts val="0"/>
                        </a:spcAft>
                      </a:pPr>
                      <a:r>
                        <a:rPr lang="kk-KZ" sz="1600">
                          <a:effectLst/>
                          <a:latin typeface="Times New Roman" pitchFamily="18" charset="0"/>
                          <a:cs typeface="Times New Roman" pitchFamily="18" charset="0"/>
                        </a:rPr>
                        <a:t>ТЖҚ-ның микросхемасы</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5"/>
                  </a:ext>
                </a:extLst>
              </a:tr>
              <a:tr h="370840">
                <a:tc>
                  <a:txBody>
                    <a:bodyPr/>
                    <a:lstStyle/>
                    <a:p>
                      <a:pPr algn="just">
                        <a:spcAft>
                          <a:spcPts val="0"/>
                        </a:spcAft>
                      </a:pPr>
                      <a:r>
                        <a:rPr lang="kk-KZ" sz="1600">
                          <a:effectLst/>
                          <a:latin typeface="Times New Roman" pitchFamily="18" charset="0"/>
                          <a:cs typeface="Times New Roman" pitchFamily="18" charset="0"/>
                        </a:rPr>
                        <a:t>Компакт-диск</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a:t>
                      </a:r>
                      <a:endParaRPr lang="ru-RU" sz="1600" dirty="0">
                        <a:effectLst/>
                        <a:latin typeface="Times New Roman" pitchFamily="18" charset="0"/>
                        <a:ea typeface="Times New Roman"/>
                        <a:cs typeface="Times New Roman" pitchFamily="18" charset="0"/>
                      </a:endParaRPr>
                    </a:p>
                  </a:txBody>
                  <a:tcPr marL="68580" marR="68580" marT="0" marB="0"/>
                </a:tc>
                <a:tc>
                  <a:txBody>
                    <a:bodyPr/>
                    <a:lstStyle/>
                    <a:p>
                      <a:pPr algn="just">
                        <a:spcAft>
                          <a:spcPts val="0"/>
                        </a:spcAft>
                      </a:pPr>
                      <a:r>
                        <a:rPr lang="kk-KZ" sz="1600" dirty="0">
                          <a:effectLst/>
                          <a:latin typeface="Times New Roman" pitchFamily="18" charset="0"/>
                          <a:cs typeface="Times New Roman" pitchFamily="18" charset="0"/>
                        </a:rPr>
                        <a:t> </a:t>
                      </a:r>
                      <a:endParaRPr lang="ru-RU" sz="1600" dirty="0">
                        <a:effectLst/>
                        <a:latin typeface="Times New Roman" pitchFamily="18" charset="0"/>
                        <a:ea typeface="Times New Roman"/>
                        <a:cs typeface="Times New Roman" pitchFamily="18" charset="0"/>
                      </a:endParaRPr>
                    </a:p>
                  </a:txBody>
                  <a:tcPr marL="68580" marR="68580" marT="0" marB="0"/>
                </a:tc>
                <a:extLst>
                  <a:ext uri="{0D108BD9-81ED-4DB2-BD59-A6C34878D82A}">
                    <a16:rowId xmlns:a16="http://schemas.microsoft.com/office/drawing/2014/main" val="10006"/>
                  </a:ext>
                </a:extLst>
              </a:tr>
              <a:tr h="140424">
                <a:tc gridSpan="4">
                  <a:txBody>
                    <a:bodyPr/>
                    <a:lstStyle/>
                    <a:p>
                      <a:endParaRPr lang="ru-RU" dirty="0">
                        <a:latin typeface="Times New Roman" pitchFamily="18" charset="0"/>
                        <a:cs typeface="Times New Roman" pitchFamily="18" charset="0"/>
                      </a:endParaRPr>
                    </a:p>
                  </a:txBody>
                  <a:tcPr>
                    <a:lnL w="12700" cmpd="sng">
                      <a:noFill/>
                    </a:lnL>
                  </a:tcPr>
                </a:tc>
                <a:tc hMerge="1">
                  <a:txBody>
                    <a:bodyPr/>
                    <a:lstStyle/>
                    <a:p>
                      <a:endParaRPr lang="ru-RU"/>
                    </a:p>
                  </a:txBody>
                  <a:tcPr/>
                </a:tc>
                <a:tc hMerge="1">
                  <a:txBody>
                    <a:bodyPr/>
                    <a:lstStyle/>
                    <a:p>
                      <a:endParaRPr lang="ru-RU"/>
                    </a:p>
                  </a:txBody>
                  <a:tcPr/>
                </a:tc>
                <a:tc hMerge="1">
                  <a:txBody>
                    <a:bodyPr/>
                    <a:lstStyle/>
                    <a:p>
                      <a:endParaRPr lang="ru-RU"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988855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332656"/>
            <a:ext cx="7056784" cy="4104456"/>
          </a:xfrm>
        </p:spPr>
        <p:txBody>
          <a:bodyPr>
            <a:normAutofit/>
          </a:bodyPr>
          <a:lstStyle/>
          <a:p>
            <a:pPr algn="just"/>
            <a:r>
              <a:rPr lang="ru-RU" dirty="0" smtClean="0">
                <a:latin typeface="Times New Roman" pitchFamily="18" charset="0"/>
                <a:cs typeface="Times New Roman" pitchFamily="18" charset="0"/>
              </a:rPr>
              <a:t>К</a:t>
            </a:r>
            <a:r>
              <a:rPr lang="kk-KZ" dirty="0" smtClean="0">
                <a:latin typeface="Times New Roman" pitchFamily="18" charset="0"/>
                <a:cs typeface="Times New Roman" pitchFamily="18" charset="0"/>
              </a:rPr>
              <a:t>іріспе</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Жад дегеніміз не?</a:t>
            </a:r>
            <a:br>
              <a:rPr lang="kk-KZ" dirty="0" smtClean="0">
                <a:latin typeface="Times New Roman" pitchFamily="18" charset="0"/>
                <a:cs typeface="Times New Roman" pitchFamily="18" charset="0"/>
              </a:rPr>
            </a:br>
            <a:r>
              <a:rPr lang="en-US" dirty="0"/>
              <a:t>	</a:t>
            </a:r>
            <a:r>
              <a:rPr lang="en-US" dirty="0" smtClean="0"/>
              <a:t/>
            </a:r>
            <a:br>
              <a:rPr lang="en-US" dirty="0" smtClean="0"/>
            </a:br>
            <a:r>
              <a:rPr lang="en-US" dirty="0"/>
              <a:t>	</a:t>
            </a:r>
            <a:r>
              <a:rPr lang="kk-KZ" sz="2400" dirty="0" smtClean="0">
                <a:latin typeface="Times New Roman" pitchFamily="18" charset="0"/>
                <a:cs typeface="Times New Roman" pitchFamily="18" charset="0"/>
              </a:rPr>
              <a:t>Жады </a:t>
            </a:r>
            <a:r>
              <a:rPr lang="kk-KZ" sz="2400" dirty="0">
                <a:latin typeface="Times New Roman" pitchFamily="18" charset="0"/>
                <a:cs typeface="Times New Roman" pitchFamily="18" charset="0"/>
              </a:rPr>
              <a:t>– мәліметтерді, программаларды сақтауға арналған </a:t>
            </a:r>
            <a:r>
              <a:rPr lang="kk-KZ" sz="2400" dirty="0" smtClean="0">
                <a:latin typeface="Times New Roman" pitchFamily="18" charset="0"/>
                <a:cs typeface="Times New Roman" pitchFamily="18" charset="0"/>
              </a:rPr>
              <a:t>құрлғы</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Жад компьютердің негізгі құрылғысы</a:t>
            </a:r>
            <a:r>
              <a:rPr lang="en-US"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pic>
        <p:nvPicPr>
          <p:cNvPr id="4" name="Объект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848100" y="4293096"/>
            <a:ext cx="1447800" cy="1905000"/>
          </a:xfrm>
        </p:spPr>
      </p:pic>
    </p:spTree>
    <p:extLst>
      <p:ext uri="{BB962C8B-B14F-4D97-AF65-F5344CB8AC3E}">
        <p14:creationId xmlns:p14="http://schemas.microsoft.com/office/powerpoint/2010/main" val="41608513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5"/>
          <p:cNvSpPr>
            <a:spLocks noGrp="1"/>
          </p:cNvSpPr>
          <p:nvPr>
            <p:ph type="subTitle" idx="1"/>
          </p:nvPr>
        </p:nvSpPr>
        <p:spPr>
          <a:xfrm>
            <a:off x="1475656" y="2564904"/>
            <a:ext cx="6264696" cy="1944216"/>
          </a:xfrm>
        </p:spPr>
        <p:txBody>
          <a:bodyPr>
            <a:normAutofit/>
          </a:bodyPr>
          <a:lstStyle/>
          <a:p>
            <a:pPr algn="l"/>
            <a:r>
              <a:rPr lang="kk-KZ" dirty="0" smtClean="0">
                <a:latin typeface="Times New Roman" pitchFamily="18" charset="0"/>
                <a:cs typeface="Times New Roman" pitchFamily="18" charset="0"/>
              </a:rPr>
              <a:t>	Жады </a:t>
            </a:r>
            <a:r>
              <a:rPr lang="kk-KZ" dirty="0">
                <a:latin typeface="Times New Roman" pitchFamily="18" charset="0"/>
                <a:cs typeface="Times New Roman" pitchFamily="18" charset="0"/>
              </a:rPr>
              <a:t>– мәліметтерді, программаларды сақтауға арналған құрлғы</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Жад 2-ге бөлінеді</a:t>
            </a:r>
            <a:r>
              <a:rPr lang="en-US"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ішкі жане сыртқы болып</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Олар өз құрылысына қарай қызметер атқарады</a:t>
            </a:r>
            <a:r>
              <a:rPr lang="en-US" dirty="0" smtClean="0">
                <a:latin typeface="Times New Roman" pitchFamily="18" charset="0"/>
                <a:cs typeface="Times New Roman" pitchFamily="18" charset="0"/>
              </a:rPr>
              <a:t>.</a:t>
            </a:r>
            <a:endParaRPr lang="ru-RU" dirty="0"/>
          </a:p>
        </p:txBody>
      </p:sp>
      <p:sp>
        <p:nvSpPr>
          <p:cNvPr id="5" name="Заголовок 4"/>
          <p:cNvSpPr>
            <a:spLocks noGrp="1"/>
          </p:cNvSpPr>
          <p:nvPr>
            <p:ph type="ctrTitle"/>
          </p:nvPr>
        </p:nvSpPr>
        <p:spPr>
          <a:xfrm>
            <a:off x="685800" y="476672"/>
            <a:ext cx="7772400" cy="1470025"/>
          </a:xfrm>
        </p:spPr>
        <p:txBody>
          <a:bodyPr/>
          <a:lstStyle/>
          <a:p>
            <a:pPr algn="l"/>
            <a:r>
              <a:rPr lang="kk-KZ" dirty="0" smtClean="0">
                <a:latin typeface="Times New Roman" pitchFamily="18" charset="0"/>
                <a:cs typeface="Times New Roman" pitchFamily="18" charset="0"/>
              </a:rPr>
              <a:t>Қорытынды</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993983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116632"/>
            <a:ext cx="7272808" cy="1656184"/>
          </a:xfrm>
        </p:spPr>
        <p:txBody>
          <a:bodyPr>
            <a:normAutofit fontScale="90000"/>
          </a:bodyPr>
          <a:lstStyle/>
          <a:p>
            <a:pPr algn="l"/>
            <a:r>
              <a:rPr lang="kk-KZ" sz="6000" dirty="0" smtClean="0">
                <a:latin typeface="Times New Roman" pitchFamily="18" charset="0"/>
                <a:cs typeface="Times New Roman" pitchFamily="18" charset="0"/>
              </a:rPr>
              <a:t>Қолданылған әдебиеттер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pic>
        <p:nvPicPr>
          <p:cNvPr id="4" name="Содержимое 3" descr="untitled.bmp"/>
          <p:cNvPicPr>
            <a:picLocks noGrp="1" noChangeAspect="1"/>
          </p:cNvPicPr>
          <p:nvPr>
            <p:ph sz="quarter" idx="13"/>
          </p:nvPr>
        </p:nvPicPr>
        <p:blipFill>
          <a:blip r:embed="rId2" cstate="print"/>
          <a:stretch>
            <a:fillRect/>
          </a:stretch>
        </p:blipFill>
        <p:spPr>
          <a:xfrm>
            <a:off x="4828558" y="2060848"/>
            <a:ext cx="3888432" cy="4536504"/>
          </a:xfrm>
        </p:spPr>
      </p:pic>
      <p:sp>
        <p:nvSpPr>
          <p:cNvPr id="5" name="Прямоугольник 4"/>
          <p:cNvSpPr/>
          <p:nvPr/>
        </p:nvSpPr>
        <p:spPr>
          <a:xfrm>
            <a:off x="179512" y="2132856"/>
            <a:ext cx="4536504" cy="4401205"/>
          </a:xfrm>
          <a:prstGeom prst="rect">
            <a:avLst/>
          </a:prstGeom>
        </p:spPr>
        <p:txBody>
          <a:bodyPr wrap="square">
            <a:spAutoFit/>
          </a:bodyPr>
          <a:lstStyle/>
          <a:p>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a:t>
            </a:r>
            <a:r>
              <a:rPr lang="ru-RU" sz="2000" dirty="0">
                <a:latin typeface="Times New Roman" pitchFamily="18" charset="0"/>
                <a:cs typeface="Times New Roman" pitchFamily="18" charset="0"/>
              </a:rPr>
              <a:t>Қазақ тілі терминдерінің салалық ғылыми түсіндірме сөздігі:Информатика және компьютерлік техника/ Жалпы редакциясын басқарған – түсіндірме сөздіктер топтамасын шығару жөніндегі ғылыми-баспа бағдаламасының ғылыми жетекшісі, педагогика ғылымдарының докторы, профессор, Қазақстан Республикасы Мемлекеттік сыйлығының лауреаты А.Қ.Құсайынов. – Алматы: «Мектеп» баспасы» ЖАҚ, 2002. – 456 бет. ISBN 5-7667-8284-5</a:t>
            </a:r>
          </a:p>
        </p:txBody>
      </p:sp>
    </p:spTree>
    <p:extLst>
      <p:ext uri="{BB962C8B-B14F-4D97-AF65-F5344CB8AC3E}">
        <p14:creationId xmlns:p14="http://schemas.microsoft.com/office/powerpoint/2010/main" val="11770413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39552" y="620688"/>
            <a:ext cx="7905201" cy="2304256"/>
          </a:xfrm>
        </p:spPr>
        <p:txBody>
          <a:bodyPr>
            <a:normAutofit/>
          </a:bodyPr>
          <a:lstStyle/>
          <a:p>
            <a:pPr algn="l"/>
            <a:r>
              <a:rPr lang="kk-KZ" dirty="0">
                <a:latin typeface="+mn-lt"/>
              </a:rPr>
              <a:t>НАЗАР АУДАРҒАНЫҢЫЗ ҮШІН РАХМЕТ !!! </a:t>
            </a:r>
            <a:endParaRPr lang="ru-RU" dirty="0">
              <a:latin typeface="+mn-lt"/>
            </a:endParaRPr>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2398918" y="2924944"/>
            <a:ext cx="4346163" cy="3475037"/>
          </a:xfrm>
        </p:spPr>
      </p:pic>
    </p:spTree>
    <p:extLst>
      <p:ext uri="{BB962C8B-B14F-4D97-AF65-F5344CB8AC3E}">
        <p14:creationId xmlns:p14="http://schemas.microsoft.com/office/powerpoint/2010/main" val="1256345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547664" y="2060848"/>
            <a:ext cx="6408712" cy="4536504"/>
          </a:xfrm>
        </p:spPr>
        <p:txBody>
          <a:bodyPr>
            <a:normAutofit/>
          </a:bodyPr>
          <a:lstStyle/>
          <a:p>
            <a:r>
              <a:rPr lang="kk-KZ" sz="2400" dirty="0" smtClean="0">
                <a:latin typeface="Times New Roman" pitchFamily="18" charset="0"/>
                <a:cs typeface="Times New Roman" pitchFamily="18" charset="0"/>
              </a:rPr>
              <a:t>1</a:t>
            </a:r>
            <a:r>
              <a:rPr lang="en-US"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Бит</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2).</a:t>
            </a:r>
            <a:r>
              <a:rPr lang="kk-KZ" sz="2400" dirty="0" smtClean="0">
                <a:latin typeface="Times New Roman" pitchFamily="18" charset="0"/>
                <a:cs typeface="Times New Roman" pitchFamily="18" charset="0"/>
              </a:rPr>
              <a:t> Байт</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3).</a:t>
            </a:r>
            <a:r>
              <a:rPr lang="kk-KZ"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Килобайт</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4).</a:t>
            </a:r>
            <a:r>
              <a:rPr lang="kk-KZ" sz="2400" dirty="0" smtClean="0">
                <a:latin typeface="Times New Roman" pitchFamily="18" charset="0"/>
                <a:cs typeface="Times New Roman" pitchFamily="18" charset="0"/>
              </a:rPr>
              <a:t> Мегобайт</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5).</a:t>
            </a:r>
            <a:r>
              <a:rPr lang="kk-KZ"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Гигабайт</a:t>
            </a:r>
          </a:p>
          <a:p>
            <a:endParaRPr lang="ru-RU" sz="2400" dirty="0">
              <a:latin typeface="Times New Roman" pitchFamily="18" charset="0"/>
              <a:cs typeface="Times New Roman" pitchFamily="18" charset="0"/>
            </a:endParaRPr>
          </a:p>
        </p:txBody>
      </p:sp>
      <p:sp>
        <p:nvSpPr>
          <p:cNvPr id="4" name="Заголовок 3"/>
          <p:cNvSpPr>
            <a:spLocks noGrp="1"/>
          </p:cNvSpPr>
          <p:nvPr>
            <p:ph type="ctrTitle"/>
          </p:nvPr>
        </p:nvSpPr>
        <p:spPr>
          <a:xfrm>
            <a:off x="827584" y="116632"/>
            <a:ext cx="7175351" cy="1793167"/>
          </a:xfrm>
        </p:spPr>
        <p:txBody>
          <a:bodyPr/>
          <a:lstStyle/>
          <a:p>
            <a:r>
              <a:rPr lang="ru-RU" dirty="0" smtClean="0">
                <a:latin typeface="Times New Roman" pitchFamily="18" charset="0"/>
                <a:cs typeface="Times New Roman" pitchFamily="18" charset="0"/>
              </a:rPr>
              <a:t>Жадтың</a:t>
            </a:r>
            <a:r>
              <a:rPr lang="kk-KZ" dirty="0" smtClean="0">
                <a:latin typeface="Times New Roman" pitchFamily="18" charset="0"/>
                <a:cs typeface="Times New Roman" pitchFamily="18" charset="0"/>
              </a:rPr>
              <a:t> өлшем бірлігі</a:t>
            </a:r>
            <a:br>
              <a:rPr lang="kk-KZ"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25605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187624" y="1484784"/>
            <a:ext cx="6120680" cy="4824536"/>
          </a:xfrm>
        </p:spPr>
        <p:txBody>
          <a:bodyPr>
            <a:noAutofit/>
          </a:bodyPr>
          <a:lstStyle/>
          <a:p>
            <a:r>
              <a:rPr lang="ru-RU" sz="2400" dirty="0" smtClean="0"/>
              <a:t>	</a:t>
            </a:r>
            <a:r>
              <a:rPr lang="ru-RU" sz="2400" dirty="0" smtClean="0">
                <a:latin typeface="Times New Roman" pitchFamily="18" charset="0"/>
                <a:cs typeface="Times New Roman" pitchFamily="18" charset="0"/>
              </a:rPr>
              <a:t>Бит </a:t>
            </a:r>
            <a:r>
              <a:rPr lang="ru-RU" sz="2400" dirty="0">
                <a:latin typeface="Times New Roman" pitchFamily="18" charset="0"/>
                <a:cs typeface="Times New Roman" pitchFamily="18" charset="0"/>
              </a:rPr>
              <a:t>(</a:t>
            </a:r>
            <a:r>
              <a:rPr lang="ru-RU" sz="2400" dirty="0" smtClean="0">
                <a:latin typeface="Times New Roman" pitchFamily="18" charset="0"/>
                <a:cs typeface="Times New Roman" pitchFamily="18" charset="0"/>
              </a:rPr>
              <a:t>ағылшын . </a:t>
            </a:r>
            <a:r>
              <a:rPr lang="en-US" sz="2400" dirty="0" smtClean="0">
                <a:latin typeface="Times New Roman" pitchFamily="18" charset="0"/>
                <a:cs typeface="Times New Roman" pitchFamily="18" charset="0"/>
              </a:rPr>
              <a:t>binry </a:t>
            </a:r>
            <a:r>
              <a:rPr lang="en-US" sz="2400" dirty="0">
                <a:latin typeface="Times New Roman" pitchFamily="18" charset="0"/>
                <a:cs typeface="Times New Roman" pitchFamily="18" charset="0"/>
              </a:rPr>
              <a:t>digit; </a:t>
            </a:r>
            <a:r>
              <a:rPr lang="ru-RU" sz="2400" dirty="0" smtClean="0">
                <a:latin typeface="Times New Roman" pitchFamily="18" charset="0"/>
                <a:cs typeface="Times New Roman" pitchFamily="18" charset="0"/>
              </a:rPr>
              <a:t>сонымен қатар сөздер ойыны: ағылш. </a:t>
            </a:r>
            <a:r>
              <a:rPr lang="en-US" sz="2400" dirty="0">
                <a:latin typeface="Times New Roman" pitchFamily="18" charset="0"/>
                <a:cs typeface="Times New Roman" pitchFamily="18" charset="0"/>
              </a:rPr>
              <a:t>bit — </a:t>
            </a:r>
            <a:r>
              <a:rPr lang="ru-RU" sz="2400" dirty="0" smtClean="0">
                <a:latin typeface="Times New Roman" pitchFamily="18" charset="0"/>
                <a:cs typeface="Times New Roman" pitchFamily="18" charset="0"/>
              </a:rPr>
              <a:t>аздап) </a:t>
            </a:r>
            <a:r>
              <a:rPr lang="ru-RU" sz="2400" dirty="0">
                <a:latin typeface="Times New Roman" pitchFamily="18" charset="0"/>
                <a:cs typeface="Times New Roman" pitchFamily="18" charset="0"/>
              </a:rPr>
              <a:t>- БИТ (</a:t>
            </a:r>
            <a:r>
              <a:rPr lang="ru-RU" sz="2400" dirty="0" smtClean="0">
                <a:latin typeface="Times New Roman" pitchFamily="18" charset="0"/>
                <a:cs typeface="Times New Roman" pitchFamily="18" charset="0"/>
              </a:rPr>
              <a:t>ағылш. </a:t>
            </a:r>
            <a:r>
              <a:rPr lang="en-US" sz="2400" dirty="0">
                <a:latin typeface="Times New Roman" pitchFamily="18" charset="0"/>
                <a:cs typeface="Times New Roman" pitchFamily="18" charset="0"/>
              </a:rPr>
              <a:t>b</a:t>
            </a:r>
            <a:r>
              <a:rPr lang="ru-RU" sz="2400" dirty="0">
                <a:latin typeface="Times New Roman" pitchFamily="18" charset="0"/>
                <a:cs typeface="Times New Roman" pitchFamily="18" charset="0"/>
              </a:rPr>
              <a:t>і</a:t>
            </a:r>
            <a:r>
              <a:rPr lang="en-US" sz="2400" dirty="0">
                <a:latin typeface="Times New Roman" pitchFamily="18" charset="0"/>
                <a:cs typeface="Times New Roman" pitchFamily="18" charset="0"/>
              </a:rPr>
              <a:t>t, b</a:t>
            </a:r>
            <a:r>
              <a:rPr lang="ru-RU" sz="2400" dirty="0">
                <a:latin typeface="Times New Roman" pitchFamily="18" charset="0"/>
                <a:cs typeface="Times New Roman" pitchFamily="18" charset="0"/>
              </a:rPr>
              <a:t>і</a:t>
            </a:r>
            <a:r>
              <a:rPr lang="en-US" sz="2400" dirty="0">
                <a:latin typeface="Times New Roman" pitchFamily="18" charset="0"/>
                <a:cs typeface="Times New Roman" pitchFamily="18" charset="0"/>
              </a:rPr>
              <a:t>nary — </a:t>
            </a:r>
            <a:r>
              <a:rPr lang="ru-RU" sz="2400" dirty="0" smtClean="0">
                <a:latin typeface="Times New Roman" pitchFamily="18" charset="0"/>
                <a:cs typeface="Times New Roman" pitchFamily="18" charset="0"/>
              </a:rPr>
              <a:t>екілік және </a:t>
            </a:r>
            <a:r>
              <a:rPr lang="en-US" sz="2400" dirty="0">
                <a:latin typeface="Times New Roman" pitchFamily="18" charset="0"/>
                <a:cs typeface="Times New Roman" pitchFamily="18" charset="0"/>
              </a:rPr>
              <a:t>d</a:t>
            </a:r>
            <a:r>
              <a:rPr lang="ru-RU" sz="2400" dirty="0">
                <a:latin typeface="Times New Roman" pitchFamily="18" charset="0"/>
                <a:cs typeface="Times New Roman" pitchFamily="18" charset="0"/>
              </a:rPr>
              <a:t>і</a:t>
            </a:r>
            <a:r>
              <a:rPr lang="en-US" sz="2400" dirty="0">
                <a:latin typeface="Times New Roman" pitchFamily="18" charset="0"/>
                <a:cs typeface="Times New Roman" pitchFamily="18" charset="0"/>
              </a:rPr>
              <a:t>g</a:t>
            </a:r>
            <a:r>
              <a:rPr lang="ru-RU" sz="2400" dirty="0">
                <a:latin typeface="Times New Roman" pitchFamily="18" charset="0"/>
                <a:cs typeface="Times New Roman" pitchFamily="18" charset="0"/>
              </a:rPr>
              <a:t>і</a:t>
            </a:r>
            <a:r>
              <a:rPr lang="en-US" sz="2400" dirty="0">
                <a:latin typeface="Times New Roman" pitchFamily="18" charset="0"/>
                <a:cs typeface="Times New Roman" pitchFamily="18" charset="0"/>
              </a:rPr>
              <a:t>t — </a:t>
            </a:r>
            <a:r>
              <a:rPr lang="ru-RU" sz="2400" dirty="0">
                <a:latin typeface="Times New Roman" pitchFamily="18" charset="0"/>
                <a:cs typeface="Times New Roman" pitchFamily="18" charset="0"/>
              </a:rPr>
              <a:t>белгі, цифр сөздерінен қысқартылып алынған) — ақпарат мөлшерін өлшейтін екілік бірлік;</a:t>
            </a:r>
          </a:p>
          <a:p>
            <a:r>
              <a:rPr lang="ru-RU" sz="2400" dirty="0">
                <a:latin typeface="Times New Roman" pitchFamily="18" charset="0"/>
                <a:cs typeface="Times New Roman" pitchFamily="18" charset="0"/>
              </a:rPr>
              <a:t>[1] есептеу техникасында, екілік цифр — екілік кодтағы екілік цифрдың позициясы; екілік разряд деуге де болады. Таратылатын не сақталатын ақпараттың ең кіші өлшем бірлігі</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
        <p:nvSpPr>
          <p:cNvPr id="4" name="Заголовок 3"/>
          <p:cNvSpPr>
            <a:spLocks noGrp="1"/>
          </p:cNvSpPr>
          <p:nvPr>
            <p:ph type="ctrTitle"/>
          </p:nvPr>
        </p:nvSpPr>
        <p:spPr>
          <a:xfrm>
            <a:off x="395536" y="332657"/>
            <a:ext cx="7247359" cy="1080120"/>
          </a:xfrm>
        </p:spPr>
        <p:txBody>
          <a:bodyPr/>
          <a:lstStyle/>
          <a:p>
            <a:r>
              <a:rPr lang="ru-RU" dirty="0">
                <a:latin typeface="Times New Roman" pitchFamily="18" charset="0"/>
                <a:cs typeface="Times New Roman" pitchFamily="18" charset="0"/>
              </a:rPr>
              <a:t>Бит (өлшем бірлігі)</a:t>
            </a:r>
          </a:p>
        </p:txBody>
      </p:sp>
    </p:spTree>
    <p:extLst>
      <p:ext uri="{BB962C8B-B14F-4D97-AF65-F5344CB8AC3E}">
        <p14:creationId xmlns:p14="http://schemas.microsoft.com/office/powerpoint/2010/main" val="2077950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403648" y="1340768"/>
            <a:ext cx="6264696" cy="4968552"/>
          </a:xfrm>
        </p:spPr>
        <p:txBody>
          <a:bodyPr>
            <a:noAutofit/>
          </a:bodyPr>
          <a:lstStyle/>
          <a:p>
            <a:r>
              <a:rPr lang="ru-RU" sz="2400" dirty="0">
                <a:latin typeface="Times New Roman" pitchFamily="18" charset="0"/>
                <a:cs typeface="Times New Roman" pitchFamily="18" charset="0"/>
              </a:rPr>
              <a:t>Есептеуіш машинаның (дербес компьютердің) жадындағы ақпарат өлшемін анықтайтын Бит саны, яғни жадтың Бит саны осы жадқа сиятын екілік цифрлардың ең көп мөлшерін, ал мәліметтердің Бит саны осы мәліметтерді жазу үшін қажет болатын екілік разрядтың санын білдіреді. Әдетте, есептеуіш машина (компьютер) жадындағы мәліметтер, ақпараттар, бұйрықтар жекелеген Биттермен емес, топтасқан 8 Бит өлшемімен жазылады. Тізбектелген 8 Бит 1 байт өлшемін құрайды; ақпарат теориясында, екілік бірлік — ақпарат мөлшерінің өлшеу бірлігі.</a:t>
            </a:r>
          </a:p>
        </p:txBody>
      </p:sp>
      <p:sp>
        <p:nvSpPr>
          <p:cNvPr id="4" name="Заголовок 3"/>
          <p:cNvSpPr>
            <a:spLocks noGrp="1"/>
          </p:cNvSpPr>
          <p:nvPr>
            <p:ph type="ctrTitle"/>
          </p:nvPr>
        </p:nvSpPr>
        <p:spPr>
          <a:xfrm>
            <a:off x="1187624" y="0"/>
            <a:ext cx="7175351" cy="1793167"/>
          </a:xfrm>
        </p:spPr>
        <p:txBody>
          <a:bodyPr/>
          <a:lstStyle/>
          <a:p>
            <a:endParaRPr lang="ru-RU" dirty="0"/>
          </a:p>
        </p:txBody>
      </p:sp>
    </p:spTree>
    <p:extLst>
      <p:ext uri="{BB962C8B-B14F-4D97-AF65-F5344CB8AC3E}">
        <p14:creationId xmlns:p14="http://schemas.microsoft.com/office/powerpoint/2010/main" val="2400996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331640" y="1772816"/>
            <a:ext cx="5760640" cy="3744416"/>
          </a:xfrm>
        </p:spPr>
        <p:txBody>
          <a:bodyPr>
            <a:normAutofit/>
          </a:bodyPr>
          <a:lstStyle/>
          <a:p>
            <a:r>
              <a:rPr lang="ru-RU" sz="2400" dirty="0" smtClean="0">
                <a:latin typeface="Times New Roman" pitchFamily="18" charset="0"/>
                <a:cs typeface="Times New Roman" pitchFamily="18" charset="0"/>
              </a:rPr>
              <a:t>	Бақылау </a:t>
            </a:r>
            <a:r>
              <a:rPr lang="ru-RU" sz="2400" dirty="0">
                <a:latin typeface="Times New Roman" pitchFamily="18" charset="0"/>
                <a:cs typeface="Times New Roman" pitchFamily="18" charset="0"/>
              </a:rPr>
              <a:t>биттері (Контрольные биты; </a:t>
            </a:r>
            <a:r>
              <a:rPr lang="en-US" sz="2400" dirty="0">
                <a:latin typeface="Times New Roman" pitchFamily="18" charset="0"/>
                <a:cs typeface="Times New Roman" pitchFamily="18" charset="0"/>
              </a:rPr>
              <a:t>check bits) — </a:t>
            </a:r>
            <a:r>
              <a:rPr lang="ru-RU" sz="2400" dirty="0">
                <a:latin typeface="Times New Roman" pitchFamily="18" charset="0"/>
                <a:cs typeface="Times New Roman" pitchFamily="18" charset="0"/>
              </a:rPr>
              <a:t>мәліметтерді жеткізу немесе сақтау кезінде қателерді табуға арналған қолғабыстық биттер; мәліметтердің дұрыстығын тексеруге қосымша берілетін бит. Құрастырылған екілік бірліктің қосындысы, бақылау битінің бірлігін қоса алғанда, әрқашан жұп, әйтпесе тақ болуы тиіс.</a:t>
            </a:r>
          </a:p>
        </p:txBody>
      </p:sp>
      <p:sp>
        <p:nvSpPr>
          <p:cNvPr id="4" name="Заголовок 3"/>
          <p:cNvSpPr>
            <a:spLocks noGrp="1"/>
          </p:cNvSpPr>
          <p:nvPr>
            <p:ph type="ctrTitle"/>
          </p:nvPr>
        </p:nvSpPr>
        <p:spPr>
          <a:xfrm>
            <a:off x="755576" y="260648"/>
            <a:ext cx="7175351" cy="1394836"/>
          </a:xfrm>
        </p:spPr>
        <p:txBody>
          <a:bodyPr/>
          <a:lstStyle/>
          <a:p>
            <a:r>
              <a:rPr lang="kk-KZ" dirty="0" smtClean="0">
                <a:latin typeface="Times New Roman" pitchFamily="18" charset="0"/>
                <a:cs typeface="Times New Roman" pitchFamily="18" charset="0"/>
              </a:rPr>
              <a:t>Түрлері</a:t>
            </a:r>
            <a:r>
              <a:rPr lang="kk-KZ" dirty="0" smtClean="0"/>
              <a:t> </a:t>
            </a:r>
            <a:endParaRPr lang="ru-RU" dirty="0"/>
          </a:p>
        </p:txBody>
      </p:sp>
    </p:spTree>
    <p:extLst>
      <p:ext uri="{BB962C8B-B14F-4D97-AF65-F5344CB8AC3E}">
        <p14:creationId xmlns:p14="http://schemas.microsoft.com/office/powerpoint/2010/main" val="29051156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475657" y="1484784"/>
            <a:ext cx="6336704" cy="4464495"/>
          </a:xfrm>
        </p:spPr>
        <p:txBody>
          <a:bodyPr/>
          <a:lstStyle/>
          <a:p>
            <a:r>
              <a:rPr lang="ru-RU"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Байт </a:t>
            </a:r>
            <a:r>
              <a:rPr lang="ru-RU" sz="2400" dirty="0">
                <a:latin typeface="Times New Roman" pitchFamily="18" charset="0"/>
                <a:cs typeface="Times New Roman" pitchFamily="18" charset="0"/>
              </a:rPr>
              <a:t>(Б) (ағылш. Byte, B) — дерек көлемін өлшеу бірлігі. Сегіз биттен тұратын топ</a:t>
            </a:r>
            <a:r>
              <a:rPr lang="ru-RU" sz="2400" dirty="0" smtClean="0">
                <a:latin typeface="Times New Roman" pitchFamily="18" charset="0"/>
                <a:cs typeface="Times New Roman" pitchFamily="18" charset="0"/>
              </a:rPr>
              <a:t>.</a:t>
            </a:r>
          </a:p>
          <a:p>
            <a:r>
              <a:rPr lang="ru-RU" sz="2400" dirty="0" smtClean="0">
                <a:latin typeface="Times New Roman" pitchFamily="18" charset="0"/>
                <a:cs typeface="Times New Roman" pitchFamily="18" charset="0"/>
              </a:rPr>
              <a:t>	Байт </a:t>
            </a:r>
            <a:r>
              <a:rPr lang="ru-RU" sz="2400" dirty="0">
                <a:latin typeface="Times New Roman" pitchFamily="18" charset="0"/>
                <a:cs typeface="Times New Roman" pitchFamily="18" charset="0"/>
              </a:rPr>
              <a:t>— ЭЕМ-дегі символдық таңбаларды бейнелейтін сегіз разрядты екілік сан тізбегінен тұратын, адрестелетін мәліметтерді өлшеуге арналған ең кіші бірлік. Компьютер жадының бір ұясында бір Байт мәлімет сақталады. Бір Байт бір-бірімен қатарласа тізбек түрінде орналасқан 8 биттен, яғни екілік сан таңбаларынан тұрады. </a:t>
            </a:r>
          </a:p>
          <a:p>
            <a:endParaRPr lang="ru-RU" dirty="0"/>
          </a:p>
        </p:txBody>
      </p:sp>
      <p:sp>
        <p:nvSpPr>
          <p:cNvPr id="4" name="Заголовок 3"/>
          <p:cNvSpPr>
            <a:spLocks noGrp="1"/>
          </p:cNvSpPr>
          <p:nvPr>
            <p:ph type="ctrTitle"/>
          </p:nvPr>
        </p:nvSpPr>
        <p:spPr>
          <a:xfrm>
            <a:off x="755576" y="116633"/>
            <a:ext cx="7175351" cy="1008112"/>
          </a:xfrm>
        </p:spPr>
        <p:txBody>
          <a:bodyPr/>
          <a:lstStyle/>
          <a:p>
            <a:r>
              <a:rPr lang="kk-KZ" dirty="0" smtClean="0"/>
              <a:t>Байт</a:t>
            </a:r>
            <a:endParaRPr lang="ru-RU" dirty="0"/>
          </a:p>
        </p:txBody>
      </p:sp>
    </p:spTree>
    <p:extLst>
      <p:ext uri="{BB962C8B-B14F-4D97-AF65-F5344CB8AC3E}">
        <p14:creationId xmlns:p14="http://schemas.microsoft.com/office/powerpoint/2010/main" val="31060949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1079612" y="1412776"/>
            <a:ext cx="6984776" cy="4032448"/>
          </a:xfrm>
        </p:spPr>
        <p:txBody>
          <a:bodyPr>
            <a:normAutofit/>
          </a:bodyPr>
          <a:lstStyle/>
          <a:p>
            <a:r>
              <a:rPr lang="ru-RU" sz="2400" dirty="0" smtClean="0">
                <a:latin typeface="Times New Roman" pitchFamily="18" charset="0"/>
                <a:cs typeface="Times New Roman" pitchFamily="18" charset="0"/>
              </a:rPr>
              <a:t>	Мысалы</a:t>
            </a:r>
            <a:r>
              <a:rPr lang="ru-RU" sz="2400" dirty="0">
                <a:latin typeface="Times New Roman" pitchFamily="18" charset="0"/>
                <a:cs typeface="Times New Roman" pitchFamily="18" charset="0"/>
              </a:rPr>
              <a:t>, компьютерде “Е” әрпі 10000101, кіші “е” әрпі 10100101, “/” таңбасы 00101111, “8” саны 00111000 түрінде өңделеді. Бір Байт тек бір символды бейнелейтін ақпарат өлшеу бірлігі болғандықтан, оның көмегімен 256 символды (28=256) өрнектеуге болады. Компьютер жадының көлемі осы Байт бірлігімен өлшенеді. Ол үшін Байт бірлігінің еселік түрлері: килобайт — Кб (1 Кб=1024 Б=210Б.), мегабайт — Мб (210 Кб), гигабайт — Гб (210Мб) қолданылады. </a:t>
            </a:r>
          </a:p>
        </p:txBody>
      </p:sp>
      <p:sp>
        <p:nvSpPr>
          <p:cNvPr id="4" name="Заголовок 3"/>
          <p:cNvSpPr>
            <a:spLocks noGrp="1"/>
          </p:cNvSpPr>
          <p:nvPr>
            <p:ph type="ctrTitle"/>
          </p:nvPr>
        </p:nvSpPr>
        <p:spPr>
          <a:xfrm>
            <a:off x="1043608" y="548680"/>
            <a:ext cx="7122429" cy="936104"/>
          </a:xfrm>
        </p:spPr>
        <p:txBody>
          <a:bodyPr/>
          <a:lstStyle/>
          <a:p>
            <a:endParaRPr lang="ru-RU" dirty="0"/>
          </a:p>
        </p:txBody>
      </p:sp>
    </p:spTree>
    <p:extLst>
      <p:ext uri="{BB962C8B-B14F-4D97-AF65-F5344CB8AC3E}">
        <p14:creationId xmlns:p14="http://schemas.microsoft.com/office/powerpoint/2010/main" val="2369943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583</TotalTime>
  <Words>353</Words>
  <Application>Microsoft Office PowerPoint</Application>
  <PresentationFormat>Экран (4:3)</PresentationFormat>
  <Paragraphs>111</Paragraphs>
  <Slides>32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32</vt:i4>
      </vt:variant>
    </vt:vector>
  </HeadingPairs>
  <TitlesOfParts>
    <vt:vector size="37" baseType="lpstr">
      <vt:lpstr>Georgia</vt:lpstr>
      <vt:lpstr>Times New Roman</vt:lpstr>
      <vt:lpstr>Trebuchet MS</vt:lpstr>
      <vt:lpstr>Wingdings</vt:lpstr>
      <vt:lpstr>Воздушный поток</vt:lpstr>
      <vt:lpstr>Презентация PowerPoint</vt:lpstr>
      <vt:lpstr>Жоспар:</vt:lpstr>
      <vt:lpstr>Кіріспе  Жад дегеніміз не?    Жады – мәліметтерді, программаларды сақтауға арналған құрлғы. Жад компьютердің негізгі құрылғысы.</vt:lpstr>
      <vt:lpstr>Жадтың өлшем бірлігі </vt:lpstr>
      <vt:lpstr>Бит (өлшем бірлігі)</vt:lpstr>
      <vt:lpstr>Презентация PowerPoint</vt:lpstr>
      <vt:lpstr>Түрлері </vt:lpstr>
      <vt:lpstr>Байт</vt:lpstr>
      <vt:lpstr>Презентация PowerPoint</vt:lpstr>
      <vt:lpstr>Презентация PowerPoint</vt:lpstr>
      <vt:lpstr>Презентация PowerPoint</vt:lpstr>
      <vt:lpstr>Килобайт (КБ) (ағылш. Kilobyte, KB) — дерек көлемін өлшеу бірлігі, 1024 байтқа тең.   </vt:lpstr>
      <vt:lpstr>Жадтың түрлері</vt:lpstr>
      <vt:lpstr>1)  Ішкі жад</vt:lpstr>
      <vt:lpstr>Жедел жад құрылғысы (ЖЖҚ)</vt:lpstr>
      <vt:lpstr>Жедел жад құрылғысы (ЖЖҚ) 2-ге бөлінеді</vt:lpstr>
      <vt:lpstr>Кэш жады </vt:lpstr>
      <vt:lpstr>Тұрақты жад құрылғысы (ТЖҚ)</vt:lpstr>
      <vt:lpstr>CMOS жады</vt:lpstr>
      <vt:lpstr>2) Сыртқы жад</vt:lpstr>
      <vt:lpstr>Сыртқы жад түрлері</vt:lpstr>
      <vt:lpstr>Қатты диск</vt:lpstr>
      <vt:lpstr>Презентация PowerPoint</vt:lpstr>
      <vt:lpstr>Презентация PowerPoint</vt:lpstr>
      <vt:lpstr>Компакт – дискілер </vt:lpstr>
      <vt:lpstr> Компакт дискілердегі ақпаратты оқу үшін арнаййы дискжетектер CD-ROM қолданылады. Олар сонымен бірге аудио компакт дискілерді де ойната алады. Қазіргі таңда тек оқып қана қоймай лазерлік дискілерге жаза алатын да дискжетектер қолданылады.  </vt:lpstr>
      <vt:lpstr>Иілгіш дискілер.</vt:lpstr>
      <vt:lpstr>Презентация PowerPoint</vt:lpstr>
      <vt:lpstr> Жадты компьютерде қолданылуы мүмкін</vt:lpstr>
      <vt:lpstr>Қорытынды:</vt:lpstr>
      <vt:lpstr>Қолданылған әдебиеттер </vt:lpstr>
      <vt:lpstr>НАЗАР АУДАРҒАНЫҢЫЗ ҮШІН РАХМЕТ !!!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Қарағанды Мемлекеттік Медициналық Университеті</dc:title>
  <dc:creator>Admin</dc:creator>
  <cp:lastModifiedBy>Данагул</cp:lastModifiedBy>
  <cp:revision>54</cp:revision>
  <dcterms:created xsi:type="dcterms:W3CDTF">2011-12-18T05:05:41Z</dcterms:created>
  <dcterms:modified xsi:type="dcterms:W3CDTF">2025-02-06T15:24:15Z</dcterms:modified>
</cp:coreProperties>
</file>