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0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03.02.2017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224135"/>
          </a:xfrm>
        </p:spPr>
        <p:txBody>
          <a:bodyPr>
            <a:normAutofit/>
          </a:bodyPr>
          <a:lstStyle/>
          <a:p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Саба</a:t>
            </a:r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қ мақсаты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2492896"/>
            <a:ext cx="6768752" cy="3456384"/>
          </a:xfrm>
        </p:spPr>
        <p:txBody>
          <a:bodyPr>
            <a:noAutofit/>
          </a:bodyPr>
          <a:lstStyle/>
          <a:p>
            <a:pPr>
              <a:lnSpc>
                <a:spcPts val="1300"/>
              </a:lnSpc>
              <a:spcAft>
                <a:spcPts val="0"/>
              </a:spcAft>
            </a:pPr>
            <a:endParaRPr lang="kk-KZ" sz="2800" dirty="0" smtClean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ts val="1300"/>
              </a:lnSpc>
              <a:spcAft>
                <a:spcPts val="0"/>
              </a:spcAft>
            </a:pPr>
            <a:r>
              <a:rPr lang="kk-KZ" sz="2800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Б/С3.Шығармадағы </a:t>
            </a:r>
            <a:r>
              <a:rPr lang="kk-KZ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кейіпкерлер </a:t>
            </a:r>
            <a:r>
              <a:rPr lang="kk-KZ" sz="2800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қарым-</a:t>
            </a:r>
          </a:p>
          <a:p>
            <a:pPr>
              <a:lnSpc>
                <a:spcPts val="1300"/>
              </a:lnSpc>
              <a:spcAft>
                <a:spcPts val="0"/>
              </a:spcAft>
            </a:pPr>
            <a:endParaRPr lang="kk-KZ" sz="2800" dirty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ts val="1300"/>
              </a:lnSpc>
              <a:spcAft>
                <a:spcPts val="0"/>
              </a:spcAft>
            </a:pPr>
            <a:r>
              <a:rPr lang="kk-KZ" sz="2800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қатынасын </a:t>
            </a:r>
            <a:r>
              <a:rPr lang="kk-KZ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отбасылық құндылық </a:t>
            </a:r>
            <a:endParaRPr lang="kk-KZ" sz="2800" dirty="0" smtClean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ts val="1300"/>
              </a:lnSpc>
              <a:spcAft>
                <a:spcPts val="0"/>
              </a:spcAft>
            </a:pPr>
            <a:endParaRPr lang="kk-KZ" sz="2800" dirty="0">
              <a:solidFill>
                <a:srgbClr val="00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ts val="1300"/>
              </a:lnSpc>
              <a:spcAft>
                <a:spcPts val="0"/>
              </a:spcAft>
            </a:pPr>
            <a:r>
              <a:rPr lang="kk-KZ" sz="2800" dirty="0" smtClean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тұрғысынан </a:t>
            </a:r>
            <a:r>
              <a:rPr lang="kk-KZ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талдап, әдеби эссе жазады. </a:t>
            </a:r>
            <a:endParaRPr lang="ru-RU" sz="28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kk-KZ" sz="2800" dirty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А/И3.Шығармадағы тілдік бейнелеу, суреттеу құралдарының (теңеу, эпитет, ауыспалы мағынадағы сөздер, қайталау, өлең құрылысы)  мағынасын анықтайды</a:t>
            </a:r>
            <a:r>
              <a:rPr lang="kk-KZ" sz="2800" dirty="0"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082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Бағалау критерийі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kk-KZ" dirty="0">
                <a:latin typeface="Times New Roman"/>
                <a:ea typeface="Calibri"/>
              </a:rPr>
              <a:t>Жырдан көркемдегіш құралдарды табады</a:t>
            </a:r>
            <a:endParaRPr lang="ru-RU" dirty="0"/>
          </a:p>
          <a:p>
            <a:r>
              <a:rPr lang="kk-KZ" dirty="0">
                <a:latin typeface="Times New Roman"/>
                <a:ea typeface="Times New Roman"/>
                <a:cs typeface="Arial"/>
              </a:rPr>
              <a:t> Өзіндік көзқарасын білдіре отырып , әдеби эссе жазады.</a:t>
            </a:r>
            <a:r>
              <a:rPr lang="kk-KZ" dirty="0"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5179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Ой шақыру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15000"/>
              </a:lnSpc>
              <a:buFont typeface="Wingdings"/>
              <a:buChar char=""/>
            </a:pPr>
            <a:r>
              <a:rPr lang="kk-KZ" dirty="0">
                <a:latin typeface="Times New Roman"/>
                <a:ea typeface="Calibri"/>
                <a:cs typeface="Times New Roman"/>
              </a:rPr>
              <a:t>«Қобыланды батыр» жыры кез келген адамның ұлтжандылығын оятып, сезіміне әсер ете алады ма?</a:t>
            </a:r>
            <a:endParaRPr lang="ru-RU" sz="2800" dirty="0">
              <a:ea typeface="Times New Roman"/>
              <a:cs typeface="Times New Roman"/>
            </a:endParaRPr>
          </a:p>
          <a:p>
            <a:pPr lvl="0">
              <a:lnSpc>
                <a:spcPct val="115000"/>
              </a:lnSpc>
              <a:buFont typeface="Wingdings"/>
              <a:buChar char=""/>
            </a:pPr>
            <a:r>
              <a:rPr lang="kk-KZ" dirty="0">
                <a:latin typeface="Times New Roman"/>
                <a:ea typeface="Calibri"/>
                <a:cs typeface="Times New Roman"/>
              </a:rPr>
              <a:t>Қазіргі ұрпақ  Қобыланды батыр сияқты батыр болсам ,өз еліме қорған болсам деп армандай алады ма? </a:t>
            </a:r>
            <a:endParaRPr lang="ru-RU" sz="2800" dirty="0">
              <a:ea typeface="Times New Roman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6851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k-KZ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kk-KZ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kk-KZ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kk-KZ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kk-KZ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kk-KZ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kk-KZ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kk-KZ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           </a:t>
            </a:r>
            <a:r>
              <a:rPr lang="ru-RU" sz="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3600" dirty="0"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Жырдан    көркемдегіш құралдарды табады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3585791"/>
              </p:ext>
            </p:extLst>
          </p:nvPr>
        </p:nvGraphicFramePr>
        <p:xfrm>
          <a:off x="971600" y="1916834"/>
          <a:ext cx="7200800" cy="3456382"/>
        </p:xfrm>
        <a:graphic>
          <a:graphicData uri="http://schemas.openxmlformats.org/drawingml/2006/table">
            <a:tbl>
              <a:tblPr firstRow="1" firstCol="1" bandRow="1"/>
              <a:tblGrid>
                <a:gridCol w="3674800"/>
                <a:gridCol w="3526000"/>
              </a:tblGrid>
              <a:tr h="1292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Көркемдегіш құралдар             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Шығармадан мысал келтіріңіз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теңеу сөздер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эпитеттер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метафоралар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kk-KZ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әсірелеу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938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Эссеге жазуға қатысты сұрақтар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5127777"/>
              </p:ext>
            </p:extLst>
          </p:nvPr>
        </p:nvGraphicFramePr>
        <p:xfrm>
          <a:off x="1043608" y="2636912"/>
          <a:ext cx="6063704" cy="2485380"/>
        </p:xfrm>
        <a:graphic>
          <a:graphicData uri="http://schemas.openxmlformats.org/drawingml/2006/table">
            <a:tbl>
              <a:tblPr firstRow="1" firstCol="1" bandRow="1"/>
              <a:tblGrid>
                <a:gridCol w="2455569"/>
                <a:gridCol w="3608135"/>
              </a:tblGrid>
              <a:tr h="7402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Мазмұны мен тақырыбына байланысты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Белгілі бір кейіпкер үзіндіде қалай суреттелген?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57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k-KZ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Тіліне байланысты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Үзіндіде қандай тілдік құралдар қолданылады? Сол арқылы образ қалай ашылады?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3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k-KZ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Баға беруге байланысты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k-KZ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Үзіндіге немесе шығармаға жалпы көзқарасы, өзіндік баға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901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4400" b="1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Кері байланыс.</a:t>
            </a:r>
            <a:r>
              <a:rPr lang="ru-RU" sz="4000" dirty="0">
                <a:effectLst/>
                <a:latin typeface="Calibri"/>
                <a:ea typeface="Times New Roman"/>
                <a:cs typeface="Times New Roman"/>
              </a:rPr>
              <a:t/>
            </a:r>
            <a:br>
              <a:rPr lang="ru-RU" sz="4000" dirty="0">
                <a:effectLst/>
                <a:latin typeface="Calibri"/>
                <a:ea typeface="Times New Roman"/>
                <a:cs typeface="Times New Roman"/>
              </a:rPr>
            </a:b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kk-KZ" sz="36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«</a:t>
            </a:r>
            <a:r>
              <a:rPr lang="kk-KZ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3-2-1»</a:t>
            </a:r>
            <a:endParaRPr lang="ru-RU" sz="32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Бүгінгі сабақтан алған 3 маңызды ақпарат;</a:t>
            </a:r>
            <a:endParaRPr lang="ru-RU" sz="32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36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Бүгінгі сабақта қиындық тудырған 2 аспекті;</a:t>
            </a:r>
            <a:endParaRPr lang="ru-RU" sz="3200" dirty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r>
              <a:rPr lang="kk-KZ" sz="3600" dirty="0">
                <a:solidFill>
                  <a:schemeClr val="tx1"/>
                </a:solidFill>
                <a:latin typeface="Times New Roman"/>
                <a:ea typeface="Times New Roman"/>
              </a:rPr>
              <a:t>Бүгінгі сабақта ұнаған 1 іс-әрекет.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571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Ү</a:t>
            </a:r>
            <a:r>
              <a:rPr lang="ru-RU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тапсырмасы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>
                <a:solidFill>
                  <a:srgbClr val="000000"/>
                </a:solidFill>
                <a:latin typeface="Times New Roman"/>
                <a:ea typeface="Times New Roman"/>
              </a:rPr>
              <a:t>Жырды қайталап оқу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2164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</TotalTime>
  <Words>175</Words>
  <Application>Microsoft Office PowerPoint</Application>
  <PresentationFormat>Экран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Исполнительная</vt:lpstr>
      <vt:lpstr>Сабақ мақсаты</vt:lpstr>
      <vt:lpstr>Бағалау критерийі</vt:lpstr>
      <vt:lpstr>Ой шақыру </vt:lpstr>
      <vt:lpstr>    .              Жырдан    көркемдегіш құралдарды табады</vt:lpstr>
      <vt:lpstr>Эссеге жазуға қатысты сұрақтар</vt:lpstr>
      <vt:lpstr>Кері байланыс. </vt:lpstr>
      <vt:lpstr>Үй тапсырмасы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 мақсаты</dc:title>
  <dc:creator>Мәселбек Райхан Алмасбекқызы</dc:creator>
  <cp:lastModifiedBy>Пользователь Windows</cp:lastModifiedBy>
  <cp:revision>3</cp:revision>
  <dcterms:created xsi:type="dcterms:W3CDTF">2017-02-03T10:14:30Z</dcterms:created>
  <dcterms:modified xsi:type="dcterms:W3CDTF">2017-02-03T10:36:25Z</dcterms:modified>
</cp:coreProperties>
</file>