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4" r:id="rId2"/>
    <p:sldId id="279" r:id="rId3"/>
    <p:sldId id="258" r:id="rId4"/>
    <p:sldId id="260" r:id="rId5"/>
    <p:sldId id="261" r:id="rId6"/>
    <p:sldId id="273" r:id="rId7"/>
    <p:sldId id="270" r:id="rId8"/>
    <p:sldId id="271" r:id="rId9"/>
    <p:sldId id="272" r:id="rId10"/>
    <p:sldId id="262" r:id="rId11"/>
    <p:sldId id="276" r:id="rId12"/>
    <p:sldId id="275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23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10653" y="665480"/>
            <a:ext cx="8915399" cy="2262781"/>
          </a:xfrm>
        </p:spPr>
        <p:txBody>
          <a:bodyPr/>
          <a:lstStyle/>
          <a:p>
            <a:pPr algn="ctr"/>
            <a:r>
              <a:rPr lang="kk-KZ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"Мектеп –өмірі. </a:t>
            </a:r>
            <a:br>
              <a:rPr lang="kk-KZ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Әдепті бала - арлы бала»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8013" y="2928261"/>
            <a:ext cx="8915399" cy="1126283"/>
          </a:xfrm>
        </p:spPr>
        <p:txBody>
          <a:bodyPr>
            <a:normAutofit/>
          </a:bodyPr>
          <a:lstStyle/>
          <a:p>
            <a:r>
              <a:rPr lang="kk-KZ" sz="4800" b="1" dirty="0" smtClean="0">
                <a:solidFill>
                  <a:schemeClr val="tx1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             Ж2</a:t>
            </a:r>
            <a:r>
              <a:rPr lang="kk-KZ" sz="4800" b="1" dirty="0">
                <a:solidFill>
                  <a:schemeClr val="tx1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. Эссе  жазу</a:t>
            </a:r>
            <a:endParaRPr lang="ru-RU" sz="4800" dirty="0">
              <a:solidFill>
                <a:schemeClr val="tx1"/>
              </a:solidFill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25604"/>
              </p:ext>
            </p:extLst>
          </p:nvPr>
        </p:nvGraphicFramePr>
        <p:xfrm>
          <a:off x="1922589" y="4617192"/>
          <a:ext cx="9500972" cy="1174052"/>
        </p:xfrm>
        <a:graphic>
          <a:graphicData uri="http://schemas.openxmlformats.org/drawingml/2006/table">
            <a:tbl>
              <a:tblPr firstRow="1" firstCol="1" bandRow="1"/>
              <a:tblGrid>
                <a:gridCol w="2596682"/>
                <a:gridCol w="690429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kk-KZ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Оқу бағдарламасына сілтеме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 KZ" panose="02020603050405020304" pitchFamily="18" charset="0"/>
                          <a:ea typeface="Times New Roman KZ" panose="02020603050405020304" pitchFamily="18" charset="0"/>
                          <a:cs typeface="+mn-cs"/>
                        </a:rPr>
                        <a:t>Эссе құрылымын  сақтай отырып, адамды, табиғатты, белгілі бір оқиғаны  сипаттап жазу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effectLst/>
                        <a:latin typeface="Times New Roman KZ" panose="02020603050405020304" pitchFamily="18" charset="0"/>
                        <a:ea typeface="Times New Roman KZ" panose="02020603050405020304" pitchFamily="18" charset="0"/>
                        <a:cs typeface="+mn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71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5261" y="576053"/>
            <a:ext cx="9328597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kk-KZ" sz="2400" b="1" u="sng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Негізгі идеяларды қорытындыла. Жаңа </a:t>
            </a:r>
            <a:r>
              <a:rPr lang="kk-KZ" sz="2400" dirty="0" smtClean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мағлұматтарды </a:t>
            </a:r>
            <a:r>
              <a:rPr lang="kk-KZ" sz="2400" dirty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енгізбе.</a:t>
            </a:r>
            <a:endParaRPr lang="ru-RU" sz="2400" dirty="0">
              <a:latin typeface="Times New Roman KZ" panose="02020603050405020304" pitchFamily="18" charset="0"/>
              <a:ea typeface="Times New Roman KZ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Негізгі идеялар оқырманға түсінікті болуы керек.</a:t>
            </a:r>
            <a:endParaRPr lang="ru-RU" sz="2400" dirty="0">
              <a:latin typeface="Times New Roman KZ" panose="02020603050405020304" pitchFamily="18" charset="0"/>
              <a:ea typeface="Times New Roman KZ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Ұсыныс </a:t>
            </a:r>
            <a:r>
              <a:rPr lang="kk-KZ" sz="2400" dirty="0" smtClean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жасау, </a:t>
            </a:r>
            <a:r>
              <a:rPr lang="kk-KZ" sz="2400" dirty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жауап беру, қолдау, бейнелеу,түсіндіру және маңыздылығын көрсету өте тиімді.</a:t>
            </a:r>
            <a:endParaRPr lang="ru-RU" sz="2400" dirty="0">
              <a:latin typeface="Times New Roman KZ" panose="02020603050405020304" pitchFamily="18" charset="0"/>
              <a:ea typeface="Times New Roman KZ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Эссенің маңызы және одан алған </a:t>
            </a:r>
            <a:r>
              <a:rPr lang="kk-KZ" sz="2400" dirty="0" smtClean="0">
                <a:latin typeface="Times New Roman KZ" panose="02020603050405020304" pitchFamily="18" charset="0"/>
                <a:ea typeface="Times New Roman KZ" panose="02020603050405020304" pitchFamily="18" charset="0"/>
                <a:cs typeface="Times New Roman" panose="02020603050405020304" pitchFamily="18" charset="0"/>
              </a:rPr>
              <a:t>мораль (тәрбиелік мәні)</a:t>
            </a:r>
            <a:endParaRPr lang="ru-RU" sz="2400" dirty="0">
              <a:latin typeface="Times New Roman KZ" panose="02020603050405020304" pitchFamily="18" charset="0"/>
              <a:ea typeface="Times New Roman KZ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62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8365" y="139014"/>
            <a:ext cx="116642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spcAft>
                <a:spcPts val="0"/>
              </a:spcAft>
            </a:pPr>
            <a:r>
              <a:rPr lang="kk-KZ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Жазылым</a:t>
            </a:r>
          </a:p>
          <a:p>
            <a:pPr marL="457200" algn="ctr">
              <a:spcAft>
                <a:spcPts val="0"/>
              </a:spcAft>
            </a:pPr>
            <a:endParaRPr lang="kk-KZ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spcAft>
                <a:spcPts val="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43189" y="2738547"/>
            <a:ext cx="10994137" cy="34046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39403" y="1949437"/>
            <a:ext cx="10543249" cy="3301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r>
              <a:rPr lang="kk-K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kk-KZ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dirty="0" smtClean="0">
                <a:latin typeface="Times New Roman KZ" panose="02020603050405020304" pitchFamily="18" charset="0"/>
                <a:ea typeface="Times New Roman KZ" panose="02020603050405020304" pitchFamily="18" charset="0"/>
              </a:rPr>
              <a:t>   «</a:t>
            </a:r>
            <a:r>
              <a:rPr lang="kk-KZ" sz="2800" dirty="0">
                <a:latin typeface="Times New Roman KZ" panose="02020603050405020304" pitchFamily="18" charset="0"/>
                <a:ea typeface="Times New Roman KZ" panose="02020603050405020304" pitchFamily="18" charset="0"/>
              </a:rPr>
              <a:t>Мектептегі үйірмелердің пайдасы» тақырыбында  мектебіңіздегі үйірмелер туралы   сипаттап жазыңыз.  Сын есімдерді қолданыңыз.  (60-70 сөз)</a:t>
            </a:r>
            <a:endParaRPr lang="ru-RU" sz="2800" dirty="0"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  <a:p>
            <a:pPr algn="just"/>
            <a:r>
              <a:rPr lang="kk-KZ" sz="2800" dirty="0">
                <a:latin typeface="Times New Roman KZ" panose="02020603050405020304" pitchFamily="18" charset="0"/>
                <a:ea typeface="Times New Roman KZ" panose="02020603050405020304" pitchFamily="18" charset="0"/>
              </a:rPr>
              <a:t>Төменде ұсынылған тірек сөздерді қолданыңыз: </a:t>
            </a:r>
            <a:endParaRPr lang="ru-RU" sz="2800" dirty="0"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  <a:p>
            <a:pPr algn="just"/>
            <a:r>
              <a:rPr lang="kk-KZ" sz="2800" dirty="0">
                <a:latin typeface="Times New Roman KZ" panose="02020603050405020304" pitchFamily="18" charset="0"/>
                <a:ea typeface="Times New Roman KZ" panose="02020603050405020304" pitchFamily="18" charset="0"/>
              </a:rPr>
              <a:t>қазақша күрес, қолөнер, драма, бос уақыт, көрме, қабілетті ұштау.</a:t>
            </a:r>
            <a:endParaRPr lang="ru-RU" sz="2800" dirty="0"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0500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65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и по запросу лестница успех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67" y="1287481"/>
            <a:ext cx="6313487" cy="499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 rot="20702377">
            <a:off x="5312424" y="2207884"/>
            <a:ext cx="65614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kk-KZ" i="1" dirty="0"/>
              <a:t> </a:t>
            </a:r>
            <a:r>
              <a:rPr lang="kk-KZ" sz="2800" i="1" dirty="0">
                <a:latin typeface="Times New Roman KZ" panose="02020603050405020304" pitchFamily="18" charset="0"/>
                <a:ea typeface="Times New Roman KZ" panose="02020603050405020304" pitchFamily="18" charset="0"/>
              </a:rPr>
              <a:t>- берілген тірек сөздерді </a:t>
            </a:r>
            <a:r>
              <a:rPr lang="kk-KZ" sz="2800" i="1" dirty="0" smtClean="0">
                <a:latin typeface="Times New Roman KZ" panose="02020603050405020304" pitchFamily="18" charset="0"/>
                <a:ea typeface="Times New Roman KZ" panose="02020603050405020304" pitchFamily="18" charset="0"/>
              </a:rPr>
              <a:t>қолданады</a:t>
            </a:r>
            <a:endParaRPr lang="ru-RU" sz="2800" dirty="0"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  <a:p>
            <a:r>
              <a:rPr lang="kk-KZ" i="1" dirty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69314"/>
            <a:ext cx="37906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B05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Дискриптор:</a:t>
            </a:r>
            <a:endParaRPr lang="ru-RU" sz="2800" dirty="0">
              <a:solidFill>
                <a:srgbClr val="00B050"/>
              </a:solidFill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9999987" flipV="1">
            <a:off x="2201229" y="4277561"/>
            <a:ext cx="96557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i="1" dirty="0">
                <a:latin typeface="Times New Roman KZ" panose="02020603050405020304" pitchFamily="18" charset="0"/>
                <a:ea typeface="Times New Roman KZ" panose="02020603050405020304" pitchFamily="18" charset="0"/>
              </a:rPr>
              <a:t>-  мәтінде үйірмелерді  сипаттауда сын </a:t>
            </a:r>
            <a:r>
              <a:rPr lang="kk-KZ" sz="2800" i="1" dirty="0" smtClean="0">
                <a:latin typeface="Times New Roman KZ" panose="02020603050405020304" pitchFamily="18" charset="0"/>
                <a:ea typeface="Times New Roman KZ" panose="02020603050405020304" pitchFamily="18" charset="0"/>
              </a:rPr>
              <a:t>есімдерді дұрыс қолданады </a:t>
            </a:r>
            <a:endParaRPr lang="ru-RU" sz="2800" dirty="0"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9966529" flipV="1">
            <a:off x="3142374" y="3396420"/>
            <a:ext cx="808307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i="1" dirty="0">
                <a:latin typeface="Times New Roman KZ" panose="02020603050405020304" pitchFamily="18" charset="0"/>
                <a:ea typeface="Times New Roman KZ" panose="02020603050405020304" pitchFamily="18" charset="0"/>
              </a:rPr>
              <a:t>- мәтін құрылымын (кіріспе, негізгі, қорытынды)  сақтайды.</a:t>
            </a:r>
            <a:endParaRPr lang="ru-RU" sz="2800" dirty="0"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166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1661375" y="605307"/>
            <a:ext cx="9453093" cy="562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45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kk-KZ" b="1" dirty="0">
                <a:solidFill>
                  <a:schemeClr val="tx1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Мақал –мәтелдерді </a:t>
            </a:r>
            <a:r>
              <a:rPr lang="kk-KZ" b="1" dirty="0" smtClean="0">
                <a:solidFill>
                  <a:schemeClr val="tx1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жалғастырыңыз</a:t>
            </a:r>
            <a:endParaRPr lang="ru-RU" dirty="0">
              <a:solidFill>
                <a:schemeClr val="tx1"/>
              </a:solidFill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1076" y="2228045"/>
            <a:ext cx="91697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kk-KZ" sz="3600" b="1" dirty="0" smtClean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Мектеп </a:t>
            </a:r>
            <a:r>
              <a:rPr lang="kk-KZ" sz="3600" b="1" dirty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– кеме,  </a:t>
            </a:r>
            <a:r>
              <a:rPr lang="kk-KZ" sz="3600" b="1" dirty="0" smtClean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білім-теңіз  </a:t>
            </a:r>
          </a:p>
          <a:p>
            <a:endParaRPr lang="kk-KZ" sz="3600" b="1" dirty="0">
              <a:solidFill>
                <a:srgbClr val="C00000"/>
              </a:solidFill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  <a:p>
            <a:r>
              <a:rPr lang="kk-KZ" sz="3600" b="1" dirty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2</a:t>
            </a:r>
            <a:r>
              <a:rPr lang="kk-KZ" sz="3600" b="1" dirty="0" smtClean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.   </a:t>
            </a:r>
            <a:r>
              <a:rPr lang="kk-KZ" sz="3600" b="1" dirty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Оқусыз білім жоқ,  </a:t>
            </a:r>
            <a:r>
              <a:rPr lang="kk-KZ" sz="3600" b="1" dirty="0" smtClean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білімсіз күнің жоқ </a:t>
            </a:r>
          </a:p>
          <a:p>
            <a:endParaRPr lang="ru-RU" sz="3600" b="1" dirty="0">
              <a:solidFill>
                <a:srgbClr val="C00000"/>
              </a:solidFill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  <a:p>
            <a:r>
              <a:rPr lang="kk-KZ" sz="3600" b="1" dirty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3. </a:t>
            </a:r>
            <a:r>
              <a:rPr lang="kk-KZ" sz="3600" b="1" dirty="0" smtClean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  Оқу </a:t>
            </a:r>
            <a:r>
              <a:rPr lang="kk-KZ" sz="3600" b="1" dirty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– инемен  </a:t>
            </a:r>
            <a:r>
              <a:rPr lang="kk-KZ" sz="3600" b="1" dirty="0" smtClean="0">
                <a:solidFill>
                  <a:srgbClr val="C00000"/>
                </a:solidFill>
                <a:latin typeface="Times New Roman KZ" panose="02020603050405020304" pitchFamily="18" charset="0"/>
                <a:ea typeface="Times New Roman KZ" panose="02020603050405020304" pitchFamily="18" charset="0"/>
              </a:rPr>
              <a:t>құдық қазғандай </a:t>
            </a:r>
            <a:endParaRPr lang="ru-RU" sz="3600" b="1" dirty="0">
              <a:solidFill>
                <a:srgbClr val="C00000"/>
              </a:solidFill>
              <a:latin typeface="Times New Roman KZ" panose="02020603050405020304" pitchFamily="18" charset="0"/>
              <a:ea typeface="Times New Roman KZ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86122" y="2310058"/>
            <a:ext cx="3791218" cy="574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122017" y="3454957"/>
            <a:ext cx="3812146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065949" y="4607873"/>
            <a:ext cx="4043965" cy="505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78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71859" y="776573"/>
            <a:ext cx="3875548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 ЖАЗУДЫҢ ЖОЛДАРЫ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94" y="1303365"/>
            <a:ext cx="21145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331334" y="1271021"/>
            <a:ext cx="6757653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Тақырыптан ауытқыма!!!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Тақырыптан ауытқымау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өте 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маңызды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kk-KZ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Негізгі 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 қосалқы бөлімдерге бөл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Дәлелдер мен жеке пікірлерді логикалық реттілікте қойып, ойларыңызды дамытыңыз.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3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1475" y="368686"/>
            <a:ext cx="10088451" cy="5317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Кіріспе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Тақырып және эссенің мақсаты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Эссенің реттілігін көрсетеді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Оқырманды қызықтырады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Болжайды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Келіспеушілік – Қандай жолмен шешімге келесің?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Мәселе -  Сенімін/стереотипті талқылайды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Кіріспе 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эссенің қызықты әлде қызықсыз болатындығын көрсетеді. Бұл оқырманға эссе жайлы алғашқы пікір тудырады, сондықтан басынан бастап қызықтыруға тырыс!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22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9961" y="476444"/>
            <a:ext cx="9405870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Негізгі </a:t>
            </a:r>
            <a:r>
              <a:rPr lang="kk-KZ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бөлім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kk-KZ" sz="24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Мағыналы, логикалық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сендіретін дәлелдер мен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 шеберлігі сақталған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болсын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Тақырыптан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ауытқыма 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сөз, ой қайталама.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Дәлелдер сенің пікіріңмен ұштасуы керек.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Параграф пункттері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Пунктінің түсіндірмесі (толық мағлұмат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бер)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Мысалдар (дәлелдер идеямен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байланыссын)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Орындылығы (неге?) Қысқаша қорытынды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Келесі параграфпен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байланыстыр!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2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9961" y="476444"/>
            <a:ext cx="9405870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абзац.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Кіріспе сөз тіркестері / фразалар/.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kk-KZ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-Бұл халық арасында саналады...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-Адамдар жиі бекітеді, ..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-Көп адамдар ойлайды, ..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-Кейбір адамдар қарсы...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61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9961" y="476444"/>
            <a:ext cx="9405870" cy="731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абзац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 көзқарасыңды білдіретін фразалар 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 жағдайда мен өз көзқарасымды түсіндірсем деп едім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 мәселе бойынша мен өз ойымды білдірсем деп едім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Талқыланған мәселенің артықшылығын білдіретін фразалар 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Айтылғандай, мен соның пайдасына ... бірнеше себептерге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Соның пайдасына айтылатын көптеген заттар бар...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 жақсы. Ол..туралы..табылады...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Көзқарасты санамалап шығу фразалары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Біріншіден, ең әуелі 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Бірінші кезекте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Содан бастайық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Екіншіден,үшіншіден, ақырында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Соңғы кезекте емес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0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7532" y="0"/>
            <a:ext cx="9753600" cy="5861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Жаңа аргументтер қосатын фразалар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Бұдан басқа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Сондай ақ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Бұдан басқа,..сондай ақ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 қана емес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Бұдан өзгеше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 туралы сөйлемей ақ,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endParaRPr lang="kk-KZ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абзац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Кейбір адамдар ойлайды, ...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Алайда олар түсінбейді, ...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 есепке алмайды,..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 ұмытады,...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Кейбір адамдар сендіреді,...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 онымен келісе алмаймын, өйткені...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 бұл пікірмен келісе алмаймын,өйткені...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kk-KZ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194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1774" y="0"/>
            <a:ext cx="7383888" cy="943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абзац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 фразалар 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Толықтай алғанда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Қорытындысында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Қорытындылай келе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 жағдайларды ескере отыра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Соңында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Барлығын ескере отыра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kk-K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 көзқарасыңды білдіру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Менің ойымша бұл тақырып өте даулы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Менің ойымша 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Менің қалыптасқан ойым бойынша,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 өзім мұны ...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 мұның ...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Маған бұл... көрінеді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kk-KZ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kk-KZ" sz="20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kk-K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kk-KZ" sz="20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kk-KZ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134546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403</TotalTime>
  <Words>505</Words>
  <Application>Microsoft Office PowerPoint</Application>
  <PresentationFormat>Произвольный</PresentationFormat>
  <Paragraphs>125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"Мектеп –өмірі.  Әдепті бала - арлы бала» </vt:lpstr>
      <vt:lpstr>Мақал –мәтелдерді жалғастырыңыз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Асер</cp:lastModifiedBy>
  <cp:revision>28</cp:revision>
  <dcterms:created xsi:type="dcterms:W3CDTF">2014-02-11T08:10:19Z</dcterms:created>
  <dcterms:modified xsi:type="dcterms:W3CDTF">2017-01-18T16:13:51Z</dcterms:modified>
</cp:coreProperties>
</file>