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0"/>
  </p:notesMasterIdLst>
  <p:sldIdLst>
    <p:sldId id="276" r:id="rId2"/>
    <p:sldId id="277" r:id="rId3"/>
    <p:sldId id="300" r:id="rId4"/>
    <p:sldId id="283" r:id="rId5"/>
    <p:sldId id="271" r:id="rId6"/>
    <p:sldId id="278" r:id="rId7"/>
    <p:sldId id="316" r:id="rId8"/>
    <p:sldId id="306" r:id="rId9"/>
    <p:sldId id="307" r:id="rId10"/>
    <p:sldId id="308" r:id="rId11"/>
    <p:sldId id="309" r:id="rId12"/>
    <p:sldId id="310" r:id="rId13"/>
    <p:sldId id="311" r:id="rId14"/>
    <p:sldId id="312" r:id="rId15"/>
    <p:sldId id="318" r:id="rId16"/>
    <p:sldId id="314" r:id="rId17"/>
    <p:sldId id="315" r:id="rId18"/>
    <p:sldId id="317" r:id="rId19"/>
    <p:sldId id="319" r:id="rId20"/>
    <p:sldId id="320" r:id="rId21"/>
    <p:sldId id="321" r:id="rId22"/>
    <p:sldId id="302" r:id="rId23"/>
    <p:sldId id="295" r:id="rId24"/>
    <p:sldId id="303" r:id="rId25"/>
    <p:sldId id="301" r:id="rId26"/>
    <p:sldId id="304" r:id="rId27"/>
    <p:sldId id="299" r:id="rId28"/>
    <p:sldId id="30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15CB6BB-1D91-4F1B-B4A2-22D17922375B}">
          <p14:sldIdLst>
            <p14:sldId id="276"/>
            <p14:sldId id="277"/>
            <p14:sldId id="300"/>
            <p14:sldId id="283"/>
            <p14:sldId id="271"/>
            <p14:sldId id="278"/>
            <p14:sldId id="316"/>
            <p14:sldId id="306"/>
            <p14:sldId id="307"/>
            <p14:sldId id="308"/>
            <p14:sldId id="309"/>
            <p14:sldId id="310"/>
            <p14:sldId id="311"/>
            <p14:sldId id="312"/>
            <p14:sldId id="318"/>
            <p14:sldId id="314"/>
            <p14:sldId id="315"/>
            <p14:sldId id="317"/>
            <p14:sldId id="319"/>
            <p14:sldId id="320"/>
            <p14:sldId id="321"/>
            <p14:sldId id="302"/>
            <p14:sldId id="295"/>
            <p14:sldId id="303"/>
            <p14:sldId id="301"/>
            <p14:sldId id="304"/>
            <p14:sldId id="299"/>
            <p14:sldId id="30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p:scale>
          <a:sx n="74" d="100"/>
          <a:sy n="74" d="100"/>
        </p:scale>
        <p:origin x="-312" y="1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3F9FD6-C3BB-417D-8214-E92BE7A2CDD5}" type="datetimeFigureOut">
              <a:rPr lang="ru-RU" smtClean="0"/>
              <a:t>08.01.2025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1D21FC-5D41-4469-9710-F5B13407AC80}" type="slidenum">
              <a:rPr lang="ru-RU" smtClean="0"/>
              <a:t>‹#›</a:t>
            </a:fld>
            <a:endParaRPr lang="ru-RU"/>
          </a:p>
        </p:txBody>
      </p:sp>
    </p:spTree>
    <p:extLst>
      <p:ext uri="{BB962C8B-B14F-4D97-AF65-F5344CB8AC3E}">
        <p14:creationId xmlns:p14="http://schemas.microsoft.com/office/powerpoint/2010/main" val="74672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ru.wikipedia.org/wiki/%D0%A1%D1%80%D0%B0%D0%B2%D0%BD%D0%B8%D1%82%D0%B5%D0%BB%D1%8C%D0%BD%D0%B0%D1%8F_%D0%B0%D0%BD%D0%B0%D1%82%D0%BE%D0%BC%D0%B8%D1%8F" TargetMode="External"/><Relationship Id="rId3" Type="http://schemas.openxmlformats.org/officeDocument/2006/relationships/hyperlink" Target="http://ru.wikipedia.org/wiki/17_%D1%84%D0%B5%D0%B2%D1%80%D0%B0%D0%BB%D1%8F" TargetMode="External"/><Relationship Id="rId7" Type="http://schemas.openxmlformats.org/officeDocument/2006/relationships/hyperlink" Target="http://ru.wikipedia.org/wiki/%D0%AD%D0%BC%D0%B1%D1%80%D0%B8%D0%BE%D0%BB%D0%BE%D0%B3%D0%B8%D1%8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ru.wikipedia.org/wiki/1876" TargetMode="External"/><Relationship Id="rId5" Type="http://schemas.openxmlformats.org/officeDocument/2006/relationships/hyperlink" Target="http://ru.wikipedia.org/wiki/28_%D0%BD%D0%BE%D1%8F%D0%B1%D1%80%D1%8F" TargetMode="External"/><Relationship Id="rId4" Type="http://schemas.openxmlformats.org/officeDocument/2006/relationships/hyperlink" Target="http://ru.wikipedia.org/wiki/179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ru-RU" altLang="ru-RU" smtClean="0">
                <a:solidFill>
                  <a:srgbClr val="00FFFF"/>
                </a:solidFill>
              </a:rPr>
              <a:t>Термины «сперматозоид» и «яйцеклетка» ввел Карл Эрнст фон Бэр в 1827 г.</a:t>
            </a:r>
          </a:p>
          <a:p>
            <a:pPr eaLnBrk="1" hangingPunct="1"/>
            <a:r>
              <a:rPr lang="ru-RU" altLang="ru-RU" u="sng" smtClean="0">
                <a:hlinkClick r:id="rId3" tooltip="17 февраля"/>
              </a:rPr>
              <a:t>17 февраля</a:t>
            </a:r>
            <a:r>
              <a:rPr lang="ru-RU" altLang="ru-RU" smtClean="0">
                <a:hlinkClick r:id="rId4" tooltip="1792"/>
              </a:rPr>
              <a:t>1792</a:t>
            </a:r>
            <a:r>
              <a:rPr lang="ru-RU" altLang="ru-RU" smtClean="0"/>
              <a:t> — </a:t>
            </a:r>
            <a:r>
              <a:rPr lang="ru-RU" altLang="ru-RU" smtClean="0">
                <a:hlinkClick r:id="rId5" tooltip="28 ноября"/>
              </a:rPr>
              <a:t>28 ноября</a:t>
            </a:r>
            <a:r>
              <a:rPr lang="ru-RU" altLang="ru-RU" smtClean="0"/>
              <a:t> </a:t>
            </a:r>
            <a:r>
              <a:rPr lang="ru-RU" altLang="ru-RU" smtClean="0">
                <a:hlinkClick r:id="rId6" tooltip="1876"/>
              </a:rPr>
              <a:t>1876</a:t>
            </a:r>
            <a:endParaRPr lang="ru-RU" altLang="ru-RU" smtClean="0"/>
          </a:p>
          <a:p>
            <a:pPr eaLnBrk="1" hangingPunct="1"/>
            <a:endParaRPr lang="ru-RU" altLang="ru-RU" smtClean="0"/>
          </a:p>
          <a:p>
            <a:pPr eaLnBrk="1" hangingPunct="1"/>
            <a:r>
              <a:rPr lang="ru-RU" altLang="ru-RU" smtClean="0"/>
              <a:t>один из основоположников </a:t>
            </a:r>
            <a:r>
              <a:rPr lang="ru-RU" altLang="ru-RU" smtClean="0">
                <a:hlinkClick r:id="rId7" tooltip="Эмбриология"/>
              </a:rPr>
              <a:t>эмбриологии</a:t>
            </a:r>
            <a:r>
              <a:rPr lang="ru-RU" altLang="ru-RU" smtClean="0"/>
              <a:t> и </a:t>
            </a:r>
            <a:r>
              <a:rPr lang="ru-RU" altLang="ru-RU" smtClean="0">
                <a:hlinkClick r:id="rId8" tooltip="Сравнительная анатомия"/>
              </a:rPr>
              <a:t>сравнительной анатомии</a:t>
            </a:r>
            <a:endParaRPr lang="ru-RU" altLang="ru-RU" smtClean="0"/>
          </a:p>
        </p:txBody>
      </p:sp>
      <p:sp>
        <p:nvSpPr>
          <p:cNvPr id="266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5F5B58B-E1A3-4105-9BC5-D89BE91ECC8A}" type="slidenum">
              <a:rPr lang="ru-RU" altLang="ru-RU">
                <a:latin typeface="Arial" pitchFamily="34" charset="0"/>
              </a:rPr>
              <a:pPr>
                <a:spcBef>
                  <a:spcPct val="0"/>
                </a:spcBef>
              </a:pPr>
              <a:t>7</a:t>
            </a:fld>
            <a:endParaRPr lang="ru-RU" altLang="ru-RU">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dirty="0" smtClean="0"/>
              <a:t>Пыльца развивается внутри 4 пыльцевых мешочков.</a:t>
            </a:r>
          </a:p>
          <a:p>
            <a:r>
              <a:rPr lang="ru-RU" dirty="0" smtClean="0"/>
              <a:t>Микроспора материнские клетки (2n) подвергаются мейоза с образованием 4 гаплоидные (п) микроспоры.</a:t>
            </a:r>
          </a:p>
          <a:p>
            <a:r>
              <a:rPr lang="ru-RU" dirty="0" smtClean="0"/>
              <a:t>Каждый микроспора подвергается митоза к образованию;</a:t>
            </a:r>
          </a:p>
          <a:p>
            <a:r>
              <a:rPr lang="ru-RU" dirty="0" smtClean="0"/>
              <a:t>Генеративное ядра, которые становятся клетки спермы</a:t>
            </a:r>
          </a:p>
          <a:p>
            <a:r>
              <a:rPr lang="ru-RU" dirty="0" smtClean="0"/>
              <a:t>Ядро клетки трубки, которая помогает пыльцевой трубки к прорастанию и расти.</a:t>
            </a:r>
            <a:endParaRPr lang="ru-RU" dirty="0"/>
          </a:p>
        </p:txBody>
      </p:sp>
      <p:sp>
        <p:nvSpPr>
          <p:cNvPr id="4" name="Номер слайда 3"/>
          <p:cNvSpPr>
            <a:spLocks noGrp="1"/>
          </p:cNvSpPr>
          <p:nvPr>
            <p:ph type="sldNum" sz="quarter" idx="10"/>
          </p:nvPr>
        </p:nvSpPr>
        <p:spPr/>
        <p:txBody>
          <a:bodyPr/>
          <a:lstStyle/>
          <a:p>
            <a:fld id="{9F707672-9AE2-4D11-9BF8-E0ACB4AA5A4D}" type="slidenum">
              <a:rPr lang="ru-RU" smtClean="0"/>
              <a:t>10</a:t>
            </a:fld>
            <a:endParaRPr lang="ru-RU"/>
          </a:p>
        </p:txBody>
      </p:sp>
    </p:spTree>
    <p:extLst>
      <p:ext uri="{BB962C8B-B14F-4D97-AF65-F5344CB8AC3E}">
        <p14:creationId xmlns:p14="http://schemas.microsoft.com/office/powerpoint/2010/main" val="219757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F707672-9AE2-4D11-9BF8-E0ACB4AA5A4D}" type="slidenum">
              <a:rPr lang="ru-RU" smtClean="0"/>
              <a:t>14</a:t>
            </a:fld>
            <a:endParaRPr lang="ru-RU"/>
          </a:p>
        </p:txBody>
      </p:sp>
    </p:spTree>
    <p:extLst>
      <p:ext uri="{BB962C8B-B14F-4D97-AF65-F5344CB8AC3E}">
        <p14:creationId xmlns:p14="http://schemas.microsoft.com/office/powerpoint/2010/main" val="332023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307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BB7369B-FA2D-4C2C-957E-15A11C124E9D}" type="slidenum">
              <a:rPr lang="ru-RU" altLang="ru-RU">
                <a:latin typeface="Arial" pitchFamily="34" charset="0"/>
              </a:rPr>
              <a:pPr>
                <a:spcBef>
                  <a:spcPct val="0"/>
                </a:spcBef>
              </a:pPr>
              <a:t>15</a:t>
            </a:fld>
            <a:endParaRPr lang="ru-RU" altLang="ru-RU">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286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3D32319-DA70-4F02-9CF8-03ECCA7083C2}" type="slidenum">
              <a:rPr lang="ru-RU" altLang="ru-RU">
                <a:latin typeface="Arial" pitchFamily="34" charset="0"/>
              </a:rPr>
              <a:pPr>
                <a:spcBef>
                  <a:spcPct val="0"/>
                </a:spcBef>
              </a:pPr>
              <a:t>18</a:t>
            </a:fld>
            <a:endParaRPr lang="ru-RU" altLang="ru-RU">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t>1/8/2025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3269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pPr/>
              <a:t>1/8/2025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4466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1"/>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1"/>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pPr/>
              <a:t>1/8/2025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2668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t>1/8/2025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0241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A87A34-81AB-432B-8DAE-1953F412C126}" type="datetimeFigureOut">
              <a:rPr lang="en-US" smtClean="0"/>
              <a:t>1/8/2025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156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8A87A34-81AB-432B-8DAE-1953F412C126}" type="datetimeFigureOut">
              <a:rPr lang="en-US" smtClean="0"/>
              <a:t>1/8/2025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925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8A87A34-81AB-432B-8DAE-1953F412C126}" type="datetimeFigureOut">
              <a:rPr lang="en-US" smtClean="0"/>
              <a:t>1/8/2025</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5144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A87A34-81AB-432B-8DAE-1953F412C126}" type="datetimeFigureOut">
              <a:rPr lang="en-US" smtClean="0"/>
              <a:t>1/8/2025</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27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A87A34-81AB-432B-8DAE-1953F412C126}" type="datetimeFigureOut">
              <a:rPr lang="en-US" smtClean="0"/>
              <a:pPr/>
              <a:t>1/8/2025</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709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A87A34-81AB-432B-8DAE-1953F412C126}" type="datetimeFigureOut">
              <a:rPr lang="en-US" smtClean="0"/>
              <a:t>1/8/2025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195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A87A34-81AB-432B-8DAE-1953F412C126}" type="datetimeFigureOut">
              <a:rPr lang="en-US" smtClean="0"/>
              <a:t>1/8/2025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066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1/8/2025</a:t>
            </a:fld>
            <a:endParaRPr lang="en-US" dirty="0"/>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07520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ordwall.net/ru/resource/28326584" TargetMode="External"/><Relationship Id="rId2" Type="http://schemas.openxmlformats.org/officeDocument/2006/relationships/hyperlink" Target="https://wordwall.net/ru/resource/51738036"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mk.edu.kz/Attach/FileDownload/7d4e382e-1986-41c2-bc07-71137d474a1b"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s://smk.edu.kz/Attach/FileDownload/037f2169-18c6-42ba-b9da-77a9f67fbddf" TargetMode="External"/><Relationship Id="rId4" Type="http://schemas.openxmlformats.org/officeDocument/2006/relationships/hyperlink" Target="https://smk.edu.kz/Attach/FileDownload/968b95d4-2348-41b0-a06e-491cdeb93169" TargetMode="Externa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file:///C:\Users\admin\AppData\Local\Packages\Microsoft.Windows.Photos_8wekyb3d8bbwe\TempState\ShareServiceTempFolder\&#1057;&#1085;&#1080;&#1084;&#1086;&#1082;%20&#1101;&#1082;&#1088;&#1072;&#1085;&#1072;%20(2570).jpe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910080" y="620688"/>
            <a:ext cx="9875520" cy="4797346"/>
          </a:xfrm>
        </p:spPr>
        <p:txBody>
          <a:bodyPr>
            <a:normAutofit/>
          </a:bodyPr>
          <a:lstStyle/>
          <a:p>
            <a:pPr algn="ctr"/>
            <a:r>
              <a:rPr lang="kk-KZ" b="1" dirty="0" smtClean="0"/>
              <a:t> </a:t>
            </a:r>
            <a:r>
              <a:rPr lang="ru-RU" b="1" dirty="0" smtClean="0"/>
              <a:t> </a:t>
            </a:r>
            <a:r>
              <a:rPr lang="ru-RU" b="1" dirty="0" smtClean="0">
                <a:solidFill>
                  <a:srgbClr val="FF0000"/>
                </a:solidFill>
                <a:latin typeface="Times New Roman" panose="02020603050405020304" pitchFamily="18" charset="0"/>
                <a:cs typeface="Times New Roman" panose="02020603050405020304" pitchFamily="18" charset="0"/>
              </a:rPr>
              <a:t>ПСИХОЛОГИЯЛЫ</a:t>
            </a:r>
            <a:r>
              <a:rPr lang="kk-KZ" b="1" dirty="0" smtClean="0">
                <a:solidFill>
                  <a:srgbClr val="FF0000"/>
                </a:solidFill>
                <a:latin typeface="Times New Roman" panose="02020603050405020304" pitchFamily="18" charset="0"/>
                <a:cs typeface="Times New Roman" panose="02020603050405020304" pitchFamily="18" charset="0"/>
              </a:rPr>
              <a:t>Қ АТМОСФЕРА ОРНАТУ</a:t>
            </a:r>
            <a:endParaRPr lang="ru-RU" dirty="0">
              <a:solidFill>
                <a:srgbClr val="FF0000"/>
              </a:solidFill>
              <a:latin typeface="Times New Roman" panose="02020603050405020304" pitchFamily="18" charset="0"/>
              <a:cs typeface="Times New Roman" panose="02020603050405020304" pitchFamily="18" charset="0"/>
            </a:endParaRPr>
          </a:p>
          <a:p>
            <a:r>
              <a:rPr lang="kk-KZ" dirty="0"/>
              <a:t> </a:t>
            </a:r>
            <a:endParaRPr lang="kk-KZ" dirty="0" smtClean="0"/>
          </a:p>
          <a:p>
            <a:pPr algn="ctr"/>
            <a:r>
              <a:rPr lang="kk-KZ" sz="3500" b="1" dirty="0" smtClean="0">
                <a:solidFill>
                  <a:schemeClr val="tx1"/>
                </a:solidFill>
                <a:latin typeface="Times New Roman" panose="02020603050405020304" pitchFamily="18" charset="0"/>
                <a:cs typeface="Times New Roman" panose="02020603050405020304" pitchFamily="18" charset="0"/>
              </a:rPr>
              <a:t>« Сағат дос» </a:t>
            </a:r>
            <a:r>
              <a:rPr lang="kk-KZ" sz="3600" dirty="0" smtClean="0">
                <a:solidFill>
                  <a:schemeClr val="tx1"/>
                </a:solidFill>
                <a:latin typeface="Times New Roman" panose="02020603050405020304" pitchFamily="18" charset="0"/>
                <a:cs typeface="Times New Roman" panose="02020603050405020304" pitchFamily="18" charset="0"/>
              </a:rPr>
              <a:t>әдісі </a:t>
            </a:r>
            <a:r>
              <a:rPr lang="kk-KZ" sz="3600" dirty="0">
                <a:solidFill>
                  <a:schemeClr val="tx1"/>
                </a:solidFill>
                <a:latin typeface="Times New Roman" panose="02020603050405020304" pitchFamily="18" charset="0"/>
                <a:cs typeface="Times New Roman" panose="02020603050405020304" pitchFamily="18" charset="0"/>
              </a:rPr>
              <a:t>бойынша   </a:t>
            </a:r>
            <a:endParaRPr lang="kk-KZ" sz="3600" dirty="0" smtClean="0">
              <a:solidFill>
                <a:schemeClr val="tx1"/>
              </a:solidFill>
              <a:latin typeface="Times New Roman" panose="02020603050405020304" pitchFamily="18" charset="0"/>
              <a:cs typeface="Times New Roman" panose="02020603050405020304" pitchFamily="18" charset="0"/>
            </a:endParaRPr>
          </a:p>
          <a:p>
            <a:pPr algn="ctr"/>
            <a:r>
              <a:rPr lang="kk-KZ" sz="3600" dirty="0" smtClean="0">
                <a:solidFill>
                  <a:schemeClr val="tx1"/>
                </a:solidFill>
                <a:latin typeface="Times New Roman" panose="02020603050405020304" pitchFamily="18" charset="0"/>
                <a:cs typeface="Times New Roman" panose="02020603050405020304" pitchFamily="18" charset="0"/>
              </a:rPr>
              <a:t>жағымды   психологиялық </a:t>
            </a:r>
            <a:r>
              <a:rPr lang="kk-KZ" sz="3600" dirty="0">
                <a:solidFill>
                  <a:schemeClr val="tx1"/>
                </a:solidFill>
                <a:latin typeface="Times New Roman" panose="02020603050405020304" pitchFamily="18" charset="0"/>
                <a:cs typeface="Times New Roman" panose="02020603050405020304" pitchFamily="18" charset="0"/>
              </a:rPr>
              <a:t>ахуал </a:t>
            </a:r>
            <a:r>
              <a:rPr lang="kk-KZ" sz="3600" dirty="0" smtClean="0">
                <a:solidFill>
                  <a:schemeClr val="tx1"/>
                </a:solidFill>
                <a:latin typeface="Times New Roman" panose="02020603050405020304" pitchFamily="18" charset="0"/>
                <a:cs typeface="Times New Roman" panose="02020603050405020304" pitchFamily="18" charset="0"/>
              </a:rPr>
              <a:t>орнатады</a:t>
            </a:r>
          </a:p>
          <a:p>
            <a:pPr algn="ctr"/>
            <a:r>
              <a:rPr lang="kk-KZ" sz="3600" b="1" dirty="0" smtClean="0">
                <a:solidFill>
                  <a:schemeClr val="tx1"/>
                </a:solidFill>
                <a:latin typeface="Times New Roman" panose="02020603050405020304" pitchFamily="18" charset="0"/>
                <a:cs typeface="Times New Roman" panose="02020603050405020304" pitchFamily="18" charset="0"/>
              </a:rPr>
              <a:t>«Стикер түсі»</a:t>
            </a:r>
          </a:p>
          <a:p>
            <a:pPr algn="ctr"/>
            <a:r>
              <a:rPr lang="kk-KZ" sz="3600" b="1" dirty="0" smtClean="0">
                <a:solidFill>
                  <a:schemeClr val="tx1"/>
                </a:solidFill>
                <a:latin typeface="Times New Roman" panose="02020603050405020304" pitchFamily="18" charset="0"/>
                <a:cs typeface="Times New Roman" panose="02020603050405020304" pitchFamily="18" charset="0"/>
              </a:rPr>
              <a:t> </a:t>
            </a:r>
            <a:r>
              <a:rPr lang="kk-KZ" sz="3600" dirty="0" smtClean="0">
                <a:solidFill>
                  <a:schemeClr val="tx1"/>
                </a:solidFill>
                <a:latin typeface="Times New Roman" panose="02020603050405020304" pitchFamily="18" charset="0"/>
                <a:cs typeface="Times New Roman" panose="02020603050405020304" pitchFamily="18" charset="0"/>
              </a:rPr>
              <a:t>бойынша  </a:t>
            </a:r>
            <a:r>
              <a:rPr lang="kk-KZ" sz="3600" dirty="0">
                <a:solidFill>
                  <a:schemeClr val="tx1"/>
                </a:solidFill>
                <a:latin typeface="Times New Roman" panose="02020603050405020304" pitchFamily="18" charset="0"/>
                <a:cs typeface="Times New Roman" panose="02020603050405020304" pitchFamily="18" charset="0"/>
              </a:rPr>
              <a:t>топқа </a:t>
            </a:r>
            <a:r>
              <a:rPr lang="kk-KZ" sz="3600" dirty="0" smtClean="0">
                <a:solidFill>
                  <a:schemeClr val="tx1"/>
                </a:solidFill>
                <a:latin typeface="Times New Roman" panose="02020603050405020304" pitchFamily="18" charset="0"/>
                <a:cs typeface="Times New Roman" panose="02020603050405020304" pitchFamily="18" charset="0"/>
              </a:rPr>
              <a:t>бірігеді</a:t>
            </a:r>
          </a:p>
          <a:p>
            <a:pPr algn="ctr"/>
            <a:endParaRPr lang="ru-RU" sz="3600" dirty="0">
              <a:latin typeface="Times New Roman" panose="02020603050405020304" pitchFamily="18" charset="0"/>
              <a:cs typeface="Times New Roman" panose="02020603050405020304" pitchFamily="18" charset="0"/>
            </a:endParaRPr>
          </a:p>
        </p:txBody>
      </p:sp>
      <p:pic>
        <p:nvPicPr>
          <p:cNvPr id="1026" name="Picture 2" descr="C:\Users\admin\Desktop\стикеры\928515_2-458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113" y="4554195"/>
            <a:ext cx="3810000" cy="199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4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94759"/>
            <a:ext cx="10972800" cy="5331407"/>
          </a:xfrm>
        </p:spPr>
        <p:txBody>
          <a:bodyPr>
            <a:normAutofit lnSpcReduction="10000"/>
          </a:bodyPr>
          <a:lstStyle/>
          <a:p>
            <a:pPr marL="0" indent="0">
              <a:buNone/>
            </a:pPr>
            <a:r>
              <a:rPr lang="ru-RU" dirty="0" smtClean="0">
                <a:solidFill>
                  <a:srgbClr val="FF0000"/>
                </a:solidFill>
              </a:rPr>
              <a:t>.</a:t>
            </a:r>
          </a:p>
          <a:p>
            <a:pPr marL="0" indent="0">
              <a:buNone/>
            </a:pPr>
            <a:r>
              <a:rPr lang="ru-RU" dirty="0" err="1" smtClean="0">
                <a:latin typeface="Times New Roman" panose="02020603050405020304" pitchFamily="18" charset="0"/>
                <a:cs typeface="Times New Roman" panose="02020603050405020304" pitchFamily="18" charset="0"/>
              </a:rPr>
              <a:t>Тозаң</a:t>
            </a:r>
            <a:r>
              <a:rPr lang="ru-RU" dirty="0" smtClean="0">
                <a:latin typeface="Times New Roman" panose="02020603050405020304" pitchFamily="18" charset="0"/>
                <a:cs typeface="Times New Roman" panose="02020603050405020304" pitchFamily="18" charset="0"/>
              </a:rPr>
              <a:t> 4 </a:t>
            </a:r>
            <a:r>
              <a:rPr lang="ru-RU" dirty="0" err="1" smtClean="0">
                <a:latin typeface="Times New Roman" panose="02020603050405020304" pitchFamily="18" charset="0"/>
                <a:cs typeface="Times New Roman" panose="02020603050405020304" pitchFamily="18" charset="0"/>
              </a:rPr>
              <a:t>бөліктен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тұратын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тозаңқап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ішінде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дамиды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Микроспорлық</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n</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тозаңды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қапшықтарда</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орналасқан</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r>
              <a:rPr lang="ru-RU" dirty="0" err="1" smtClean="0">
                <a:latin typeface="Times New Roman" panose="02020603050405020304" pitchFamily="18" charset="0"/>
                <a:cs typeface="Times New Roman" panose="02020603050405020304" pitchFamily="18" charset="0"/>
              </a:rPr>
              <a:t>Олардың</a:t>
            </a:r>
            <a:r>
              <a:rPr lang="ru-RU" dirty="0" smtClean="0">
                <a:latin typeface="Times New Roman" panose="02020603050405020304" pitchFamily="18" charset="0"/>
                <a:cs typeface="Times New Roman" panose="02020603050405020304" pitchFamily="18" charset="0"/>
              </a:rPr>
              <a:t> хромосома </a:t>
            </a:r>
            <a:r>
              <a:rPr lang="ru-RU" dirty="0" err="1" smtClean="0">
                <a:latin typeface="Times New Roman" panose="02020603050405020304" pitchFamily="18" charset="0"/>
                <a:cs typeface="Times New Roman" panose="02020603050405020304" pitchFamily="18" charset="0"/>
              </a:rPr>
              <a:t>жиынтығы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диплоидты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табылады</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r>
              <a:rPr lang="ru-RU" dirty="0" err="1">
                <a:latin typeface="Times New Roman" panose="02020603050405020304" pitchFamily="18" charset="0"/>
                <a:cs typeface="Times New Roman" panose="02020603050405020304" pitchFamily="18" charset="0"/>
              </a:rPr>
              <a:t>Олар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тетрад</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деп</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аталатын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төрт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гаплоидты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тобын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шығару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мейоз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бөлінеді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Әрбір</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тетрад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төрт</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гаплоидті</a:t>
            </a:r>
            <a:r>
              <a:rPr lang="ru-RU" dirty="0" smtClean="0">
                <a:latin typeface="Times New Roman" panose="02020603050405020304" pitchFamily="18" charset="0"/>
                <a:cs typeface="Times New Roman" panose="02020603050405020304" pitchFamily="18" charset="0"/>
              </a:rPr>
              <a:t>  хромосома </a:t>
            </a:r>
            <a:r>
              <a:rPr lang="ru-RU" dirty="0" err="1" smtClean="0">
                <a:latin typeface="Times New Roman" panose="02020603050405020304" pitchFamily="18" charset="0"/>
                <a:cs typeface="Times New Roman" panose="02020603050405020304" pitchFamily="18" charset="0"/>
              </a:rPr>
              <a:t>жиынтығы</a:t>
            </a:r>
            <a:r>
              <a:rPr lang="ru-RU" dirty="0" smtClean="0">
                <a:latin typeface="Times New Roman" panose="02020603050405020304" pitchFamily="18" charset="0"/>
                <a:cs typeface="Times New Roman" panose="02020603050405020304" pitchFamily="18" charset="0"/>
              </a:rPr>
              <a:t> бар </a:t>
            </a:r>
            <a:r>
              <a:rPr lang="ru-RU" dirty="0" err="1" smtClean="0">
                <a:latin typeface="Times New Roman" panose="02020603050405020304" pitchFamily="18" charset="0"/>
                <a:cs typeface="Times New Roman" panose="02020603050405020304" pitchFamily="18" charset="0"/>
              </a:rPr>
              <a:t>тозаң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дәндерін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қалыптастырады</a:t>
            </a:r>
            <a:r>
              <a:rPr lang="ru-RU" dirty="0" smtClean="0">
                <a:latin typeface="Times New Roman" panose="02020603050405020304" pitchFamily="18" charset="0"/>
                <a:cs typeface="Times New Roman" panose="02020603050405020304" pitchFamily="18" charset="0"/>
              </a:rPr>
              <a:t>. Ал </a:t>
            </a:r>
            <a:r>
              <a:rPr lang="ru-RU" dirty="0" err="1" smtClean="0">
                <a:latin typeface="Times New Roman" panose="02020603050405020304" pitchFamily="18" charset="0"/>
                <a:cs typeface="Times New Roman" panose="02020603050405020304" pitchFamily="18" charset="0"/>
              </a:rPr>
              <a:t>митоздық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бөлінуде</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a:t>
            </a:r>
            <a:r>
              <a:rPr lang="ru-RU" dirty="0" err="1" smtClean="0">
                <a:latin typeface="Times New Roman" panose="02020603050405020304" pitchFamily="18" charset="0"/>
                <a:cs typeface="Times New Roman" panose="02020603050405020304" pitchFamily="18" charset="0"/>
              </a:rPr>
              <a:t>егетативті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генеративті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жасуша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пайда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болады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Вегетативті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жасуша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тозаң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түтігін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өсіреді</a:t>
            </a: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285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0" y="148839"/>
            <a:ext cx="8636000" cy="1066800"/>
          </a:xfrm>
        </p:spPr>
        <p:txBody>
          <a:bodyPr>
            <a:normAutofit/>
          </a:bodyPr>
          <a:lstStyle/>
          <a:p>
            <a:r>
              <a:rPr lang="ru-RU" sz="3200" dirty="0" err="1" smtClean="0">
                <a:latin typeface="Times New Roman" panose="02020603050405020304" pitchFamily="18" charset="0"/>
                <a:cs typeface="Times New Roman" panose="02020603050405020304" pitchFamily="18" charset="0"/>
              </a:rPr>
              <a:t>Тозаң</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түйіршігінің</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дамуы</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82" t="27679" r="18929" b="24107"/>
          <a:stretch/>
        </p:blipFill>
        <p:spPr bwMode="auto">
          <a:xfrm>
            <a:off x="131036" y="1130181"/>
            <a:ext cx="11602340" cy="533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131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09303"/>
            <a:ext cx="10058400" cy="990600"/>
          </a:xfrm>
        </p:spPr>
        <p:txBody>
          <a:bodyPr>
            <a:normAutofit/>
          </a:bodyPr>
          <a:lstStyle/>
          <a:p>
            <a:r>
              <a:rPr lang="kk-KZ" sz="2800" b="1" dirty="0" smtClean="0">
                <a:latin typeface="Times New Roman" panose="02020603050405020304" pitchFamily="18" charset="0"/>
                <a:cs typeface="Times New Roman" panose="02020603050405020304" pitchFamily="18" charset="0"/>
              </a:rPr>
              <a:t>Жұмыртқа жасушаның </a:t>
            </a:r>
            <a:r>
              <a:rPr lang="kk-KZ" sz="2800" b="1" dirty="0" smtClean="0">
                <a:latin typeface="Times New Roman" panose="02020603050405020304" pitchFamily="18" charset="0"/>
                <a:cs typeface="Times New Roman" panose="02020603050405020304" pitchFamily="18" charset="0"/>
              </a:rPr>
              <a:t>түзілуі</a:t>
            </a:r>
            <a:endParaRPr lang="en-US" sz="28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82" t="21154" r="8639" b="16987"/>
          <a:stretch/>
        </p:blipFill>
        <p:spPr bwMode="auto">
          <a:xfrm>
            <a:off x="427290" y="1054639"/>
            <a:ext cx="11128523" cy="557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429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841" y="609600"/>
            <a:ext cx="8229600" cy="685800"/>
          </a:xfrm>
        </p:spPr>
        <p:txBody>
          <a:bodyPr>
            <a:normAutofit/>
          </a:bodyPr>
          <a:lstStyle/>
          <a:p>
            <a:pPr algn="l"/>
            <a:r>
              <a:rPr lang="ru-RU" sz="3200" dirty="0" err="1">
                <a:solidFill>
                  <a:srgbClr val="000000"/>
                </a:solidFill>
                <a:latin typeface="Times New Roman" panose="02020603050405020304" pitchFamily="18" charset="0"/>
                <a:cs typeface="Times New Roman" panose="02020603050405020304" pitchFamily="18" charset="0"/>
              </a:rPr>
              <a:t>Аналық</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жыныс</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жасушаларының</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дамуы</a:t>
            </a:r>
            <a:endParaRPr lang="ru-RU" sz="3200" b="0" i="0" dirty="0">
              <a:solidFill>
                <a:srgbClr val="000000"/>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4142" y="1386558"/>
            <a:ext cx="10972800" cy="4525963"/>
          </a:xfrm>
        </p:spPr>
        <p:txBody>
          <a:bodyPr>
            <a:normAutofit fontScale="85000" lnSpcReduction="10000"/>
          </a:bodyPr>
          <a:lstStyle/>
          <a:p>
            <a:pPr marL="0" indent="0">
              <a:buNone/>
            </a:pPr>
            <a:r>
              <a:rPr lang="ru-RU" dirty="0" smtClean="0">
                <a:solidFill>
                  <a:srgbClr val="222222"/>
                </a:solidFill>
                <a:latin typeface="Arial"/>
              </a:rPr>
              <a:t>    </a:t>
            </a:r>
            <a:r>
              <a:rPr lang="ru-RU" dirty="0" err="1" smtClean="0">
                <a:solidFill>
                  <a:srgbClr val="222222"/>
                </a:solidFill>
                <a:latin typeface="Times New Roman" panose="02020603050405020304" pitchFamily="18" charset="0"/>
                <a:cs typeface="Times New Roman" panose="02020603050405020304" pitchFamily="18" charset="0"/>
              </a:rPr>
              <a:t>Аналық</a:t>
            </a:r>
            <a:r>
              <a:rPr lang="ru-RU" dirty="0" smtClean="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жыныс</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жасушалары</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түйінде</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дамиды</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Оның</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ішінде</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тұқым</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бүршігі</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орналасқан</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Бұл</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тұқым</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бүршігіндегі</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пісіп-жетілген</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жұмыртқа</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жасушасы</a:t>
            </a:r>
            <a:r>
              <a:rPr lang="ru-RU" dirty="0">
                <a:solidFill>
                  <a:srgbClr val="222222"/>
                </a:solidFill>
                <a:latin typeface="Times New Roman" panose="02020603050405020304" pitchFamily="18" charset="0"/>
                <a:cs typeface="Times New Roman" panose="02020603050405020304" pitchFamily="18" charset="0"/>
              </a:rPr>
              <a:t> мейоз </a:t>
            </a:r>
            <a:r>
              <a:rPr lang="ru-RU" dirty="0" err="1">
                <a:solidFill>
                  <a:srgbClr val="222222"/>
                </a:solidFill>
                <a:latin typeface="Times New Roman" panose="02020603050405020304" pitchFamily="18" charset="0"/>
                <a:cs typeface="Times New Roman" panose="02020603050405020304" pitchFamily="18" charset="0"/>
              </a:rPr>
              <a:t>жолымен</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екі</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рет</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бөлініп</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гаплоидті</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жиынтығы</a:t>
            </a:r>
            <a:r>
              <a:rPr lang="ru-RU" dirty="0">
                <a:solidFill>
                  <a:srgbClr val="222222"/>
                </a:solidFill>
                <a:latin typeface="Times New Roman" panose="02020603050405020304" pitchFamily="18" charset="0"/>
                <a:cs typeface="Times New Roman" panose="02020603050405020304" pitchFamily="18" charset="0"/>
              </a:rPr>
              <a:t> бар </a:t>
            </a:r>
            <a:r>
              <a:rPr lang="ru-RU" dirty="0" err="1">
                <a:solidFill>
                  <a:srgbClr val="222222"/>
                </a:solidFill>
                <a:latin typeface="Times New Roman" panose="02020603050405020304" pitchFamily="18" charset="0"/>
                <a:cs typeface="Times New Roman" panose="02020603050405020304" pitchFamily="18" charset="0"/>
              </a:rPr>
              <a:t>тқрт</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жасуша</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пайда</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болады</a:t>
            </a:r>
            <a:r>
              <a:rPr lang="ru-RU" dirty="0">
                <a:solidFill>
                  <a:srgbClr val="222222"/>
                </a:solidFill>
                <a:latin typeface="Times New Roman" panose="02020603050405020304" pitchFamily="18" charset="0"/>
                <a:cs typeface="Times New Roman" panose="02020603050405020304" pitchFamily="18" charset="0"/>
              </a:rPr>
              <a:t>. Осы </a:t>
            </a:r>
            <a:r>
              <a:rPr lang="ru-RU" dirty="0" err="1">
                <a:solidFill>
                  <a:srgbClr val="222222"/>
                </a:solidFill>
                <a:latin typeface="Times New Roman" panose="02020603050405020304" pitchFamily="18" charset="0"/>
                <a:cs typeface="Times New Roman" panose="02020603050405020304" pitchFamily="18" charset="0"/>
              </a:rPr>
              <a:t>төртжасушаның</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үшеуі</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тіршілігін</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жояды</a:t>
            </a:r>
            <a:r>
              <a:rPr lang="ru-RU" dirty="0">
                <a:solidFill>
                  <a:srgbClr val="222222"/>
                </a:solidFill>
                <a:latin typeface="Times New Roman" panose="02020603050405020304" pitchFamily="18" charset="0"/>
                <a:cs typeface="Times New Roman" panose="02020603050405020304" pitchFamily="18" charset="0"/>
              </a:rPr>
              <a:t> да, </a:t>
            </a:r>
            <a:r>
              <a:rPr lang="ru-RU" dirty="0" err="1">
                <a:solidFill>
                  <a:srgbClr val="222222"/>
                </a:solidFill>
                <a:latin typeface="Times New Roman" panose="02020603050405020304" pitchFamily="18" charset="0"/>
                <a:cs typeface="Times New Roman" panose="02020603050405020304" pitchFamily="18" charset="0"/>
              </a:rPr>
              <a:t>қалған</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біреуі</a:t>
            </a:r>
            <a:r>
              <a:rPr lang="ru-RU" dirty="0">
                <a:solidFill>
                  <a:srgbClr val="222222"/>
                </a:solidFill>
                <a:latin typeface="Times New Roman" panose="02020603050405020304" pitchFamily="18" charset="0"/>
                <a:cs typeface="Times New Roman" panose="02020603050405020304" pitchFamily="18" charset="0"/>
              </a:rPr>
              <a:t> </a:t>
            </a:r>
            <a:r>
              <a:rPr lang="ru-RU" dirty="0">
                <a:solidFill>
                  <a:srgbClr val="0B0080"/>
                </a:solidFill>
                <a:latin typeface="Times New Roman" panose="02020603050405020304" pitchFamily="18" charset="0"/>
                <a:cs typeface="Times New Roman" panose="02020603050405020304" pitchFamily="18" charset="0"/>
              </a:rPr>
              <a:t>митоз</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жолымен</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үш</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қайтара</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бөлініп</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гаплоидті</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жиынтыңғы</a:t>
            </a:r>
            <a:r>
              <a:rPr lang="ru-RU" dirty="0">
                <a:solidFill>
                  <a:srgbClr val="222222"/>
                </a:solidFill>
                <a:latin typeface="Times New Roman" panose="02020603050405020304" pitchFamily="18" charset="0"/>
                <a:cs typeface="Times New Roman" panose="02020603050405020304" pitchFamily="18" charset="0"/>
              </a:rPr>
              <a:t> бар </a:t>
            </a:r>
            <a:r>
              <a:rPr lang="ru-RU" dirty="0" err="1">
                <a:solidFill>
                  <a:srgbClr val="222222"/>
                </a:solidFill>
                <a:latin typeface="Times New Roman" panose="02020603050405020304" pitchFamily="18" charset="0"/>
                <a:cs typeface="Times New Roman" panose="02020603050405020304" pitchFamily="18" charset="0"/>
              </a:rPr>
              <a:t>сегіз</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0B0080"/>
                </a:solidFill>
                <a:latin typeface="Times New Roman" panose="02020603050405020304" pitchFamily="18" charset="0"/>
                <a:cs typeface="Times New Roman" panose="02020603050405020304" pitchFamily="18" charset="0"/>
              </a:rPr>
              <a:t>жасуша</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түзіледі</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Сегіз</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жасушаның</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бесеуі</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ұрықтың</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қабығын</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түзуге</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қатысса</a:t>
            </a:r>
            <a:r>
              <a:rPr lang="ru-RU" dirty="0">
                <a:solidFill>
                  <a:srgbClr val="222222"/>
                </a:solidFill>
                <a:latin typeface="Times New Roman" panose="02020603050405020304" pitchFamily="18" charset="0"/>
                <a:cs typeface="Times New Roman" panose="02020603050405020304" pitchFamily="18" charset="0"/>
              </a:rPr>
              <a:t>, ал </a:t>
            </a:r>
            <a:r>
              <a:rPr lang="ru-RU" dirty="0" err="1">
                <a:solidFill>
                  <a:srgbClr val="222222"/>
                </a:solidFill>
                <a:latin typeface="Times New Roman" panose="02020603050405020304" pitchFamily="18" charset="0"/>
                <a:cs typeface="Times New Roman" panose="02020603050405020304" pitchFamily="18" charset="0"/>
              </a:rPr>
              <a:t>қалған</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үшеуінің</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біреі</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жұмыртқа</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жасушасына</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айналады</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Қалған</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екеуі</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гаплоидті</a:t>
            </a:r>
            <a:r>
              <a:rPr lang="ru-RU" dirty="0">
                <a:solidFill>
                  <a:srgbClr val="222222"/>
                </a:solidFill>
                <a:latin typeface="Times New Roman" panose="02020603050405020304" pitchFamily="18" charset="0"/>
                <a:cs typeface="Times New Roman" panose="02020603050405020304" pitchFamily="18" charset="0"/>
              </a:rPr>
              <a:t> </a:t>
            </a:r>
            <a:r>
              <a:rPr lang="ru-RU" dirty="0" smtClean="0">
                <a:solidFill>
                  <a:srgbClr val="A55858"/>
                </a:solidFill>
                <a:latin typeface="Times New Roman" panose="02020603050405020304" pitchFamily="18" charset="0"/>
                <a:cs typeface="Times New Roman" panose="02020603050405020304" pitchFamily="18" charset="0"/>
              </a:rPr>
              <a:t>хромосома</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жиынтығы</a:t>
            </a:r>
            <a:r>
              <a:rPr lang="ru-RU" dirty="0">
                <a:solidFill>
                  <a:srgbClr val="222222"/>
                </a:solidFill>
                <a:latin typeface="Times New Roman" panose="02020603050405020304" pitchFamily="18" charset="0"/>
                <a:cs typeface="Times New Roman" panose="02020603050405020304" pitchFamily="18" charset="0"/>
              </a:rPr>
              <a:t> бар </a:t>
            </a:r>
            <a:r>
              <a:rPr lang="ru-RU" dirty="0" err="1">
                <a:solidFill>
                  <a:srgbClr val="222222"/>
                </a:solidFill>
                <a:latin typeface="Times New Roman" panose="02020603050405020304" pitchFamily="18" charset="0"/>
                <a:cs typeface="Times New Roman" panose="02020603050405020304" pitchFamily="18" charset="0"/>
              </a:rPr>
              <a:t>жасушаларға</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қосылып</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диплоидті</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жиынтығы</a:t>
            </a:r>
            <a:r>
              <a:rPr lang="ru-RU" dirty="0">
                <a:solidFill>
                  <a:srgbClr val="222222"/>
                </a:solidFill>
                <a:latin typeface="Times New Roman" panose="02020603050405020304" pitchFamily="18" charset="0"/>
                <a:cs typeface="Times New Roman" panose="02020603050405020304" pitchFamily="18" charset="0"/>
              </a:rPr>
              <a:t> бар </a:t>
            </a:r>
            <a:r>
              <a:rPr lang="ru-RU" dirty="0" err="1">
                <a:solidFill>
                  <a:srgbClr val="222222"/>
                </a:solidFill>
                <a:latin typeface="Times New Roman" panose="02020603050405020304" pitchFamily="18" charset="0"/>
                <a:cs typeface="Times New Roman" panose="02020603050405020304" pitchFamily="18" charset="0"/>
              </a:rPr>
              <a:t>жасушаға</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айналады</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Осындай</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жолмен</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пісіп-жетілген</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гаплоидті</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және</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диплоидті</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жиынтығы</a:t>
            </a:r>
            <a:r>
              <a:rPr lang="ru-RU" dirty="0">
                <a:solidFill>
                  <a:srgbClr val="222222"/>
                </a:solidFill>
                <a:latin typeface="Times New Roman" panose="02020603050405020304" pitchFamily="18" charset="0"/>
                <a:cs typeface="Times New Roman" panose="02020603050405020304" pitchFamily="18" charset="0"/>
              </a:rPr>
              <a:t> бар </a:t>
            </a:r>
            <a:r>
              <a:rPr lang="ru-RU" dirty="0" err="1">
                <a:solidFill>
                  <a:srgbClr val="A55858"/>
                </a:solidFill>
                <a:latin typeface="Times New Roman" panose="02020603050405020304" pitchFamily="18" charset="0"/>
                <a:cs typeface="Times New Roman" panose="02020603050405020304" pitchFamily="18" charset="0"/>
              </a:rPr>
              <a:t>жұмыртқа</a:t>
            </a:r>
            <a:r>
              <a:rPr lang="ru-RU" dirty="0">
                <a:solidFill>
                  <a:srgbClr val="A55858"/>
                </a:solidFill>
                <a:latin typeface="Times New Roman" panose="02020603050405020304" pitchFamily="18" charset="0"/>
                <a:cs typeface="Times New Roman" panose="02020603050405020304" pitchFamily="18" charset="0"/>
              </a:rPr>
              <a:t> </a:t>
            </a:r>
            <a:r>
              <a:rPr lang="ru-RU" dirty="0" err="1">
                <a:solidFill>
                  <a:srgbClr val="A55858"/>
                </a:solidFill>
                <a:latin typeface="Times New Roman" panose="02020603050405020304" pitchFamily="18" charset="0"/>
                <a:cs typeface="Times New Roman" panose="02020603050405020304" pitchFamily="18" charset="0"/>
              </a:rPr>
              <a:t>жасушасы</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ұрықтануға</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дайын</a:t>
            </a:r>
            <a:r>
              <a:rPr lang="ru-RU" dirty="0">
                <a:solidFill>
                  <a:srgbClr val="222222"/>
                </a:solidFill>
                <a:latin typeface="Times New Roman" panose="02020603050405020304" pitchFamily="18" charset="0"/>
                <a:cs typeface="Times New Roman" panose="02020603050405020304" pitchFamily="18" charset="0"/>
              </a:rPr>
              <a:t> </a:t>
            </a:r>
            <a:r>
              <a:rPr lang="ru-RU" dirty="0" err="1">
                <a:solidFill>
                  <a:srgbClr val="222222"/>
                </a:solidFill>
                <a:latin typeface="Times New Roman" panose="02020603050405020304" pitchFamily="18" charset="0"/>
                <a:cs typeface="Times New Roman" panose="02020603050405020304" pitchFamily="18" charset="0"/>
              </a:rPr>
              <a:t>тұрады</a:t>
            </a:r>
            <a:endParaRPr lang="en-US"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46907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020" y="184446"/>
            <a:ext cx="7924800" cy="838200"/>
          </a:xfrm>
        </p:spPr>
        <p:txBody>
          <a:bodyPr/>
          <a:lstStyle/>
          <a:p>
            <a:r>
              <a:rPr lang="ru-RU" dirty="0">
                <a:latin typeface="Times New Roman" panose="02020603050405020304" pitchFamily="18" charset="0"/>
                <a:cs typeface="Times New Roman" panose="02020603050405020304" pitchFamily="18" charset="0"/>
              </a:rPr>
              <a:t>Сперматогенез</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29594" y="1097422"/>
            <a:ext cx="6740513" cy="4800600"/>
          </a:xfrm>
        </p:spPr>
        <p:txBody>
          <a:bodyPr>
            <a:noAutofit/>
          </a:bodyPr>
          <a:lstStyle/>
          <a:p>
            <a:r>
              <a:rPr lang="en-US" sz="1600" dirty="0" smtClean="0">
                <a:solidFill>
                  <a:srgbClr val="FF0000"/>
                </a:solidFill>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Сперматогенез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жыныс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безінің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ирек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тұқымдық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өзекшелері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қабырғаларында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жүреді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төрт</a:t>
            </a:r>
            <a:r>
              <a:rPr lang="ru-RU" sz="1600"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көбею</a:t>
            </a:r>
            <a:r>
              <a:rPr lang="ru-RU" sz="1600"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өсу</a:t>
            </a:r>
            <a:r>
              <a:rPr lang="ru-RU" sz="1600"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жетілу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қалыптасу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кезендерінен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тұрады</a:t>
            </a:r>
            <a:r>
              <a:rPr lang="ru-RU" sz="1600" dirty="0">
                <a:latin typeface="Times New Roman" panose="02020603050405020304" pitchFamily="18" charset="0"/>
                <a:cs typeface="Times New Roman" panose="02020603050405020304" pitchFamily="18" charset="0"/>
              </a:rPr>
              <a:t>.</a:t>
            </a:r>
          </a:p>
          <a:p>
            <a:pPr>
              <a:buFont typeface="Arial"/>
              <a:buChar char="•"/>
            </a:pPr>
            <a:r>
              <a:rPr lang="ru-RU" sz="1600" i="1" dirty="0" err="1">
                <a:latin typeface="Times New Roman" panose="02020603050405020304" pitchFamily="18" charset="0"/>
                <a:cs typeface="Times New Roman" panose="02020603050405020304" pitchFamily="18" charset="0"/>
              </a:rPr>
              <a:t>Көбею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кезеңінде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жыныс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клеткалары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үздіксіз</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митоздық</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бөліну</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арқылы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көбейіп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сперматогониялар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алғашқы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жыныс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жасушалары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түзіледі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біраз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бөлігі</a:t>
            </a:r>
            <a:r>
              <a:rPr lang="ru-RU" sz="1600" dirty="0">
                <a:latin typeface="Times New Roman" panose="02020603050405020304" pitchFamily="18" charset="0"/>
                <a:cs typeface="Times New Roman" panose="02020603050405020304" pitchFamily="18" charset="0"/>
              </a:rPr>
              <a:t> митоз </a:t>
            </a:r>
            <a:r>
              <a:rPr lang="ru-RU" sz="1600" dirty="0" err="1">
                <a:latin typeface="Times New Roman" panose="02020603050405020304" pitchFamily="18" charset="0"/>
                <a:cs typeface="Times New Roman" panose="02020603050405020304" pitchFamily="18" charset="0"/>
              </a:rPr>
              <a:t>арқылы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бөлініп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одан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көбейе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береді</a:t>
            </a:r>
            <a:r>
              <a:rPr lang="ru-RU" sz="1600" dirty="0">
                <a:latin typeface="Times New Roman" panose="02020603050405020304" pitchFamily="18" charset="0"/>
                <a:cs typeface="Times New Roman" panose="02020603050405020304" pitchFamily="18" charset="0"/>
              </a:rPr>
              <a:t>. Ал </a:t>
            </a:r>
            <a:r>
              <a:rPr lang="ru-RU" sz="1600" dirty="0" err="1">
                <a:latin typeface="Times New Roman" panose="02020603050405020304" pitchFamily="18" charset="0"/>
                <a:cs typeface="Times New Roman" panose="02020603050405020304" pitchFamily="18" charset="0"/>
              </a:rPr>
              <a:t>қалған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бөлінуін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тоқтатып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сперматогенездің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келесі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өсу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кезеңіне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өтеді</a:t>
            </a:r>
            <a:r>
              <a:rPr lang="ru-RU" sz="1600" dirty="0">
                <a:latin typeface="Times New Roman" panose="02020603050405020304" pitchFamily="18" charset="0"/>
                <a:cs typeface="Times New Roman" panose="02020603050405020304" pitchFamily="18" charset="0"/>
              </a:rPr>
              <a:t>.</a:t>
            </a:r>
          </a:p>
          <a:p>
            <a:pPr>
              <a:buFont typeface="Arial"/>
              <a:buChar char="•"/>
            </a:pPr>
            <a:r>
              <a:rPr lang="ru-RU" sz="1600" i="1" dirty="0" err="1">
                <a:latin typeface="Times New Roman" panose="02020603050405020304" pitchFamily="18" charset="0"/>
                <a:cs typeface="Times New Roman" panose="02020603050405020304" pitchFamily="18" charset="0"/>
              </a:rPr>
              <a:t>Өсу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кезеңінде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сперматогониялар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келесі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кезеңдердегі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процестеріне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қажетті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заттармен</a:t>
            </a:r>
            <a:r>
              <a:rPr lang="ru-RU" sz="1600" dirty="0">
                <a:latin typeface="Times New Roman" panose="02020603050405020304" pitchFamily="18" charset="0"/>
                <a:cs typeface="Times New Roman" panose="02020603050405020304" pitchFamily="18" charset="0"/>
              </a:rPr>
              <a:t> (ДНҚ, </a:t>
            </a:r>
            <a:r>
              <a:rPr lang="ru-RU" sz="1600" dirty="0" err="1">
                <a:latin typeface="Times New Roman" panose="02020603050405020304" pitchFamily="18" charset="0"/>
                <a:cs typeface="Times New Roman" panose="02020603050405020304" pitchFamily="18" charset="0"/>
              </a:rPr>
              <a:t>протеиндермен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қорланып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үлкейіп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өседі</a:t>
            </a:r>
            <a:r>
              <a:rPr lang="ru-RU" sz="1600" dirty="0">
                <a:latin typeface="Times New Roman" panose="02020603050405020304" pitchFamily="18" charset="0"/>
                <a:cs typeface="Times New Roman" panose="02020603050405020304" pitchFamily="18" charset="0"/>
              </a:rPr>
              <a:t> де, </a:t>
            </a:r>
            <a:r>
              <a:rPr lang="ru-RU" sz="1600" dirty="0" err="1" smtClean="0">
                <a:latin typeface="Times New Roman" panose="02020603050405020304" pitchFamily="18" charset="0"/>
                <a:cs typeface="Times New Roman" panose="02020603050405020304" pitchFamily="18" charset="0"/>
              </a:rPr>
              <a:t>біріншілік</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сперматоциттерге</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айналады</a:t>
            </a:r>
            <a:r>
              <a:rPr lang="ru-RU" sz="1600" dirty="0">
                <a:latin typeface="Times New Roman" panose="02020603050405020304" pitchFamily="18" charset="0"/>
                <a:cs typeface="Times New Roman" panose="02020603050405020304" pitchFamily="18" charset="0"/>
              </a:rPr>
              <a:t>.</a:t>
            </a:r>
          </a:p>
          <a:p>
            <a:pPr>
              <a:buFont typeface="Arial"/>
              <a:buChar char="•"/>
            </a:pPr>
            <a:r>
              <a:rPr lang="ru-RU" sz="1600" i="1" dirty="0" err="1">
                <a:latin typeface="Times New Roman" panose="02020603050405020304" pitchFamily="18" charset="0"/>
                <a:cs typeface="Times New Roman" panose="02020603050405020304" pitchFamily="18" charset="0"/>
              </a:rPr>
              <a:t>Жетілу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кезеңі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жыныс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жасушаларының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қатарынан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бөлінуімен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ерекшеленеді</a:t>
            </a:r>
            <a:r>
              <a:rPr lang="ru-RU" sz="1600" dirty="0">
                <a:latin typeface="Times New Roman" panose="02020603050405020304" pitchFamily="18" charset="0"/>
                <a:cs typeface="Times New Roman" panose="02020603050405020304" pitchFamily="18" charset="0"/>
              </a:rPr>
              <a:t>.</a:t>
            </a:r>
          </a:p>
          <a:p>
            <a:r>
              <a:rPr lang="ru-RU" sz="1600" dirty="0" err="1">
                <a:latin typeface="Times New Roman" panose="02020603050405020304" pitchFamily="18" charset="0"/>
                <a:cs typeface="Times New Roman" panose="02020603050405020304" pitchFamily="18" charset="0"/>
              </a:rPr>
              <a:t>Бірінші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нәтижесінде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екіншілік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сперматоциттер</a:t>
            </a:r>
            <a:r>
              <a:rPr lang="ru-RU" sz="1600" dirty="0">
                <a:latin typeface="Times New Roman" panose="02020603050405020304" pitchFamily="18" charset="0"/>
                <a:cs typeface="Times New Roman" panose="02020603050405020304" pitchFamily="18" charset="0"/>
              </a:rPr>
              <a:t>, ал </a:t>
            </a:r>
            <a:r>
              <a:rPr lang="ru-RU" sz="1600" dirty="0" err="1">
                <a:latin typeface="Times New Roman" panose="02020603050405020304" pitchFamily="18" charset="0"/>
                <a:cs typeface="Times New Roman" panose="02020603050405020304" pitchFamily="18" charset="0"/>
              </a:rPr>
              <a:t>екінші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бөлінуден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екіншілік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сперматоцитерден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ядроларында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хромосомалардың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гаплоидты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сыңар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хромосомалар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жиынтығы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болатын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сперматидалар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пайда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болады</a:t>
            </a:r>
            <a:r>
              <a:rPr lang="ru-RU" sz="1600" dirty="0">
                <a:latin typeface="Times New Roman" panose="02020603050405020304" pitchFamily="18" charset="0"/>
                <a:cs typeface="Times New Roman" panose="02020603050405020304" pitchFamily="18" charset="0"/>
              </a:rPr>
              <a:t>.</a:t>
            </a:r>
          </a:p>
          <a:p>
            <a:pPr>
              <a:buFont typeface="Arial"/>
              <a:buChar char="•"/>
            </a:pPr>
            <a:r>
              <a:rPr lang="ru-RU" sz="1600" i="1" dirty="0" err="1">
                <a:latin typeface="Times New Roman" panose="02020603050405020304" pitchFamily="18" charset="0"/>
                <a:cs typeface="Times New Roman" panose="02020603050405020304" pitchFamily="18" charset="0"/>
              </a:rPr>
              <a:t>Қалыптасу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кезеңінде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сперматидалардан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сперматозоидтар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түзіледі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Әрбір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біріншілік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сперматоциттен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төрт</a:t>
            </a:r>
            <a:r>
              <a:rPr lang="ru-RU" sz="1600" dirty="0">
                <a:latin typeface="Times New Roman" panose="02020603050405020304" pitchFamily="18" charset="0"/>
                <a:cs typeface="Times New Roman" panose="02020603050405020304" pitchFamily="18" charset="0"/>
              </a:rPr>
              <a:t> сперматозоид </a:t>
            </a:r>
            <a:r>
              <a:rPr lang="ru-RU" sz="1600" dirty="0" err="1">
                <a:latin typeface="Times New Roman" panose="02020603050405020304" pitchFamily="18" charset="0"/>
                <a:cs typeface="Times New Roman" panose="02020603050405020304" pitchFamily="18" charset="0"/>
              </a:rPr>
              <a:t>жетіледі</a:t>
            </a:r>
            <a:r>
              <a:rPr lang="ru-RU" sz="1600" dirty="0">
                <a:latin typeface="Times New Roman" panose="02020603050405020304" pitchFamily="18" charset="0"/>
                <a:cs typeface="Times New Roman" panose="02020603050405020304" pitchFamily="18" charset="0"/>
              </a:rPr>
              <a:t>.</a:t>
            </a:r>
          </a:p>
          <a:p>
            <a:pPr marL="0" indent="0" algn="just">
              <a:buNone/>
            </a:pPr>
            <a:endParaRPr lang="en-US" sz="1600" dirty="0">
              <a:solidFill>
                <a:srgbClr val="FF0000"/>
              </a:solidFill>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95" y="917249"/>
            <a:ext cx="4918578" cy="560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999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285751" y="357188"/>
            <a:ext cx="11667067" cy="6500812"/>
          </a:xfrm>
        </p:spPr>
        <p:txBody>
          <a:bodyPr/>
          <a:lstStyle/>
          <a:p>
            <a:pPr algn="just" eaLnBrk="1" hangingPunct="1"/>
            <a:r>
              <a:rPr lang="kk-KZ" altLang="ru-RU" sz="2800" i="1" u="sng" dirty="0" smtClean="0">
                <a:solidFill>
                  <a:schemeClr val="tx1"/>
                </a:solidFill>
                <a:latin typeface="Arial" pitchFamily="34" charset="0"/>
                <a:cs typeface="Arial" pitchFamily="34" charset="0"/>
              </a:rPr>
              <a:t>Спермотозоид </a:t>
            </a:r>
            <a:r>
              <a:rPr lang="kk-KZ" altLang="ru-RU" sz="2800" dirty="0" smtClean="0">
                <a:solidFill>
                  <a:schemeClr val="tx1"/>
                </a:solidFill>
                <a:latin typeface="Arial" pitchFamily="34" charset="0"/>
                <a:cs typeface="Arial" pitchFamily="34" charset="0"/>
              </a:rPr>
              <a:t>– көбею кезінде екі негізгі қызметтерді атқарады. Хромосомалардың гаплоидты жиынтығын жұмыртқа жасушаға ендіру және оның даму бағдарламасын жүзеге асыру. Ол ортақ плазмалемамен қапталған және 4 бөліктен тұрады.</a:t>
            </a:r>
          </a:p>
          <a:p>
            <a:pPr eaLnBrk="1" hangingPunct="1">
              <a:buFont typeface="Wingdings" pitchFamily="2" charset="2"/>
              <a:buNone/>
            </a:pPr>
            <a:endParaRPr lang="kk-KZ" altLang="ru-RU" sz="2400" i="1" u="sng" dirty="0" smtClean="0">
              <a:solidFill>
                <a:schemeClr val="tx1"/>
              </a:solidFill>
              <a:latin typeface="Arial" pitchFamily="34" charset="0"/>
              <a:cs typeface="Arial" pitchFamily="34" charset="0"/>
            </a:endParaRPr>
          </a:p>
          <a:p>
            <a:pPr eaLnBrk="1" hangingPunct="1">
              <a:buFont typeface="Wingdings" pitchFamily="2" charset="2"/>
              <a:buNone/>
            </a:pPr>
            <a:r>
              <a:rPr lang="kk-KZ" altLang="ru-RU" sz="2800" i="1" u="sng" dirty="0" smtClean="0">
                <a:solidFill>
                  <a:schemeClr val="tx1"/>
                </a:solidFill>
                <a:latin typeface="Arial" pitchFamily="34" charset="0"/>
                <a:cs typeface="Arial" pitchFamily="34" charset="0"/>
              </a:rPr>
              <a:t>Спермотозоид құрылысы:</a:t>
            </a:r>
          </a:p>
          <a:p>
            <a:pPr eaLnBrk="1" hangingPunct="1">
              <a:buFont typeface="Arial" pitchFamily="34" charset="0"/>
              <a:buChar char="•"/>
            </a:pPr>
            <a:r>
              <a:rPr lang="kk-KZ" altLang="ru-RU" sz="2800" i="1" dirty="0" smtClean="0">
                <a:solidFill>
                  <a:schemeClr val="tx1"/>
                </a:solidFill>
                <a:latin typeface="Arial" pitchFamily="34" charset="0"/>
                <a:cs typeface="Arial" pitchFamily="34" charset="0"/>
              </a:rPr>
              <a:t>Басы</a:t>
            </a:r>
          </a:p>
          <a:p>
            <a:pPr eaLnBrk="1" hangingPunct="1">
              <a:buFont typeface="Arial" pitchFamily="34" charset="0"/>
              <a:buChar char="•"/>
            </a:pPr>
            <a:r>
              <a:rPr lang="kk-KZ" altLang="ru-RU" sz="2800" i="1" dirty="0" smtClean="0">
                <a:solidFill>
                  <a:schemeClr val="tx1"/>
                </a:solidFill>
                <a:latin typeface="Arial" pitchFamily="34" charset="0"/>
                <a:cs typeface="Arial" pitchFamily="34" charset="0"/>
              </a:rPr>
              <a:t>Мойны</a:t>
            </a:r>
          </a:p>
          <a:p>
            <a:pPr eaLnBrk="1" hangingPunct="1">
              <a:buFont typeface="Arial" pitchFamily="34" charset="0"/>
              <a:buChar char="•"/>
            </a:pPr>
            <a:r>
              <a:rPr lang="kk-KZ" altLang="ru-RU" sz="2800" i="1" dirty="0" smtClean="0">
                <a:solidFill>
                  <a:schemeClr val="tx1"/>
                </a:solidFill>
                <a:latin typeface="Arial" pitchFamily="34" charset="0"/>
                <a:cs typeface="Arial" pitchFamily="34" charset="0"/>
              </a:rPr>
              <a:t>Митохондриялар</a:t>
            </a:r>
          </a:p>
          <a:p>
            <a:pPr eaLnBrk="1" hangingPunct="1">
              <a:buFont typeface="Arial" pitchFamily="34" charset="0"/>
              <a:buChar char="•"/>
            </a:pPr>
            <a:r>
              <a:rPr lang="kk-KZ" altLang="ru-RU" sz="2800" i="1" dirty="0" smtClean="0">
                <a:solidFill>
                  <a:schemeClr val="tx1"/>
                </a:solidFill>
                <a:latin typeface="Arial" pitchFamily="34" charset="0"/>
                <a:cs typeface="Arial" pitchFamily="34" charset="0"/>
              </a:rPr>
              <a:t>Құйрығы</a:t>
            </a:r>
            <a:endParaRPr lang="kk-KZ" altLang="ru-RU" sz="2800" dirty="0" smtClean="0"/>
          </a:p>
          <a:p>
            <a:pPr eaLnBrk="1" hangingPunct="1">
              <a:buFont typeface="Wingdings" pitchFamily="2" charset="2"/>
              <a:buNone/>
            </a:pPr>
            <a:endParaRPr lang="kk-KZ" altLang="ru-RU" sz="2400" dirty="0" smtClean="0"/>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1" y="2714626"/>
            <a:ext cx="6000749"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618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505" y="172088"/>
            <a:ext cx="10972800" cy="1143000"/>
          </a:xfrm>
        </p:spPr>
        <p:txBody>
          <a:bodyPr/>
          <a:lstStyle/>
          <a:p>
            <a:r>
              <a:rPr lang="ru-RU" dirty="0" smtClean="0">
                <a:latin typeface="Times New Roman" panose="02020603050405020304" pitchFamily="18" charset="0"/>
                <a:cs typeface="Times New Roman" panose="02020603050405020304" pitchFamily="18" charset="0"/>
              </a:rPr>
              <a:t>Оогенез</a:t>
            </a:r>
            <a:endParaRPr lang="en-US" dirty="0">
              <a:latin typeface="Times New Roman" panose="02020603050405020304" pitchFamily="18" charset="0"/>
              <a:cs typeface="Times New Roman" panose="02020603050405020304" pitchFamily="18" charset="0"/>
            </a:endParaRPr>
          </a:p>
        </p:txBody>
      </p:sp>
      <p:pic>
        <p:nvPicPr>
          <p:cNvPr id="4" name="Content Placeholder 3" descr="Image result for Images of oogenesis"/>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251626" y="1180744"/>
            <a:ext cx="11074400" cy="5373880"/>
          </a:xfrm>
          <a:prstGeom prst="rect">
            <a:avLst/>
          </a:prstGeom>
          <a:noFill/>
          <a:ln>
            <a:noFill/>
          </a:ln>
        </p:spPr>
      </p:pic>
    </p:spTree>
    <p:extLst>
      <p:ext uri="{BB962C8B-B14F-4D97-AF65-F5344CB8AC3E}">
        <p14:creationId xmlns:p14="http://schemas.microsoft.com/office/powerpoint/2010/main" val="3793937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06437"/>
          </a:xfrm>
        </p:spPr>
        <p:txBody>
          <a:bodyPr rtlCol="0">
            <a:normAutofit fontScale="90000"/>
          </a:bodyPr>
          <a:lstStyle/>
          <a:p>
            <a:pPr fontAlgn="auto">
              <a:spcAft>
                <a:spcPts val="0"/>
              </a:spcAft>
              <a:defRPr/>
            </a:pPr>
            <a:r>
              <a:rPr lang="en-GB" b="1" u="sng" dirty="0" err="1" smtClean="0"/>
              <a:t>Oo</a:t>
            </a:r>
            <a:r>
              <a:rPr lang="ru-RU" b="1" u="sng" dirty="0" smtClean="0"/>
              <a:t>генез</a:t>
            </a:r>
            <a:endParaRPr lang="en-GB" b="1" u="sng" dirty="0" smtClean="0"/>
          </a:p>
        </p:txBody>
      </p:sp>
      <p:sp>
        <p:nvSpPr>
          <p:cNvPr id="3" name="Content Placeholder 2"/>
          <p:cNvSpPr>
            <a:spLocks noGrp="1"/>
          </p:cNvSpPr>
          <p:nvPr>
            <p:ph idx="1"/>
          </p:nvPr>
        </p:nvSpPr>
        <p:spPr>
          <a:xfrm>
            <a:off x="5422901" y="1125538"/>
            <a:ext cx="6337300" cy="5327650"/>
          </a:xfrm>
        </p:spPr>
        <p:txBody>
          <a:bodyPr rtlCol="0">
            <a:noAutofit/>
          </a:bodyPr>
          <a:lstStyle/>
          <a:p>
            <a:pPr>
              <a:defRPr/>
            </a:pPr>
            <a:r>
              <a:rPr lang="ru-RU" sz="2000" dirty="0">
                <a:solidFill>
                  <a:srgbClr val="222222"/>
                </a:solidFill>
                <a:latin typeface="Times New Roman" panose="02020603050405020304" pitchFamily="18" charset="0"/>
                <a:cs typeface="Times New Roman" panose="02020603050405020304" pitchFamily="18" charset="0"/>
              </a:rPr>
              <a:t>Овогенез </a:t>
            </a:r>
            <a:r>
              <a:rPr lang="ru-RU" sz="2000" dirty="0" err="1">
                <a:solidFill>
                  <a:srgbClr val="222222"/>
                </a:solidFill>
                <a:latin typeface="Times New Roman" panose="02020603050405020304" pitchFamily="18" charset="0"/>
                <a:cs typeface="Times New Roman" panose="02020603050405020304" pitchFamily="18" charset="0"/>
              </a:rPr>
              <a:t>аналық</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жыныс</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безінің</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жұмыртқалықтың</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фолликулды</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аймағында</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жыныс</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жасушаларының</a:t>
            </a:r>
            <a:r>
              <a:rPr lang="ru-RU" sz="2000" dirty="0">
                <a:solidFill>
                  <a:srgbClr val="222222"/>
                </a:solidFill>
                <a:latin typeface="Times New Roman" panose="02020603050405020304" pitchFamily="18" charset="0"/>
                <a:cs typeface="Times New Roman" panose="02020603050405020304" pitchFamily="18" charset="0"/>
              </a:rPr>
              <a:t> даму </a:t>
            </a:r>
            <a:r>
              <a:rPr lang="ru-RU" sz="2000" dirty="0" err="1">
                <a:solidFill>
                  <a:srgbClr val="222222"/>
                </a:solidFill>
                <a:latin typeface="Times New Roman" panose="02020603050405020304" pitchFamily="18" charset="0"/>
                <a:cs typeface="Times New Roman" panose="02020603050405020304" pitchFamily="18" charset="0"/>
              </a:rPr>
              <a:t>процесі</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жүретін</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жұмыртқалықтың</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аймағы</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жүреді</a:t>
            </a:r>
            <a:r>
              <a:rPr lang="ru-RU" sz="2000" dirty="0">
                <a:solidFill>
                  <a:srgbClr val="222222"/>
                </a:solidFill>
                <a:latin typeface="Times New Roman" panose="02020603050405020304" pitchFamily="18" charset="0"/>
                <a:cs typeface="Times New Roman" panose="02020603050405020304" pitchFamily="18" charset="0"/>
              </a:rPr>
              <a:t>. Овогенез </a:t>
            </a:r>
            <a:r>
              <a:rPr lang="ru-RU" sz="2000" dirty="0" err="1">
                <a:solidFill>
                  <a:srgbClr val="222222"/>
                </a:solidFill>
                <a:latin typeface="Times New Roman" panose="02020603050405020304" pitchFamily="18" charset="0"/>
                <a:cs typeface="Times New Roman" panose="02020603050405020304" pitchFamily="18" charset="0"/>
              </a:rPr>
              <a:t>процесінде</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овоциттер</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үш</a:t>
            </a:r>
            <a:r>
              <a:rPr lang="ru-RU" sz="2000" dirty="0">
                <a:solidFill>
                  <a:srgbClr val="222222"/>
                </a:solidFill>
                <a:latin typeface="Times New Roman" panose="02020603050405020304" pitchFamily="18" charset="0"/>
                <a:cs typeface="Times New Roman" panose="02020603050405020304" pitchFamily="18" charset="0"/>
              </a:rPr>
              <a:t> даму </a:t>
            </a:r>
            <a:r>
              <a:rPr lang="ru-RU" sz="2000" dirty="0" err="1">
                <a:solidFill>
                  <a:srgbClr val="222222"/>
                </a:solidFill>
                <a:latin typeface="Times New Roman" panose="02020603050405020304" pitchFamily="18" charset="0"/>
                <a:cs typeface="Times New Roman" panose="02020603050405020304" pitchFamily="18" charset="0"/>
              </a:rPr>
              <a:t>кезендерінен</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көбею</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өсу</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және</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жетілу</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кезеңдерінен</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өтеді</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Аталған</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кезендерде</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кезегімен</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әртүрлі</a:t>
            </a:r>
            <a:r>
              <a:rPr lang="ru-RU" sz="2000" dirty="0">
                <a:solidFill>
                  <a:srgbClr val="222222"/>
                </a:solidFill>
                <a:latin typeface="Times New Roman" panose="02020603050405020304" pitchFamily="18" charset="0"/>
                <a:cs typeface="Times New Roman" panose="02020603050405020304" pitchFamily="18" charset="0"/>
              </a:rPr>
              <a:t> даму </a:t>
            </a:r>
            <a:r>
              <a:rPr lang="ru-RU" sz="2000" dirty="0" err="1">
                <a:solidFill>
                  <a:srgbClr val="222222"/>
                </a:solidFill>
                <a:latin typeface="Times New Roman" panose="02020603050405020304" pitchFamily="18" charset="0"/>
                <a:cs typeface="Times New Roman" panose="02020603050405020304" pitchFamily="18" charset="0"/>
              </a:rPr>
              <a:t>сатыларындағы</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аналық</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жыныс</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жасушалары</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овогониялар</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біріншілік</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овоциттер</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екіншілік</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овоциттер</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және</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пісіп</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жетілген</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овоциттер</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жүмыртқа</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жасушалары</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дамиды</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Әрбір</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біріншілік</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овоциттен</a:t>
            </a:r>
            <a:r>
              <a:rPr lang="ru-RU" sz="2000" dirty="0">
                <a:solidFill>
                  <a:srgbClr val="222222"/>
                </a:solidFill>
                <a:latin typeface="Times New Roman" panose="02020603050405020304" pitchFamily="18" charset="0"/>
                <a:cs typeface="Times New Roman" panose="02020603050405020304" pitchFamily="18" charset="0"/>
              </a:rPr>
              <a:t> тек </a:t>
            </a:r>
            <a:r>
              <a:rPr lang="ru-RU" sz="2000" dirty="0" err="1">
                <a:solidFill>
                  <a:srgbClr val="222222"/>
                </a:solidFill>
                <a:latin typeface="Times New Roman" panose="02020603050405020304" pitchFamily="18" charset="0"/>
                <a:cs typeface="Times New Roman" panose="02020603050405020304" pitchFamily="18" charset="0"/>
              </a:rPr>
              <a:t>бір</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ғана</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жүмыртқа</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жасушасы</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овоцит</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пісіп</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жетіледі</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Овоцитпен</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қатар</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кейіннен</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кері</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ыдырап</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кететін</a:t>
            </a:r>
            <a:r>
              <a:rPr lang="ru-RU" sz="2000" dirty="0">
                <a:solidFill>
                  <a:srgbClr val="222222"/>
                </a:solidFill>
                <a:latin typeface="Times New Roman" panose="02020603050405020304" pitchFamily="18" charset="0"/>
                <a:cs typeface="Times New Roman" panose="02020603050405020304" pitchFamily="18" charset="0"/>
              </a:rPr>
              <a:t> 3 </a:t>
            </a:r>
            <a:r>
              <a:rPr lang="ru-RU" sz="2000" dirty="0" err="1">
                <a:solidFill>
                  <a:srgbClr val="222222"/>
                </a:solidFill>
                <a:latin typeface="Times New Roman" panose="02020603050405020304" pitchFamily="18" charset="0"/>
                <a:cs typeface="Times New Roman" panose="02020603050405020304" pitchFamily="18" charset="0"/>
              </a:rPr>
              <a:t>бағыттауыш</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денешіктер</a:t>
            </a:r>
            <a:r>
              <a:rPr lang="ru-RU" sz="2000" dirty="0">
                <a:solidFill>
                  <a:srgbClr val="222222"/>
                </a:solidFill>
                <a:latin typeface="Times New Roman" panose="02020603050405020304" pitchFamily="18" charset="0"/>
                <a:cs typeface="Times New Roman" panose="02020603050405020304" pitchFamily="18" charset="0"/>
              </a:rPr>
              <a:t> де </a:t>
            </a:r>
            <a:r>
              <a:rPr lang="ru-RU" sz="2000" dirty="0" err="1">
                <a:solidFill>
                  <a:srgbClr val="222222"/>
                </a:solidFill>
                <a:latin typeface="Times New Roman" panose="02020603050405020304" pitchFamily="18" charset="0"/>
                <a:cs typeface="Times New Roman" panose="02020603050405020304" pitchFamily="18" charset="0"/>
              </a:rPr>
              <a:t>пайда</a:t>
            </a:r>
            <a:r>
              <a:rPr lang="ru-RU" sz="2000" dirty="0">
                <a:solidFill>
                  <a:srgbClr val="222222"/>
                </a:solidFill>
                <a:latin typeface="Times New Roman" panose="02020603050405020304" pitchFamily="18" charset="0"/>
                <a:cs typeface="Times New Roman" panose="02020603050405020304" pitchFamily="18" charset="0"/>
              </a:rPr>
              <a:t> </a:t>
            </a:r>
            <a:r>
              <a:rPr lang="ru-RU" sz="2000" dirty="0" err="1">
                <a:solidFill>
                  <a:srgbClr val="222222"/>
                </a:solidFill>
                <a:latin typeface="Times New Roman" panose="02020603050405020304" pitchFamily="18" charset="0"/>
                <a:cs typeface="Times New Roman" panose="02020603050405020304" pitchFamily="18" charset="0"/>
              </a:rPr>
              <a:t>болады</a:t>
            </a:r>
            <a:r>
              <a:rPr lang="ru-RU" sz="2000" dirty="0">
                <a:solidFill>
                  <a:srgbClr val="222222"/>
                </a:solidFill>
                <a:latin typeface="Times New Roman" panose="02020603050405020304" pitchFamily="18" charset="0"/>
                <a:cs typeface="Times New Roman" panose="02020603050405020304" pitchFamily="18" charset="0"/>
              </a:rPr>
              <a:t>.</a:t>
            </a:r>
            <a:endParaRPr lang="en-GB" sz="2000" dirty="0" smtClean="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219200"/>
            <a:ext cx="489373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82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1" y="142875"/>
            <a:ext cx="68156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1" y="214313"/>
            <a:ext cx="666749"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Прямая со стрелкой 35"/>
          <p:cNvCxnSpPr/>
          <p:nvPr/>
        </p:nvCxnSpPr>
        <p:spPr>
          <a:xfrm rot="5400000">
            <a:off x="2189693" y="2427817"/>
            <a:ext cx="571500" cy="211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6" name="Овал 45"/>
          <p:cNvSpPr/>
          <p:nvPr/>
        </p:nvSpPr>
        <p:spPr>
          <a:xfrm>
            <a:off x="1905000" y="2714626"/>
            <a:ext cx="1143000" cy="78581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800" b="1" dirty="0"/>
              <a:t>2</a:t>
            </a:r>
            <a:r>
              <a:rPr lang="en-US" sz="2800" b="1" dirty="0"/>
              <a:t>n</a:t>
            </a:r>
            <a:endParaRPr lang="ru-RU" sz="2800" b="1" dirty="0"/>
          </a:p>
        </p:txBody>
      </p:sp>
      <p:sp>
        <p:nvSpPr>
          <p:cNvPr id="48" name="Овал 47"/>
          <p:cNvSpPr/>
          <p:nvPr/>
        </p:nvSpPr>
        <p:spPr>
          <a:xfrm>
            <a:off x="1047752" y="3786188"/>
            <a:ext cx="857249" cy="5715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t>n</a:t>
            </a:r>
            <a:endParaRPr lang="ru-RU" sz="2000" b="1" dirty="0"/>
          </a:p>
        </p:txBody>
      </p:sp>
      <p:sp>
        <p:nvSpPr>
          <p:cNvPr id="49" name="Овал 48"/>
          <p:cNvSpPr/>
          <p:nvPr/>
        </p:nvSpPr>
        <p:spPr>
          <a:xfrm>
            <a:off x="3048000" y="3786188"/>
            <a:ext cx="857251" cy="5715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t>n</a:t>
            </a:r>
            <a:endParaRPr lang="ru-RU" sz="2000" b="1" dirty="0"/>
          </a:p>
        </p:txBody>
      </p:sp>
      <p:cxnSp>
        <p:nvCxnSpPr>
          <p:cNvPr id="50" name="Прямая со стрелкой 49"/>
          <p:cNvCxnSpPr>
            <a:stCxn id="46" idx="3"/>
            <a:endCxn id="48" idx="0"/>
          </p:cNvCxnSpPr>
          <p:nvPr/>
        </p:nvCxnSpPr>
        <p:spPr>
          <a:xfrm rot="5400000">
            <a:off x="1573743" y="3287713"/>
            <a:ext cx="400050" cy="5969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a:stCxn id="46" idx="5"/>
            <a:endCxn id="49" idx="0"/>
          </p:cNvCxnSpPr>
          <p:nvPr/>
        </p:nvCxnSpPr>
        <p:spPr>
          <a:xfrm rot="16200000" flipH="1">
            <a:off x="2978151" y="3288772"/>
            <a:ext cx="400050" cy="59478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2" name="Овал 51"/>
          <p:cNvSpPr/>
          <p:nvPr/>
        </p:nvSpPr>
        <p:spPr>
          <a:xfrm>
            <a:off x="476251" y="4714876"/>
            <a:ext cx="666749" cy="4286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t>n</a:t>
            </a:r>
            <a:endParaRPr lang="ru-RU" sz="1200" b="1" dirty="0"/>
          </a:p>
        </p:txBody>
      </p:sp>
      <p:sp>
        <p:nvSpPr>
          <p:cNvPr id="53" name="Овал 52"/>
          <p:cNvSpPr/>
          <p:nvPr/>
        </p:nvSpPr>
        <p:spPr>
          <a:xfrm>
            <a:off x="1524001" y="4714876"/>
            <a:ext cx="666751" cy="4286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t>n</a:t>
            </a:r>
            <a:endParaRPr lang="ru-RU" sz="1200" b="1" dirty="0"/>
          </a:p>
        </p:txBody>
      </p:sp>
      <p:sp>
        <p:nvSpPr>
          <p:cNvPr id="54" name="Овал 53"/>
          <p:cNvSpPr/>
          <p:nvPr/>
        </p:nvSpPr>
        <p:spPr>
          <a:xfrm>
            <a:off x="2571751" y="4714876"/>
            <a:ext cx="666749" cy="4286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t>n</a:t>
            </a:r>
            <a:endParaRPr lang="ru-RU" sz="1200" b="1" dirty="0"/>
          </a:p>
        </p:txBody>
      </p:sp>
      <p:sp>
        <p:nvSpPr>
          <p:cNvPr id="55" name="Овал 54"/>
          <p:cNvSpPr/>
          <p:nvPr/>
        </p:nvSpPr>
        <p:spPr>
          <a:xfrm>
            <a:off x="3619501" y="4714876"/>
            <a:ext cx="666751" cy="4286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t>n</a:t>
            </a:r>
            <a:endParaRPr lang="ru-RU" sz="1200" b="1" dirty="0"/>
          </a:p>
        </p:txBody>
      </p:sp>
      <p:cxnSp>
        <p:nvCxnSpPr>
          <p:cNvPr id="56" name="Прямая со стрелкой 55"/>
          <p:cNvCxnSpPr>
            <a:stCxn id="48" idx="3"/>
          </p:cNvCxnSpPr>
          <p:nvPr/>
        </p:nvCxnSpPr>
        <p:spPr>
          <a:xfrm rot="5400000">
            <a:off x="794280" y="4336522"/>
            <a:ext cx="441325" cy="31538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a:stCxn id="48" idx="5"/>
          </p:cNvCxnSpPr>
          <p:nvPr/>
        </p:nvCxnSpPr>
        <p:spPr>
          <a:xfrm rot="16200000" flipH="1">
            <a:off x="1621896" y="4431772"/>
            <a:ext cx="441325" cy="12488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a:stCxn id="49" idx="3"/>
          </p:cNvCxnSpPr>
          <p:nvPr/>
        </p:nvCxnSpPr>
        <p:spPr>
          <a:xfrm rot="5400000">
            <a:off x="2846123" y="4380178"/>
            <a:ext cx="433388" cy="22013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a:stCxn id="49" idx="5"/>
          </p:cNvCxnSpPr>
          <p:nvPr/>
        </p:nvCxnSpPr>
        <p:spPr>
          <a:xfrm rot="16200000" flipH="1">
            <a:off x="3645430" y="4408488"/>
            <a:ext cx="441325" cy="17145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rot="5400000">
            <a:off x="631825" y="5273675"/>
            <a:ext cx="285750" cy="25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rot="5400000">
            <a:off x="1679576" y="5273675"/>
            <a:ext cx="285750" cy="25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rot="5400000">
            <a:off x="2727325" y="5273675"/>
            <a:ext cx="285750" cy="25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p:nvPr/>
        </p:nvCxnSpPr>
        <p:spPr>
          <a:xfrm rot="5400000">
            <a:off x="3870325" y="5273675"/>
            <a:ext cx="285750" cy="25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7190" name="Picture 7" descr="http://www.sotekrav.com/images/708152m.jpg"/>
          <p:cNvPicPr>
            <a:picLocks noChangeAspect="1" noChangeArrowheads="1"/>
          </p:cNvPicPr>
          <p:nvPr/>
        </p:nvPicPr>
        <p:blipFill>
          <a:blip r:embed="rId5">
            <a:clrChange>
              <a:clrFrom>
                <a:srgbClr val="FFFFFF"/>
              </a:clrFrom>
              <a:clrTo>
                <a:srgbClr val="FFFFFF">
                  <a:alpha val="0"/>
                </a:srgbClr>
              </a:clrTo>
            </a:clrChange>
            <a:lum contrast="-40000"/>
            <a:extLst>
              <a:ext uri="{28A0092B-C50C-407E-A947-70E740481C1C}">
                <a14:useLocalDpi xmlns:a14="http://schemas.microsoft.com/office/drawing/2010/main" val="0"/>
              </a:ext>
            </a:extLst>
          </a:blip>
          <a:srcRect/>
          <a:stretch>
            <a:fillRect/>
          </a:stretch>
        </p:blipFill>
        <p:spPr bwMode="auto">
          <a:xfrm>
            <a:off x="1" y="5500688"/>
            <a:ext cx="1352551"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7" descr="http://www.sotekrav.com/images/708152m.jpg"/>
          <p:cNvPicPr>
            <a:picLocks noChangeAspect="1" noChangeArrowheads="1"/>
          </p:cNvPicPr>
          <p:nvPr/>
        </p:nvPicPr>
        <p:blipFill>
          <a:blip r:embed="rId5">
            <a:clrChange>
              <a:clrFrom>
                <a:srgbClr val="FFFFFF"/>
              </a:clrFrom>
              <a:clrTo>
                <a:srgbClr val="FFFFFF">
                  <a:alpha val="0"/>
                </a:srgbClr>
              </a:clrTo>
            </a:clrChange>
            <a:lum contrast="-40000"/>
            <a:extLst>
              <a:ext uri="{28A0092B-C50C-407E-A947-70E740481C1C}">
                <a14:useLocalDpi xmlns:a14="http://schemas.microsoft.com/office/drawing/2010/main" val="0"/>
              </a:ext>
            </a:extLst>
          </a:blip>
          <a:srcRect/>
          <a:stretch>
            <a:fillRect/>
          </a:stretch>
        </p:blipFill>
        <p:spPr bwMode="auto">
          <a:xfrm>
            <a:off x="1143001" y="5500688"/>
            <a:ext cx="1352551"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7" descr="http://www.sotekrav.com/images/708152m.jpg"/>
          <p:cNvPicPr>
            <a:picLocks noChangeAspect="1" noChangeArrowheads="1"/>
          </p:cNvPicPr>
          <p:nvPr/>
        </p:nvPicPr>
        <p:blipFill>
          <a:blip r:embed="rId5">
            <a:clrChange>
              <a:clrFrom>
                <a:srgbClr val="FFFFFF"/>
              </a:clrFrom>
              <a:clrTo>
                <a:srgbClr val="FFFFFF">
                  <a:alpha val="0"/>
                </a:srgbClr>
              </a:clrTo>
            </a:clrChange>
            <a:lum contrast="-40000"/>
            <a:extLst>
              <a:ext uri="{28A0092B-C50C-407E-A947-70E740481C1C}">
                <a14:useLocalDpi xmlns:a14="http://schemas.microsoft.com/office/drawing/2010/main" val="0"/>
              </a:ext>
            </a:extLst>
          </a:blip>
          <a:srcRect/>
          <a:stretch>
            <a:fillRect/>
          </a:stretch>
        </p:blipFill>
        <p:spPr bwMode="auto">
          <a:xfrm>
            <a:off x="2190751" y="5500688"/>
            <a:ext cx="1352549"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7" descr="http://www.sotekrav.com/images/708152m.jpg"/>
          <p:cNvPicPr>
            <a:picLocks noChangeAspect="1" noChangeArrowheads="1"/>
          </p:cNvPicPr>
          <p:nvPr/>
        </p:nvPicPr>
        <p:blipFill>
          <a:blip r:embed="rId5">
            <a:clrChange>
              <a:clrFrom>
                <a:srgbClr val="FFFFFF"/>
              </a:clrFrom>
              <a:clrTo>
                <a:srgbClr val="FFFFFF">
                  <a:alpha val="0"/>
                </a:srgbClr>
              </a:clrTo>
            </a:clrChange>
            <a:lum contrast="-40000"/>
            <a:extLst>
              <a:ext uri="{28A0092B-C50C-407E-A947-70E740481C1C}">
                <a14:useLocalDpi xmlns:a14="http://schemas.microsoft.com/office/drawing/2010/main" val="0"/>
              </a:ext>
            </a:extLst>
          </a:blip>
          <a:srcRect/>
          <a:stretch>
            <a:fillRect/>
          </a:stretch>
        </p:blipFill>
        <p:spPr bwMode="auto">
          <a:xfrm>
            <a:off x="3333751" y="5429251"/>
            <a:ext cx="1352549"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Прямоугольник 68"/>
          <p:cNvSpPr/>
          <p:nvPr/>
        </p:nvSpPr>
        <p:spPr>
          <a:xfrm>
            <a:off x="4980518" y="928688"/>
            <a:ext cx="1972733" cy="1231900"/>
          </a:xfrm>
          <a:prstGeom prst="rect">
            <a:avLst/>
          </a:prstGeom>
        </p:spPr>
        <p:txBody>
          <a:bodyPr>
            <a:spAutoFit/>
          </a:bodyPr>
          <a:lstStyle/>
          <a:p>
            <a:pPr algn="ctr" eaLnBrk="1" hangingPunct="1">
              <a:defRPr/>
            </a:pPr>
            <a:r>
              <a:rPr lang="kk-KZ" sz="2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Көбею</a:t>
            </a:r>
          </a:p>
          <a:p>
            <a:pPr algn="ctr" eaLnBrk="1" hangingPunct="1">
              <a:defRPr/>
            </a:pPr>
            <a:r>
              <a:rPr lang="kk-KZ" sz="2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аймағы</a:t>
            </a:r>
            <a:endParaRPr lang="ru-RU" sz="2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defRPr/>
            </a:pPr>
            <a:r>
              <a:rPr lang="ru-RU" sz="2400"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(МИТОЗ)</a:t>
            </a:r>
          </a:p>
        </p:txBody>
      </p:sp>
      <p:sp>
        <p:nvSpPr>
          <p:cNvPr id="70" name="Прямоугольник 69"/>
          <p:cNvSpPr/>
          <p:nvPr/>
        </p:nvSpPr>
        <p:spPr>
          <a:xfrm>
            <a:off x="5048252" y="2500313"/>
            <a:ext cx="2000249" cy="461665"/>
          </a:xfrm>
          <a:prstGeom prst="rect">
            <a:avLst/>
          </a:prstGeom>
        </p:spPr>
        <p:txBody>
          <a:bodyPr>
            <a:spAutoFit/>
          </a:bodyPr>
          <a:lstStyle/>
          <a:p>
            <a:pPr eaLnBrk="1" hangingPunct="1">
              <a:defRPr/>
            </a:pPr>
            <a:r>
              <a:rPr lang="kk-KZ" sz="2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Өсу аймағы</a:t>
            </a:r>
            <a:endParaRPr lang="ru-RU" sz="2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 name="Прямоугольник 70"/>
          <p:cNvSpPr/>
          <p:nvPr/>
        </p:nvSpPr>
        <p:spPr>
          <a:xfrm>
            <a:off x="5292257" y="3786188"/>
            <a:ext cx="1615955" cy="1015663"/>
          </a:xfrm>
          <a:prstGeom prst="rect">
            <a:avLst/>
          </a:prstGeom>
        </p:spPr>
        <p:txBody>
          <a:bodyPr wrap="none">
            <a:spAutoFit/>
          </a:bodyPr>
          <a:lstStyle/>
          <a:p>
            <a:pPr algn="ctr" eaLnBrk="1" hangingPunct="1">
              <a:defRPr/>
            </a:pPr>
            <a:r>
              <a:rPr lang="ru-RU" sz="2000" b="1" dirty="0" err="1">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Пісіп</a:t>
            </a:r>
            <a:r>
              <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жетілу</a:t>
            </a:r>
            <a:endPar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defRPr/>
            </a:pPr>
            <a:r>
              <a:rPr lang="ru-RU" sz="2000" b="1" dirty="0" err="1">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аймағы</a:t>
            </a:r>
            <a:endPar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defRPr/>
            </a:pPr>
            <a:r>
              <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(МЕЙОЗ)</a:t>
            </a:r>
          </a:p>
        </p:txBody>
      </p:sp>
      <p:sp>
        <p:nvSpPr>
          <p:cNvPr id="72" name="Прямоугольник 71"/>
          <p:cNvSpPr/>
          <p:nvPr/>
        </p:nvSpPr>
        <p:spPr>
          <a:xfrm>
            <a:off x="4764617" y="5500689"/>
            <a:ext cx="3147483" cy="400110"/>
          </a:xfrm>
          <a:prstGeom prst="rect">
            <a:avLst/>
          </a:prstGeom>
        </p:spPr>
        <p:txBody>
          <a:bodyPr>
            <a:spAutoFit/>
          </a:bodyPr>
          <a:lstStyle/>
          <a:p>
            <a:pPr algn="ctr" eaLnBrk="1" hangingPunct="1">
              <a:defRPr/>
            </a:pPr>
            <a:r>
              <a:rPr lang="kk-KZ" sz="2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Қалыптасу аймағы</a:t>
            </a:r>
            <a:endPar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6" name="Овал 85"/>
          <p:cNvSpPr/>
          <p:nvPr/>
        </p:nvSpPr>
        <p:spPr>
          <a:xfrm>
            <a:off x="476251" y="1857375"/>
            <a:ext cx="666749" cy="4286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b="1" dirty="0"/>
              <a:t>2</a:t>
            </a:r>
            <a:r>
              <a:rPr lang="en-US" sz="1200" b="1" dirty="0"/>
              <a:t>n</a:t>
            </a:r>
            <a:endParaRPr lang="ru-RU" sz="1200" b="1" dirty="0"/>
          </a:p>
        </p:txBody>
      </p:sp>
      <p:sp>
        <p:nvSpPr>
          <p:cNvPr id="87" name="Овал 86"/>
          <p:cNvSpPr/>
          <p:nvPr/>
        </p:nvSpPr>
        <p:spPr>
          <a:xfrm>
            <a:off x="1524001" y="1857375"/>
            <a:ext cx="666751" cy="4286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b="1" dirty="0"/>
              <a:t>2</a:t>
            </a:r>
            <a:r>
              <a:rPr lang="en-US" sz="1200" b="1" dirty="0"/>
              <a:t>n</a:t>
            </a:r>
            <a:endParaRPr lang="ru-RU" sz="1200" b="1" dirty="0"/>
          </a:p>
        </p:txBody>
      </p:sp>
      <p:sp>
        <p:nvSpPr>
          <p:cNvPr id="88" name="Овал 87"/>
          <p:cNvSpPr/>
          <p:nvPr/>
        </p:nvSpPr>
        <p:spPr>
          <a:xfrm>
            <a:off x="2667001" y="1857375"/>
            <a:ext cx="666751" cy="4286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b="1" dirty="0"/>
              <a:t>2</a:t>
            </a:r>
            <a:r>
              <a:rPr lang="en-US" sz="1200" b="1" dirty="0"/>
              <a:t>n</a:t>
            </a:r>
            <a:endParaRPr lang="ru-RU" sz="1200" b="1" dirty="0"/>
          </a:p>
        </p:txBody>
      </p:sp>
      <p:sp>
        <p:nvSpPr>
          <p:cNvPr id="89" name="Овал 88"/>
          <p:cNvSpPr/>
          <p:nvPr/>
        </p:nvSpPr>
        <p:spPr>
          <a:xfrm>
            <a:off x="3714751" y="1857375"/>
            <a:ext cx="666749" cy="4286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b="1" dirty="0"/>
              <a:t>2</a:t>
            </a:r>
            <a:r>
              <a:rPr lang="en-US" sz="1200" b="1" dirty="0"/>
              <a:t>n</a:t>
            </a:r>
            <a:endParaRPr lang="ru-RU" sz="1200" b="1" dirty="0"/>
          </a:p>
        </p:txBody>
      </p:sp>
      <p:cxnSp>
        <p:nvCxnSpPr>
          <p:cNvPr id="90" name="Прямая со стрелкой 89"/>
          <p:cNvCxnSpPr/>
          <p:nvPr/>
        </p:nvCxnSpPr>
        <p:spPr>
          <a:xfrm rot="5400000">
            <a:off x="794280" y="1491722"/>
            <a:ext cx="441325" cy="31538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p:cNvCxnSpPr/>
          <p:nvPr/>
        </p:nvCxnSpPr>
        <p:spPr>
          <a:xfrm rot="16200000" flipH="1">
            <a:off x="1556280" y="1586971"/>
            <a:ext cx="441325" cy="124884"/>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2" name="Овал 91"/>
          <p:cNvSpPr/>
          <p:nvPr/>
        </p:nvSpPr>
        <p:spPr>
          <a:xfrm>
            <a:off x="1047752" y="1000125"/>
            <a:ext cx="857249" cy="5715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t>2</a:t>
            </a:r>
            <a:r>
              <a:rPr lang="en-US" sz="2000" b="1" dirty="0"/>
              <a:t>n</a:t>
            </a:r>
            <a:endParaRPr lang="ru-RU" sz="2000" b="1" dirty="0"/>
          </a:p>
        </p:txBody>
      </p:sp>
      <p:cxnSp>
        <p:nvCxnSpPr>
          <p:cNvPr id="93" name="Прямая со стрелкой 92"/>
          <p:cNvCxnSpPr/>
          <p:nvPr/>
        </p:nvCxnSpPr>
        <p:spPr>
          <a:xfrm rot="5400000">
            <a:off x="2942167" y="1534584"/>
            <a:ext cx="431800" cy="22013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p:nvPr/>
        </p:nvCxnSpPr>
        <p:spPr>
          <a:xfrm rot="16200000" flipH="1">
            <a:off x="3771372" y="1562630"/>
            <a:ext cx="441325" cy="17356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5" name="Овал 94"/>
          <p:cNvSpPr/>
          <p:nvPr/>
        </p:nvSpPr>
        <p:spPr>
          <a:xfrm>
            <a:off x="3143252" y="1000125"/>
            <a:ext cx="857249" cy="5715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t>2</a:t>
            </a:r>
            <a:r>
              <a:rPr lang="en-US" sz="2000" b="1" dirty="0"/>
              <a:t>n</a:t>
            </a:r>
            <a:endParaRPr lang="ru-RU" sz="2000" b="1" dirty="0"/>
          </a:p>
        </p:txBody>
      </p:sp>
      <p:cxnSp>
        <p:nvCxnSpPr>
          <p:cNvPr id="96" name="Прямая со стрелкой 95"/>
          <p:cNvCxnSpPr>
            <a:stCxn id="98" idx="3"/>
          </p:cNvCxnSpPr>
          <p:nvPr/>
        </p:nvCxnSpPr>
        <p:spPr>
          <a:xfrm rot="5400000">
            <a:off x="1766358" y="570442"/>
            <a:ext cx="158750" cy="64346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7" name="Прямая со стрелкой 96"/>
          <p:cNvCxnSpPr>
            <a:stCxn id="98" idx="5"/>
          </p:cNvCxnSpPr>
          <p:nvPr/>
        </p:nvCxnSpPr>
        <p:spPr>
          <a:xfrm rot="16200000" flipH="1">
            <a:off x="3183468" y="605367"/>
            <a:ext cx="158750" cy="57361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8" name="Овал 97"/>
          <p:cNvSpPr/>
          <p:nvPr/>
        </p:nvSpPr>
        <p:spPr>
          <a:xfrm>
            <a:off x="2000251" y="142876"/>
            <a:ext cx="1143000" cy="78581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800" b="1" dirty="0"/>
              <a:t>2</a:t>
            </a:r>
            <a:r>
              <a:rPr lang="en-US" sz="2800" b="1" dirty="0"/>
              <a:t>n</a:t>
            </a:r>
            <a:endParaRPr lang="ru-RU" sz="2800" b="1" dirty="0"/>
          </a:p>
        </p:txBody>
      </p:sp>
      <p:sp>
        <p:nvSpPr>
          <p:cNvPr id="101" name="Овал 100"/>
          <p:cNvSpPr/>
          <p:nvPr/>
        </p:nvSpPr>
        <p:spPr>
          <a:xfrm>
            <a:off x="8953500" y="142876"/>
            <a:ext cx="1143000" cy="785813"/>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800" b="1" dirty="0">
                <a:effectLst>
                  <a:outerShdw blurRad="38100" dist="38100" dir="2700000" algn="tl">
                    <a:srgbClr val="000000">
                      <a:alpha val="43137"/>
                    </a:srgbClr>
                  </a:outerShdw>
                </a:effectLst>
              </a:rPr>
              <a:t>2</a:t>
            </a:r>
            <a:r>
              <a:rPr lang="en-US" sz="2800" b="1" dirty="0">
                <a:effectLst>
                  <a:outerShdw blurRad="38100" dist="38100" dir="2700000" algn="tl">
                    <a:srgbClr val="000000">
                      <a:alpha val="43137"/>
                    </a:srgbClr>
                  </a:outerShdw>
                </a:effectLst>
              </a:rPr>
              <a:t>n</a:t>
            </a:r>
            <a:endParaRPr lang="ru-RU" sz="2800" b="1" dirty="0">
              <a:effectLst>
                <a:outerShdw blurRad="38100" dist="38100" dir="2700000" algn="tl">
                  <a:srgbClr val="000000">
                    <a:alpha val="43137"/>
                  </a:srgbClr>
                </a:outerShdw>
              </a:effectLst>
            </a:endParaRPr>
          </a:p>
        </p:txBody>
      </p:sp>
      <p:cxnSp>
        <p:nvCxnSpPr>
          <p:cNvPr id="102" name="Прямая со стрелкой 101"/>
          <p:cNvCxnSpPr/>
          <p:nvPr/>
        </p:nvCxnSpPr>
        <p:spPr>
          <a:xfrm rot="5400000">
            <a:off x="8719609" y="543455"/>
            <a:ext cx="158750" cy="643467"/>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 name="Прямая со стрелкой 102"/>
          <p:cNvCxnSpPr/>
          <p:nvPr/>
        </p:nvCxnSpPr>
        <p:spPr>
          <a:xfrm rot="16200000" flipH="1">
            <a:off x="10208684" y="578380"/>
            <a:ext cx="158750" cy="573616"/>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4" name="Овал 103"/>
          <p:cNvSpPr/>
          <p:nvPr/>
        </p:nvSpPr>
        <p:spPr>
          <a:xfrm>
            <a:off x="7905751" y="928688"/>
            <a:ext cx="857249" cy="5715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effectLst>
                  <a:outerShdw blurRad="38100" dist="38100" dir="2700000" algn="tl">
                    <a:srgbClr val="000000">
                      <a:alpha val="43137"/>
                    </a:srgbClr>
                  </a:outerShdw>
                </a:effectLst>
              </a:rPr>
              <a:t>2</a:t>
            </a:r>
            <a:r>
              <a:rPr lang="en-US" sz="2000" b="1" dirty="0">
                <a:effectLst>
                  <a:outerShdw blurRad="38100" dist="38100" dir="2700000" algn="tl">
                    <a:srgbClr val="000000">
                      <a:alpha val="43137"/>
                    </a:srgbClr>
                  </a:outerShdw>
                </a:effectLst>
              </a:rPr>
              <a:t>n</a:t>
            </a:r>
            <a:endParaRPr lang="ru-RU" sz="2000" b="1" dirty="0">
              <a:effectLst>
                <a:outerShdw blurRad="38100" dist="38100" dir="2700000" algn="tl">
                  <a:srgbClr val="000000">
                    <a:alpha val="43137"/>
                  </a:srgbClr>
                </a:outerShdw>
              </a:effectLst>
            </a:endParaRPr>
          </a:p>
        </p:txBody>
      </p:sp>
      <p:sp>
        <p:nvSpPr>
          <p:cNvPr id="105" name="Овал 104"/>
          <p:cNvSpPr/>
          <p:nvPr/>
        </p:nvSpPr>
        <p:spPr>
          <a:xfrm>
            <a:off x="10191752" y="928688"/>
            <a:ext cx="857249" cy="5715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effectLst>
                  <a:outerShdw blurRad="38100" dist="38100" dir="2700000" algn="tl">
                    <a:srgbClr val="000000">
                      <a:alpha val="43137"/>
                    </a:srgbClr>
                  </a:outerShdw>
                </a:effectLst>
              </a:rPr>
              <a:t>2</a:t>
            </a:r>
            <a:r>
              <a:rPr lang="en-US" sz="2000" b="1" dirty="0">
                <a:effectLst>
                  <a:outerShdw blurRad="38100" dist="38100" dir="2700000" algn="tl">
                    <a:srgbClr val="000000">
                      <a:alpha val="43137"/>
                    </a:srgbClr>
                  </a:outerShdw>
                </a:effectLst>
              </a:rPr>
              <a:t>n</a:t>
            </a:r>
            <a:endParaRPr lang="ru-RU" sz="2000" b="1" dirty="0">
              <a:effectLst>
                <a:outerShdw blurRad="38100" dist="38100" dir="2700000" algn="tl">
                  <a:srgbClr val="000000">
                    <a:alpha val="43137"/>
                  </a:srgbClr>
                </a:outerShdw>
              </a:effectLst>
            </a:endParaRPr>
          </a:p>
        </p:txBody>
      </p:sp>
      <p:cxnSp>
        <p:nvCxnSpPr>
          <p:cNvPr id="106" name="Прямая со стрелкой 105"/>
          <p:cNvCxnSpPr/>
          <p:nvPr/>
        </p:nvCxnSpPr>
        <p:spPr>
          <a:xfrm rot="5400000">
            <a:off x="7652280" y="1491722"/>
            <a:ext cx="441325" cy="315383"/>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7" name="Прямая со стрелкой 106"/>
          <p:cNvCxnSpPr/>
          <p:nvPr/>
        </p:nvCxnSpPr>
        <p:spPr>
          <a:xfrm rot="16200000" flipH="1">
            <a:off x="8509530" y="1586972"/>
            <a:ext cx="441325" cy="124883"/>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p:nvPr/>
        </p:nvCxnSpPr>
        <p:spPr>
          <a:xfrm rot="5400000">
            <a:off x="9990667" y="1534584"/>
            <a:ext cx="431800" cy="220133"/>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9" name="Прямая со стрелкой 108"/>
          <p:cNvCxnSpPr/>
          <p:nvPr/>
        </p:nvCxnSpPr>
        <p:spPr>
          <a:xfrm rot="16200000" flipH="1">
            <a:off x="10819872" y="1562630"/>
            <a:ext cx="441325" cy="173567"/>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0" name="Овал 109"/>
          <p:cNvSpPr/>
          <p:nvPr/>
        </p:nvSpPr>
        <p:spPr>
          <a:xfrm>
            <a:off x="7334251" y="1857375"/>
            <a:ext cx="666749" cy="428625"/>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b="1" dirty="0">
                <a:effectLst>
                  <a:outerShdw blurRad="38100" dist="38100" dir="2700000" algn="tl">
                    <a:srgbClr val="000000">
                      <a:alpha val="43137"/>
                    </a:srgbClr>
                  </a:outerShdw>
                </a:effectLst>
              </a:rPr>
              <a:t>2</a:t>
            </a:r>
            <a:r>
              <a:rPr lang="en-US" sz="1200" b="1" dirty="0">
                <a:effectLst>
                  <a:outerShdw blurRad="38100" dist="38100" dir="2700000" algn="tl">
                    <a:srgbClr val="000000">
                      <a:alpha val="43137"/>
                    </a:srgbClr>
                  </a:outerShdw>
                </a:effectLst>
              </a:rPr>
              <a:t>n</a:t>
            </a:r>
            <a:endParaRPr lang="ru-RU" sz="1200" b="1" dirty="0">
              <a:effectLst>
                <a:outerShdw blurRad="38100" dist="38100" dir="2700000" algn="tl">
                  <a:srgbClr val="000000">
                    <a:alpha val="43137"/>
                  </a:srgbClr>
                </a:outerShdw>
              </a:effectLst>
            </a:endParaRPr>
          </a:p>
        </p:txBody>
      </p:sp>
      <p:sp>
        <p:nvSpPr>
          <p:cNvPr id="111" name="Овал 110"/>
          <p:cNvSpPr/>
          <p:nvPr/>
        </p:nvSpPr>
        <p:spPr>
          <a:xfrm>
            <a:off x="8477251" y="1857375"/>
            <a:ext cx="666749" cy="428625"/>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b="1" dirty="0">
                <a:effectLst>
                  <a:outerShdw blurRad="38100" dist="38100" dir="2700000" algn="tl">
                    <a:srgbClr val="000000">
                      <a:alpha val="43137"/>
                    </a:srgbClr>
                  </a:outerShdw>
                </a:effectLst>
              </a:rPr>
              <a:t>2</a:t>
            </a:r>
            <a:r>
              <a:rPr lang="en-US" sz="1200" b="1" dirty="0">
                <a:effectLst>
                  <a:outerShdw blurRad="38100" dist="38100" dir="2700000" algn="tl">
                    <a:srgbClr val="000000">
                      <a:alpha val="43137"/>
                    </a:srgbClr>
                  </a:outerShdw>
                </a:effectLst>
              </a:rPr>
              <a:t>n</a:t>
            </a:r>
            <a:endParaRPr lang="ru-RU" sz="1200" b="1" dirty="0">
              <a:effectLst>
                <a:outerShdw blurRad="38100" dist="38100" dir="2700000" algn="tl">
                  <a:srgbClr val="000000">
                    <a:alpha val="43137"/>
                  </a:srgbClr>
                </a:outerShdw>
              </a:effectLst>
            </a:endParaRPr>
          </a:p>
        </p:txBody>
      </p:sp>
      <p:sp>
        <p:nvSpPr>
          <p:cNvPr id="112" name="Овал 111"/>
          <p:cNvSpPr/>
          <p:nvPr/>
        </p:nvSpPr>
        <p:spPr>
          <a:xfrm>
            <a:off x="9715501" y="1857375"/>
            <a:ext cx="666751" cy="428625"/>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b="1" dirty="0">
                <a:effectLst>
                  <a:outerShdw blurRad="38100" dist="38100" dir="2700000" algn="tl">
                    <a:srgbClr val="000000">
                      <a:alpha val="43137"/>
                    </a:srgbClr>
                  </a:outerShdw>
                </a:effectLst>
              </a:rPr>
              <a:t>2</a:t>
            </a:r>
            <a:r>
              <a:rPr lang="en-US" sz="1200" b="1" dirty="0">
                <a:effectLst>
                  <a:outerShdw blurRad="38100" dist="38100" dir="2700000" algn="tl">
                    <a:srgbClr val="000000">
                      <a:alpha val="43137"/>
                    </a:srgbClr>
                  </a:outerShdw>
                </a:effectLst>
              </a:rPr>
              <a:t>n</a:t>
            </a:r>
            <a:endParaRPr lang="ru-RU" sz="1200" b="1" dirty="0">
              <a:effectLst>
                <a:outerShdw blurRad="38100" dist="38100" dir="2700000" algn="tl">
                  <a:srgbClr val="000000">
                    <a:alpha val="43137"/>
                  </a:srgbClr>
                </a:outerShdw>
              </a:effectLst>
            </a:endParaRPr>
          </a:p>
        </p:txBody>
      </p:sp>
      <p:sp>
        <p:nvSpPr>
          <p:cNvPr id="113" name="Овал 112"/>
          <p:cNvSpPr/>
          <p:nvPr/>
        </p:nvSpPr>
        <p:spPr>
          <a:xfrm>
            <a:off x="10858501" y="1857375"/>
            <a:ext cx="666751" cy="428625"/>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b="1" dirty="0">
                <a:effectLst>
                  <a:outerShdw blurRad="38100" dist="38100" dir="2700000" algn="tl">
                    <a:srgbClr val="000000">
                      <a:alpha val="43137"/>
                    </a:srgbClr>
                  </a:outerShdw>
                </a:effectLst>
              </a:rPr>
              <a:t>2</a:t>
            </a:r>
            <a:r>
              <a:rPr lang="en-US" sz="1200" b="1" dirty="0">
                <a:effectLst>
                  <a:outerShdw blurRad="38100" dist="38100" dir="2700000" algn="tl">
                    <a:srgbClr val="000000">
                      <a:alpha val="43137"/>
                    </a:srgbClr>
                  </a:outerShdw>
                </a:effectLst>
              </a:rPr>
              <a:t>n</a:t>
            </a:r>
            <a:endParaRPr lang="ru-RU" sz="1200" b="1" dirty="0">
              <a:effectLst>
                <a:outerShdw blurRad="38100" dist="38100" dir="2700000" algn="tl">
                  <a:srgbClr val="000000">
                    <a:alpha val="43137"/>
                  </a:srgbClr>
                </a:outerShdw>
              </a:effectLst>
            </a:endParaRPr>
          </a:p>
        </p:txBody>
      </p:sp>
      <p:cxnSp>
        <p:nvCxnSpPr>
          <p:cNvPr id="114" name="Прямая со стрелкой 113"/>
          <p:cNvCxnSpPr/>
          <p:nvPr/>
        </p:nvCxnSpPr>
        <p:spPr>
          <a:xfrm rot="5400000">
            <a:off x="9240309" y="2356380"/>
            <a:ext cx="571500" cy="2117"/>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5" name="Овал 114"/>
          <p:cNvSpPr/>
          <p:nvPr/>
        </p:nvSpPr>
        <p:spPr>
          <a:xfrm>
            <a:off x="8953500" y="2643188"/>
            <a:ext cx="1143000" cy="78581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800" b="1" dirty="0">
                <a:effectLst>
                  <a:outerShdw blurRad="38100" dist="38100" dir="2700000" algn="tl">
                    <a:srgbClr val="000000">
                      <a:alpha val="43137"/>
                    </a:srgbClr>
                  </a:outerShdw>
                </a:effectLst>
              </a:rPr>
              <a:t>2</a:t>
            </a:r>
            <a:r>
              <a:rPr lang="en-US" sz="2800" b="1" dirty="0">
                <a:effectLst>
                  <a:outerShdw blurRad="38100" dist="38100" dir="2700000" algn="tl">
                    <a:srgbClr val="000000">
                      <a:alpha val="43137"/>
                    </a:srgbClr>
                  </a:outerShdw>
                </a:effectLst>
              </a:rPr>
              <a:t>n</a:t>
            </a:r>
            <a:endParaRPr lang="ru-RU" sz="2800" b="1" dirty="0">
              <a:effectLst>
                <a:outerShdw blurRad="38100" dist="38100" dir="2700000" algn="tl">
                  <a:srgbClr val="000000">
                    <a:alpha val="43137"/>
                  </a:srgbClr>
                </a:outerShdw>
              </a:effectLst>
            </a:endParaRPr>
          </a:p>
        </p:txBody>
      </p:sp>
      <p:cxnSp>
        <p:nvCxnSpPr>
          <p:cNvPr id="116" name="Прямая со стрелкой 115"/>
          <p:cNvCxnSpPr/>
          <p:nvPr/>
        </p:nvCxnSpPr>
        <p:spPr>
          <a:xfrm rot="5400000">
            <a:off x="8670926" y="3259138"/>
            <a:ext cx="400050" cy="596900"/>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7" name="Прямая со стрелкой 116"/>
          <p:cNvCxnSpPr/>
          <p:nvPr/>
        </p:nvCxnSpPr>
        <p:spPr>
          <a:xfrm rot="16200000" flipH="1">
            <a:off x="10004426" y="3259138"/>
            <a:ext cx="400050" cy="596900"/>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9" name="Овал 118"/>
          <p:cNvSpPr/>
          <p:nvPr/>
        </p:nvSpPr>
        <p:spPr>
          <a:xfrm>
            <a:off x="8096252" y="3786188"/>
            <a:ext cx="857249" cy="5715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effectLst>
                  <a:outerShdw blurRad="38100" dist="38100" dir="2700000" algn="tl">
                    <a:srgbClr val="000000">
                      <a:alpha val="43137"/>
                    </a:srgbClr>
                  </a:outerShdw>
                </a:effectLst>
              </a:rPr>
              <a:t>n</a:t>
            </a:r>
            <a:endParaRPr lang="ru-RU" sz="2000" b="1" dirty="0">
              <a:effectLst>
                <a:outerShdw blurRad="38100" dist="38100" dir="2700000" algn="tl">
                  <a:srgbClr val="000000">
                    <a:alpha val="43137"/>
                  </a:srgbClr>
                </a:outerShdw>
              </a:effectLst>
            </a:endParaRPr>
          </a:p>
        </p:txBody>
      </p:sp>
      <p:sp>
        <p:nvSpPr>
          <p:cNvPr id="120" name="Овал 119"/>
          <p:cNvSpPr/>
          <p:nvPr/>
        </p:nvSpPr>
        <p:spPr>
          <a:xfrm>
            <a:off x="10191752" y="3786188"/>
            <a:ext cx="857249" cy="5715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effectLst>
                  <a:outerShdw blurRad="38100" dist="38100" dir="2700000" algn="tl">
                    <a:srgbClr val="000000">
                      <a:alpha val="43137"/>
                    </a:srgbClr>
                  </a:outerShdw>
                </a:effectLst>
              </a:rPr>
              <a:t>n</a:t>
            </a:r>
            <a:endParaRPr lang="ru-RU" sz="2000" b="1" dirty="0">
              <a:effectLst>
                <a:outerShdw blurRad="38100" dist="38100" dir="2700000" algn="tl">
                  <a:srgbClr val="000000">
                    <a:alpha val="43137"/>
                  </a:srgbClr>
                </a:outerShdw>
              </a:effectLst>
            </a:endParaRPr>
          </a:p>
        </p:txBody>
      </p:sp>
      <p:cxnSp>
        <p:nvCxnSpPr>
          <p:cNvPr id="121" name="Прямая со стрелкой 120"/>
          <p:cNvCxnSpPr/>
          <p:nvPr/>
        </p:nvCxnSpPr>
        <p:spPr>
          <a:xfrm rot="5400000">
            <a:off x="7842780" y="4349222"/>
            <a:ext cx="441325" cy="315383"/>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2" name="Прямая со стрелкой 121"/>
          <p:cNvCxnSpPr/>
          <p:nvPr/>
        </p:nvCxnSpPr>
        <p:spPr>
          <a:xfrm rot="16200000" flipH="1">
            <a:off x="8700030" y="4444472"/>
            <a:ext cx="441325" cy="124883"/>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3" name="Прямая со стрелкой 122"/>
          <p:cNvCxnSpPr/>
          <p:nvPr/>
        </p:nvCxnSpPr>
        <p:spPr>
          <a:xfrm rot="5400000">
            <a:off x="9990667" y="4392084"/>
            <a:ext cx="431800" cy="220133"/>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rot="16200000" flipH="1">
            <a:off x="10819872" y="4420130"/>
            <a:ext cx="441325" cy="173567"/>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5" name="Овал 124"/>
          <p:cNvSpPr/>
          <p:nvPr/>
        </p:nvSpPr>
        <p:spPr>
          <a:xfrm>
            <a:off x="8667751" y="4714876"/>
            <a:ext cx="666749" cy="428625"/>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effectLst>
                  <a:outerShdw blurRad="38100" dist="38100" dir="2700000" algn="tl">
                    <a:srgbClr val="000000">
                      <a:alpha val="43137"/>
                    </a:srgbClr>
                  </a:outerShdw>
                </a:effectLst>
              </a:rPr>
              <a:t>n</a:t>
            </a:r>
            <a:endParaRPr lang="ru-RU" sz="1200" b="1" dirty="0">
              <a:effectLst>
                <a:outerShdw blurRad="38100" dist="38100" dir="2700000" algn="tl">
                  <a:srgbClr val="000000">
                    <a:alpha val="43137"/>
                  </a:srgbClr>
                </a:outerShdw>
              </a:effectLst>
            </a:endParaRPr>
          </a:p>
        </p:txBody>
      </p:sp>
      <p:sp>
        <p:nvSpPr>
          <p:cNvPr id="127" name="Овал 126"/>
          <p:cNvSpPr/>
          <p:nvPr/>
        </p:nvSpPr>
        <p:spPr>
          <a:xfrm>
            <a:off x="9810751" y="4714876"/>
            <a:ext cx="666749" cy="428625"/>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effectLst>
                  <a:outerShdw blurRad="38100" dist="38100" dir="2700000" algn="tl">
                    <a:srgbClr val="000000">
                      <a:alpha val="43137"/>
                    </a:srgbClr>
                  </a:outerShdw>
                </a:effectLst>
              </a:rPr>
              <a:t>n</a:t>
            </a:r>
            <a:endParaRPr lang="ru-RU" sz="1200" b="1" dirty="0">
              <a:effectLst>
                <a:outerShdw blurRad="38100" dist="38100" dir="2700000" algn="tl">
                  <a:srgbClr val="000000">
                    <a:alpha val="43137"/>
                  </a:srgbClr>
                </a:outerShdw>
              </a:effectLst>
            </a:endParaRPr>
          </a:p>
        </p:txBody>
      </p:sp>
      <p:sp>
        <p:nvSpPr>
          <p:cNvPr id="128" name="Овал 127"/>
          <p:cNvSpPr/>
          <p:nvPr/>
        </p:nvSpPr>
        <p:spPr>
          <a:xfrm>
            <a:off x="10858501" y="4714876"/>
            <a:ext cx="666751" cy="428625"/>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effectLst>
                  <a:outerShdw blurRad="38100" dist="38100" dir="2700000" algn="tl">
                    <a:srgbClr val="000000">
                      <a:alpha val="43137"/>
                    </a:srgbClr>
                  </a:outerShdw>
                </a:effectLst>
              </a:rPr>
              <a:t>n</a:t>
            </a:r>
            <a:endParaRPr lang="ru-RU" sz="1200" b="1" dirty="0">
              <a:effectLst>
                <a:outerShdw blurRad="38100" dist="38100" dir="2700000" algn="tl">
                  <a:srgbClr val="000000">
                    <a:alpha val="43137"/>
                  </a:srgbClr>
                </a:outerShdw>
              </a:effectLst>
            </a:endParaRPr>
          </a:p>
        </p:txBody>
      </p:sp>
      <p:pic>
        <p:nvPicPr>
          <p:cNvPr id="7239" name="Picture 9" descr="http://www.examiner.com/images/blog/wysiwyg/image/Gray3.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1" y="4572000"/>
            <a:ext cx="157056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8" name="Номер слайда 7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a:spcBef>
                <a:spcPct val="0"/>
              </a:spcBef>
              <a:buClrTx/>
              <a:buFontTx/>
              <a:buNone/>
            </a:pPr>
            <a:fld id="{7580A033-3E83-48A4-B7E7-3E56F3E70B34}" type="slidenum">
              <a:rPr lang="ru-RU" altLang="ru-RU" sz="1200">
                <a:solidFill>
                  <a:srgbClr val="898989"/>
                </a:solidFill>
                <a:latin typeface="Calibri" pitchFamily="34" charset="0"/>
              </a:rPr>
              <a:pPr>
                <a:spcBef>
                  <a:spcPct val="0"/>
                </a:spcBef>
                <a:buClrTx/>
                <a:buFontTx/>
                <a:buNone/>
              </a:pPr>
              <a:t>18</a:t>
            </a:fld>
            <a:endParaRPr lang="ru-RU" altLang="ru-RU" sz="1200">
              <a:solidFill>
                <a:srgbClr val="898989"/>
              </a:solidFill>
              <a:latin typeface="Calibri" pitchFamily="34" charset="0"/>
            </a:endParaRPr>
          </a:p>
        </p:txBody>
      </p:sp>
    </p:spTree>
    <p:extLst>
      <p:ext uri="{BB962C8B-B14F-4D97-AF65-F5344CB8AC3E}">
        <p14:creationId xmlns:p14="http://schemas.microsoft.com/office/powerpoint/2010/main" val="3021992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9">
                                            <p:txEl>
                                              <p:pRg st="2" end="2"/>
                                            </p:txEl>
                                          </p:spTgt>
                                        </p:tgtEl>
                                        <p:attrNameLst>
                                          <p:attrName>style.visibility</p:attrName>
                                        </p:attrNameLst>
                                      </p:cBhvr>
                                      <p:to>
                                        <p:strVal val="visible"/>
                                      </p:to>
                                    </p:set>
                                    <p:animEffect transition="in" filter="fade">
                                      <p:cBhvr>
                                        <p:cTn id="7" dur="2000"/>
                                        <p:tgtEl>
                                          <p:spTgt spid="6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9">
                                            <p:txEl>
                                              <p:pRg st="0" end="0"/>
                                            </p:txEl>
                                          </p:spTgt>
                                        </p:tgtEl>
                                        <p:attrNameLst>
                                          <p:attrName>style.visibility</p:attrName>
                                        </p:attrNameLst>
                                      </p:cBhvr>
                                      <p:to>
                                        <p:strVal val="visible"/>
                                      </p:to>
                                    </p:set>
                                    <p:animEffect transition="in" filter="fade">
                                      <p:cBhvr>
                                        <p:cTn id="10" dur="2000"/>
                                        <p:tgtEl>
                                          <p:spTgt spid="6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xEl>
                                              <p:pRg st="1" end="1"/>
                                            </p:txEl>
                                          </p:spTgt>
                                        </p:tgtEl>
                                        <p:attrNameLst>
                                          <p:attrName>style.visibility</p:attrName>
                                        </p:attrNameLst>
                                      </p:cBhvr>
                                      <p:to>
                                        <p:strVal val="visible"/>
                                      </p:to>
                                    </p:set>
                                    <p:animEffect transition="in" filter="fade">
                                      <p:cBhvr>
                                        <p:cTn id="13" dur="2000"/>
                                        <p:tgtEl>
                                          <p:spTgt spid="69">
                                            <p:txEl>
                                              <p:pRg st="1" end="1"/>
                                            </p:txEl>
                                          </p:spTgt>
                                        </p:tgtEl>
                                      </p:cBhvr>
                                    </p:animEffect>
                                  </p:childTnLst>
                                </p:cTn>
                              </p:par>
                            </p:childTnLst>
                          </p:cTn>
                        </p:par>
                        <p:par>
                          <p:cTn id="14" fill="hold" nodeType="afterGroup">
                            <p:stCondLst>
                              <p:cond delay="2000"/>
                            </p:stCondLst>
                            <p:childTnLst>
                              <p:par>
                                <p:cTn id="15" presetID="7" presetClass="entr" presetSubtype="1" fill="hold" grpId="0" nodeType="afterEffect">
                                  <p:stCondLst>
                                    <p:cond delay="0"/>
                                  </p:stCondLst>
                                  <p:childTnLst>
                                    <p:set>
                                      <p:cBhvr>
                                        <p:cTn id="16" dur="1" fill="hold">
                                          <p:stCondLst>
                                            <p:cond delay="0"/>
                                          </p:stCondLst>
                                        </p:cTn>
                                        <p:tgtEl>
                                          <p:spTgt spid="98"/>
                                        </p:tgtEl>
                                        <p:attrNameLst>
                                          <p:attrName>style.visibility</p:attrName>
                                        </p:attrNameLst>
                                      </p:cBhvr>
                                      <p:to>
                                        <p:strVal val="visible"/>
                                      </p:to>
                                    </p:set>
                                    <p:anim calcmode="lin" valueType="num">
                                      <p:cBhvr additive="base">
                                        <p:cTn id="17" dur="1000" fill="hold"/>
                                        <p:tgtEl>
                                          <p:spTgt spid="98"/>
                                        </p:tgtEl>
                                        <p:attrNameLst>
                                          <p:attrName>ppt_x</p:attrName>
                                        </p:attrNameLst>
                                      </p:cBhvr>
                                      <p:tavLst>
                                        <p:tav tm="0">
                                          <p:val>
                                            <p:strVal val="#ppt_x"/>
                                          </p:val>
                                        </p:tav>
                                        <p:tav tm="100000">
                                          <p:val>
                                            <p:strVal val="#ppt_x"/>
                                          </p:val>
                                        </p:tav>
                                      </p:tavLst>
                                    </p:anim>
                                    <p:anim calcmode="lin" valueType="num">
                                      <p:cBhvr additive="base">
                                        <p:cTn id="18" dur="1000" fill="hold"/>
                                        <p:tgtEl>
                                          <p:spTgt spid="98"/>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000"/>
                            </p:stCondLst>
                            <p:childTnLst>
                              <p:par>
                                <p:cTn id="20" presetID="10" presetClass="entr" presetSubtype="0" fill="hold" nodeType="after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2000"/>
                                        <p:tgtEl>
                                          <p:spTgt spid="96"/>
                                        </p:tgtEl>
                                      </p:cBhvr>
                                    </p:animEffect>
                                  </p:childTnLst>
                                </p:cTn>
                              </p:par>
                              <p:par>
                                <p:cTn id="23" presetID="10" presetClass="entr" presetSubtype="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2000"/>
                                        <p:tgtEl>
                                          <p:spTgt spid="97"/>
                                        </p:tgtEl>
                                      </p:cBhvr>
                                    </p:animEffect>
                                  </p:childTnLst>
                                </p:cTn>
                              </p:par>
                            </p:childTnLst>
                          </p:cTn>
                        </p:par>
                        <p:par>
                          <p:cTn id="26" fill="hold" nodeType="afterGroup">
                            <p:stCondLst>
                              <p:cond delay="5000"/>
                            </p:stCondLst>
                            <p:childTnLst>
                              <p:par>
                                <p:cTn id="27" presetID="7" presetClass="entr" presetSubtype="1"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additive="base">
                                        <p:cTn id="29" dur="1000" fill="hold"/>
                                        <p:tgtEl>
                                          <p:spTgt spid="92"/>
                                        </p:tgtEl>
                                        <p:attrNameLst>
                                          <p:attrName>ppt_x</p:attrName>
                                        </p:attrNameLst>
                                      </p:cBhvr>
                                      <p:tavLst>
                                        <p:tav tm="0">
                                          <p:val>
                                            <p:strVal val="#ppt_x"/>
                                          </p:val>
                                        </p:tav>
                                        <p:tav tm="100000">
                                          <p:val>
                                            <p:strVal val="#ppt_x"/>
                                          </p:val>
                                        </p:tav>
                                      </p:tavLst>
                                    </p:anim>
                                    <p:anim calcmode="lin" valueType="num">
                                      <p:cBhvr additive="base">
                                        <p:cTn id="30" dur="1000" fill="hold"/>
                                        <p:tgtEl>
                                          <p:spTgt spid="92"/>
                                        </p:tgtEl>
                                        <p:attrNameLst>
                                          <p:attrName>ppt_y</p:attrName>
                                        </p:attrNameLst>
                                      </p:cBhvr>
                                      <p:tavLst>
                                        <p:tav tm="0">
                                          <p:val>
                                            <p:strVal val="0-#ppt_h/2"/>
                                          </p:val>
                                        </p:tav>
                                        <p:tav tm="100000">
                                          <p:val>
                                            <p:strVal val="#ppt_y"/>
                                          </p:val>
                                        </p:tav>
                                      </p:tavLst>
                                    </p:anim>
                                  </p:childTnLst>
                                </p:cTn>
                              </p:par>
                              <p:par>
                                <p:cTn id="31" presetID="7" presetClass="entr" presetSubtype="1"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 calcmode="lin" valueType="num">
                                      <p:cBhvr additive="base">
                                        <p:cTn id="33" dur="1000" fill="hold"/>
                                        <p:tgtEl>
                                          <p:spTgt spid="95"/>
                                        </p:tgtEl>
                                        <p:attrNameLst>
                                          <p:attrName>ppt_x</p:attrName>
                                        </p:attrNameLst>
                                      </p:cBhvr>
                                      <p:tavLst>
                                        <p:tav tm="0">
                                          <p:val>
                                            <p:strVal val="#ppt_x"/>
                                          </p:val>
                                        </p:tav>
                                        <p:tav tm="100000">
                                          <p:val>
                                            <p:strVal val="#ppt_x"/>
                                          </p:val>
                                        </p:tav>
                                      </p:tavLst>
                                    </p:anim>
                                    <p:anim calcmode="lin" valueType="num">
                                      <p:cBhvr additive="base">
                                        <p:cTn id="34" dur="1000" fill="hold"/>
                                        <p:tgtEl>
                                          <p:spTgt spid="95"/>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6000"/>
                            </p:stCondLst>
                            <p:childTnLst>
                              <p:par>
                                <p:cTn id="36" presetID="10" presetClass="entr" presetSubtype="0"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2000"/>
                                        <p:tgtEl>
                                          <p:spTgt spid="90"/>
                                        </p:tgtEl>
                                      </p:cBhvr>
                                    </p:animEffect>
                                  </p:childTnLst>
                                </p:cTn>
                              </p:par>
                              <p:par>
                                <p:cTn id="39" presetID="10" presetClass="entr" presetSubtype="0" fill="hold" nodeType="withEffect">
                                  <p:stCondLst>
                                    <p:cond delay="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2000"/>
                                        <p:tgtEl>
                                          <p:spTgt spid="91"/>
                                        </p:tgtEl>
                                      </p:cBhvr>
                                    </p:animEffect>
                                  </p:childTnLst>
                                </p:cTn>
                              </p:par>
                              <p:par>
                                <p:cTn id="42" presetID="10" presetClass="entr" presetSubtype="0" fill="hold" nodeType="with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fade">
                                      <p:cBhvr>
                                        <p:cTn id="44" dur="2000"/>
                                        <p:tgtEl>
                                          <p:spTgt spid="93"/>
                                        </p:tgtEl>
                                      </p:cBhvr>
                                    </p:animEffect>
                                  </p:childTnLst>
                                </p:cTn>
                              </p:par>
                              <p:par>
                                <p:cTn id="45" presetID="10" presetClass="entr" presetSubtype="0" fill="hold" nodeType="with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2000"/>
                                        <p:tgtEl>
                                          <p:spTgt spid="94"/>
                                        </p:tgtEl>
                                      </p:cBhvr>
                                    </p:animEffect>
                                  </p:childTnLst>
                                </p:cTn>
                              </p:par>
                            </p:childTnLst>
                          </p:cTn>
                        </p:par>
                        <p:par>
                          <p:cTn id="48" fill="hold" nodeType="afterGroup">
                            <p:stCondLst>
                              <p:cond delay="8000"/>
                            </p:stCondLst>
                            <p:childTnLst>
                              <p:par>
                                <p:cTn id="49" presetID="7" presetClass="entr" presetSubtype="1"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000" fill="hold"/>
                                        <p:tgtEl>
                                          <p:spTgt spid="86"/>
                                        </p:tgtEl>
                                        <p:attrNameLst>
                                          <p:attrName>ppt_x</p:attrName>
                                        </p:attrNameLst>
                                      </p:cBhvr>
                                      <p:tavLst>
                                        <p:tav tm="0">
                                          <p:val>
                                            <p:strVal val="#ppt_x"/>
                                          </p:val>
                                        </p:tav>
                                        <p:tav tm="100000">
                                          <p:val>
                                            <p:strVal val="#ppt_x"/>
                                          </p:val>
                                        </p:tav>
                                      </p:tavLst>
                                    </p:anim>
                                    <p:anim calcmode="lin" valueType="num">
                                      <p:cBhvr additive="base">
                                        <p:cTn id="52" dur="1000" fill="hold"/>
                                        <p:tgtEl>
                                          <p:spTgt spid="86"/>
                                        </p:tgtEl>
                                        <p:attrNameLst>
                                          <p:attrName>ppt_y</p:attrName>
                                        </p:attrNameLst>
                                      </p:cBhvr>
                                      <p:tavLst>
                                        <p:tav tm="0">
                                          <p:val>
                                            <p:strVal val="0-#ppt_h/2"/>
                                          </p:val>
                                        </p:tav>
                                        <p:tav tm="100000">
                                          <p:val>
                                            <p:strVal val="#ppt_y"/>
                                          </p:val>
                                        </p:tav>
                                      </p:tavLst>
                                    </p:anim>
                                  </p:childTnLst>
                                </p:cTn>
                              </p:par>
                              <p:par>
                                <p:cTn id="53" presetID="7" presetClass="entr" presetSubtype="1"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000" fill="hold"/>
                                        <p:tgtEl>
                                          <p:spTgt spid="87"/>
                                        </p:tgtEl>
                                        <p:attrNameLst>
                                          <p:attrName>ppt_x</p:attrName>
                                        </p:attrNameLst>
                                      </p:cBhvr>
                                      <p:tavLst>
                                        <p:tav tm="0">
                                          <p:val>
                                            <p:strVal val="#ppt_x"/>
                                          </p:val>
                                        </p:tav>
                                        <p:tav tm="100000">
                                          <p:val>
                                            <p:strVal val="#ppt_x"/>
                                          </p:val>
                                        </p:tav>
                                      </p:tavLst>
                                    </p:anim>
                                    <p:anim calcmode="lin" valueType="num">
                                      <p:cBhvr additive="base">
                                        <p:cTn id="56" dur="1000" fill="hold"/>
                                        <p:tgtEl>
                                          <p:spTgt spid="87"/>
                                        </p:tgtEl>
                                        <p:attrNameLst>
                                          <p:attrName>ppt_y</p:attrName>
                                        </p:attrNameLst>
                                      </p:cBhvr>
                                      <p:tavLst>
                                        <p:tav tm="0">
                                          <p:val>
                                            <p:strVal val="0-#ppt_h/2"/>
                                          </p:val>
                                        </p:tav>
                                        <p:tav tm="100000">
                                          <p:val>
                                            <p:strVal val="#ppt_y"/>
                                          </p:val>
                                        </p:tav>
                                      </p:tavLst>
                                    </p:anim>
                                  </p:childTnLst>
                                </p:cTn>
                              </p:par>
                              <p:par>
                                <p:cTn id="57" presetID="7" presetClass="entr" presetSubtype="1"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000" fill="hold"/>
                                        <p:tgtEl>
                                          <p:spTgt spid="88"/>
                                        </p:tgtEl>
                                        <p:attrNameLst>
                                          <p:attrName>ppt_x</p:attrName>
                                        </p:attrNameLst>
                                      </p:cBhvr>
                                      <p:tavLst>
                                        <p:tav tm="0">
                                          <p:val>
                                            <p:strVal val="#ppt_x"/>
                                          </p:val>
                                        </p:tav>
                                        <p:tav tm="100000">
                                          <p:val>
                                            <p:strVal val="#ppt_x"/>
                                          </p:val>
                                        </p:tav>
                                      </p:tavLst>
                                    </p:anim>
                                    <p:anim calcmode="lin" valueType="num">
                                      <p:cBhvr additive="base">
                                        <p:cTn id="60" dur="1000" fill="hold"/>
                                        <p:tgtEl>
                                          <p:spTgt spid="88"/>
                                        </p:tgtEl>
                                        <p:attrNameLst>
                                          <p:attrName>ppt_y</p:attrName>
                                        </p:attrNameLst>
                                      </p:cBhvr>
                                      <p:tavLst>
                                        <p:tav tm="0">
                                          <p:val>
                                            <p:strVal val="0-#ppt_h/2"/>
                                          </p:val>
                                        </p:tav>
                                        <p:tav tm="100000">
                                          <p:val>
                                            <p:strVal val="#ppt_y"/>
                                          </p:val>
                                        </p:tav>
                                      </p:tavLst>
                                    </p:anim>
                                  </p:childTnLst>
                                </p:cTn>
                              </p:par>
                              <p:par>
                                <p:cTn id="61" presetID="7" presetClass="entr" presetSubtype="1"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000" fill="hold"/>
                                        <p:tgtEl>
                                          <p:spTgt spid="89"/>
                                        </p:tgtEl>
                                        <p:attrNameLst>
                                          <p:attrName>ppt_x</p:attrName>
                                        </p:attrNameLst>
                                      </p:cBhvr>
                                      <p:tavLst>
                                        <p:tav tm="0">
                                          <p:val>
                                            <p:strVal val="#ppt_x"/>
                                          </p:val>
                                        </p:tav>
                                        <p:tav tm="100000">
                                          <p:val>
                                            <p:strVal val="#ppt_x"/>
                                          </p:val>
                                        </p:tav>
                                      </p:tavLst>
                                    </p:anim>
                                    <p:anim calcmode="lin" valueType="num">
                                      <p:cBhvr additive="base">
                                        <p:cTn id="64" dur="1000" fill="hold"/>
                                        <p:tgtEl>
                                          <p:spTgt spid="89"/>
                                        </p:tgtEl>
                                        <p:attrNameLst>
                                          <p:attrName>ppt_y</p:attrName>
                                        </p:attrNameLst>
                                      </p:cBhvr>
                                      <p:tavLst>
                                        <p:tav tm="0">
                                          <p:val>
                                            <p:strVal val="0-#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1"/>
                                        </p:tgtEl>
                                        <p:attrNameLst>
                                          <p:attrName>style.visibility</p:attrName>
                                        </p:attrNameLst>
                                      </p:cBhvr>
                                      <p:to>
                                        <p:strVal val="visible"/>
                                      </p:to>
                                    </p:set>
                                    <p:animEffect transition="in" filter="fade">
                                      <p:cBhvr>
                                        <p:cTn id="69" dur="1000"/>
                                        <p:tgtEl>
                                          <p:spTgt spid="101"/>
                                        </p:tgtEl>
                                      </p:cBhvr>
                                    </p:animEffect>
                                  </p:childTnLst>
                                </p:cTn>
                              </p:par>
                              <p:par>
                                <p:cTn id="70" presetID="10" presetClass="entr" presetSubtype="0" fill="hold" nodeType="withEffect">
                                  <p:stCondLst>
                                    <p:cond delay="0"/>
                                  </p:stCondLst>
                                  <p:childTnLst>
                                    <p:set>
                                      <p:cBhvr>
                                        <p:cTn id="71" dur="1" fill="hold">
                                          <p:stCondLst>
                                            <p:cond delay="0"/>
                                          </p:stCondLst>
                                        </p:cTn>
                                        <p:tgtEl>
                                          <p:spTgt spid="102"/>
                                        </p:tgtEl>
                                        <p:attrNameLst>
                                          <p:attrName>style.visibility</p:attrName>
                                        </p:attrNameLst>
                                      </p:cBhvr>
                                      <p:to>
                                        <p:strVal val="visible"/>
                                      </p:to>
                                    </p:set>
                                    <p:animEffect transition="in" filter="fade">
                                      <p:cBhvr>
                                        <p:cTn id="72" dur="1000"/>
                                        <p:tgtEl>
                                          <p:spTgt spid="102"/>
                                        </p:tgtEl>
                                      </p:cBhvr>
                                    </p:animEffect>
                                  </p:childTnLst>
                                </p:cTn>
                              </p:par>
                              <p:par>
                                <p:cTn id="73" presetID="10" presetClass="entr" presetSubtype="0" fill="hold" nodeType="with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fade">
                                      <p:cBhvr>
                                        <p:cTn id="75" dur="1000"/>
                                        <p:tgtEl>
                                          <p:spTgt spid="103"/>
                                        </p:tgtEl>
                                      </p:cBhvr>
                                    </p:animEffect>
                                  </p:childTnLst>
                                </p:cTn>
                              </p:par>
                            </p:childTnLst>
                          </p:cTn>
                        </p:par>
                        <p:par>
                          <p:cTn id="76" fill="hold" nodeType="afterGroup">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104"/>
                                        </p:tgtEl>
                                        <p:attrNameLst>
                                          <p:attrName>style.visibility</p:attrName>
                                        </p:attrNameLst>
                                      </p:cBhvr>
                                      <p:to>
                                        <p:strVal val="visible"/>
                                      </p:to>
                                    </p:set>
                                    <p:animEffect transition="in" filter="fade">
                                      <p:cBhvr>
                                        <p:cTn id="79" dur="1000"/>
                                        <p:tgtEl>
                                          <p:spTgt spid="10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5"/>
                                        </p:tgtEl>
                                        <p:attrNameLst>
                                          <p:attrName>style.visibility</p:attrName>
                                        </p:attrNameLst>
                                      </p:cBhvr>
                                      <p:to>
                                        <p:strVal val="visible"/>
                                      </p:to>
                                    </p:set>
                                    <p:animEffect transition="in" filter="fade">
                                      <p:cBhvr>
                                        <p:cTn id="82" dur="1000"/>
                                        <p:tgtEl>
                                          <p:spTgt spid="105"/>
                                        </p:tgtEl>
                                      </p:cBhvr>
                                    </p:animEffect>
                                  </p:childTnLst>
                                </p:cTn>
                              </p:par>
                            </p:childTnLst>
                          </p:cTn>
                        </p:par>
                        <p:par>
                          <p:cTn id="83" fill="hold" nodeType="afterGroup">
                            <p:stCondLst>
                              <p:cond delay="2000"/>
                            </p:stCondLst>
                            <p:childTnLst>
                              <p:par>
                                <p:cTn id="84" presetID="10" presetClass="entr" presetSubtype="0" fill="hold" nodeType="afterEffect">
                                  <p:stCondLst>
                                    <p:cond delay="0"/>
                                  </p:stCondLst>
                                  <p:childTnLst>
                                    <p:set>
                                      <p:cBhvr>
                                        <p:cTn id="85" dur="1" fill="hold">
                                          <p:stCondLst>
                                            <p:cond delay="0"/>
                                          </p:stCondLst>
                                        </p:cTn>
                                        <p:tgtEl>
                                          <p:spTgt spid="106"/>
                                        </p:tgtEl>
                                        <p:attrNameLst>
                                          <p:attrName>style.visibility</p:attrName>
                                        </p:attrNameLst>
                                      </p:cBhvr>
                                      <p:to>
                                        <p:strVal val="visible"/>
                                      </p:to>
                                    </p:set>
                                    <p:animEffect transition="in" filter="fade">
                                      <p:cBhvr>
                                        <p:cTn id="86" dur="1000"/>
                                        <p:tgtEl>
                                          <p:spTgt spid="106"/>
                                        </p:tgtEl>
                                      </p:cBhvr>
                                    </p:animEffect>
                                  </p:childTnLst>
                                </p:cTn>
                              </p:par>
                              <p:par>
                                <p:cTn id="87" presetID="10" presetClass="entr" presetSubtype="0" fill="hold" nodeType="withEffect">
                                  <p:stCondLst>
                                    <p:cond delay="0"/>
                                  </p:stCondLst>
                                  <p:childTnLst>
                                    <p:set>
                                      <p:cBhvr>
                                        <p:cTn id="88" dur="1" fill="hold">
                                          <p:stCondLst>
                                            <p:cond delay="0"/>
                                          </p:stCondLst>
                                        </p:cTn>
                                        <p:tgtEl>
                                          <p:spTgt spid="107"/>
                                        </p:tgtEl>
                                        <p:attrNameLst>
                                          <p:attrName>style.visibility</p:attrName>
                                        </p:attrNameLst>
                                      </p:cBhvr>
                                      <p:to>
                                        <p:strVal val="visible"/>
                                      </p:to>
                                    </p:set>
                                    <p:animEffect transition="in" filter="fade">
                                      <p:cBhvr>
                                        <p:cTn id="89" dur="1000"/>
                                        <p:tgtEl>
                                          <p:spTgt spid="107"/>
                                        </p:tgtEl>
                                      </p:cBhvr>
                                    </p:animEffect>
                                  </p:childTnLst>
                                </p:cTn>
                              </p:par>
                              <p:par>
                                <p:cTn id="90" presetID="10" presetClass="entr" presetSubtype="0" fill="hold" nodeType="withEffect">
                                  <p:stCondLst>
                                    <p:cond delay="0"/>
                                  </p:stCondLst>
                                  <p:childTnLst>
                                    <p:set>
                                      <p:cBhvr>
                                        <p:cTn id="91" dur="1" fill="hold">
                                          <p:stCondLst>
                                            <p:cond delay="0"/>
                                          </p:stCondLst>
                                        </p:cTn>
                                        <p:tgtEl>
                                          <p:spTgt spid="108"/>
                                        </p:tgtEl>
                                        <p:attrNameLst>
                                          <p:attrName>style.visibility</p:attrName>
                                        </p:attrNameLst>
                                      </p:cBhvr>
                                      <p:to>
                                        <p:strVal val="visible"/>
                                      </p:to>
                                    </p:set>
                                    <p:animEffect transition="in" filter="fade">
                                      <p:cBhvr>
                                        <p:cTn id="92" dur="1000"/>
                                        <p:tgtEl>
                                          <p:spTgt spid="108"/>
                                        </p:tgtEl>
                                      </p:cBhvr>
                                    </p:animEffect>
                                  </p:childTnLst>
                                </p:cTn>
                              </p:par>
                              <p:par>
                                <p:cTn id="93" presetID="10" presetClass="entr" presetSubtype="0" fill="hold" nodeType="with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fade">
                                      <p:cBhvr>
                                        <p:cTn id="95" dur="1000"/>
                                        <p:tgtEl>
                                          <p:spTgt spid="109"/>
                                        </p:tgtEl>
                                      </p:cBhvr>
                                    </p:animEffect>
                                  </p:childTnLst>
                                </p:cTn>
                              </p:par>
                            </p:childTnLst>
                          </p:cTn>
                        </p:par>
                        <p:par>
                          <p:cTn id="96" fill="hold" nodeType="afterGroup">
                            <p:stCondLst>
                              <p:cond delay="3000"/>
                            </p:stCondLst>
                            <p:childTnLst>
                              <p:par>
                                <p:cTn id="97" presetID="10" presetClass="entr" presetSubtype="0"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fade">
                                      <p:cBhvr>
                                        <p:cTn id="99" dur="1000"/>
                                        <p:tgtEl>
                                          <p:spTgt spid="11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11"/>
                                        </p:tgtEl>
                                        <p:attrNameLst>
                                          <p:attrName>style.visibility</p:attrName>
                                        </p:attrNameLst>
                                      </p:cBhvr>
                                      <p:to>
                                        <p:strVal val="visible"/>
                                      </p:to>
                                    </p:set>
                                    <p:animEffect transition="in" filter="fade">
                                      <p:cBhvr>
                                        <p:cTn id="102" dur="1000"/>
                                        <p:tgtEl>
                                          <p:spTgt spid="11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fade">
                                      <p:cBhvr>
                                        <p:cTn id="105" dur="1000"/>
                                        <p:tgtEl>
                                          <p:spTgt spid="11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13"/>
                                        </p:tgtEl>
                                        <p:attrNameLst>
                                          <p:attrName>style.visibility</p:attrName>
                                        </p:attrNameLst>
                                      </p:cBhvr>
                                      <p:to>
                                        <p:strVal val="visible"/>
                                      </p:to>
                                    </p:set>
                                    <p:animEffect transition="in" filter="fade">
                                      <p:cBhvr>
                                        <p:cTn id="108" dur="1000"/>
                                        <p:tgtEl>
                                          <p:spTgt spid="113"/>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2000"/>
                                        <p:tgtEl>
                                          <p:spTgt spid="36"/>
                                        </p:tgtEl>
                                      </p:cBhvr>
                                    </p:animEffect>
                                  </p:childTnLst>
                                </p:cTn>
                              </p:par>
                              <p:par>
                                <p:cTn id="114" presetID="10" presetClass="entr" presetSubtype="0" fill="hold" nodeType="withEffect">
                                  <p:stCondLst>
                                    <p:cond delay="0"/>
                                  </p:stCondLst>
                                  <p:childTnLst>
                                    <p:set>
                                      <p:cBhvr>
                                        <p:cTn id="115" dur="1" fill="hold">
                                          <p:stCondLst>
                                            <p:cond delay="0"/>
                                          </p:stCondLst>
                                        </p:cTn>
                                        <p:tgtEl>
                                          <p:spTgt spid="114"/>
                                        </p:tgtEl>
                                        <p:attrNameLst>
                                          <p:attrName>style.visibility</p:attrName>
                                        </p:attrNameLst>
                                      </p:cBhvr>
                                      <p:to>
                                        <p:strVal val="visible"/>
                                      </p:to>
                                    </p:set>
                                    <p:animEffect transition="in" filter="fade">
                                      <p:cBhvr>
                                        <p:cTn id="116" dur="2000"/>
                                        <p:tgtEl>
                                          <p:spTgt spid="11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fade">
                                      <p:cBhvr>
                                        <p:cTn id="121" dur="1000"/>
                                        <p:tgtEl>
                                          <p:spTgt spid="70"/>
                                        </p:tgtEl>
                                      </p:cBhvr>
                                    </p:animEffect>
                                  </p:childTnLst>
                                </p:cTn>
                              </p:par>
                            </p:childTnLst>
                          </p:cTn>
                        </p:par>
                        <p:par>
                          <p:cTn id="122" fill="hold" nodeType="afterGroup">
                            <p:stCondLst>
                              <p:cond delay="1000"/>
                            </p:stCondLst>
                            <p:childTnLst>
                              <p:par>
                                <p:cTn id="123" presetID="10" presetClass="entr" presetSubtype="0" fill="hold" grpId="0" nodeType="after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1000"/>
                                        <p:tgtEl>
                                          <p:spTgt spid="4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15"/>
                                        </p:tgtEl>
                                        <p:attrNameLst>
                                          <p:attrName>style.visibility</p:attrName>
                                        </p:attrNameLst>
                                      </p:cBhvr>
                                      <p:to>
                                        <p:strVal val="visible"/>
                                      </p:to>
                                    </p:set>
                                    <p:animEffect transition="in" filter="fade">
                                      <p:cBhvr>
                                        <p:cTn id="128" dur="1000"/>
                                        <p:tgtEl>
                                          <p:spTgt spid="115"/>
                                        </p:tgtEl>
                                      </p:cBhvr>
                                    </p:animEffect>
                                  </p:childTnLst>
                                </p:cTn>
                              </p:par>
                            </p:childTnLst>
                          </p:cTn>
                        </p:par>
                        <p:par>
                          <p:cTn id="129" fill="hold" nodeType="afterGroup">
                            <p:stCondLst>
                              <p:cond delay="2000"/>
                            </p:stCondLst>
                            <p:childTnLst>
                              <p:par>
                                <p:cTn id="130" presetID="10" presetClass="entr" presetSubtype="0" fill="hold"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fade">
                                      <p:cBhvr>
                                        <p:cTn id="132" dur="1000"/>
                                        <p:tgtEl>
                                          <p:spTgt spid="50"/>
                                        </p:tgtEl>
                                      </p:cBhvr>
                                    </p:animEffect>
                                  </p:childTnLst>
                                </p:cTn>
                              </p:par>
                              <p:par>
                                <p:cTn id="133" presetID="10" presetClass="entr" presetSubtype="0"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fade">
                                      <p:cBhvr>
                                        <p:cTn id="135" dur="1000"/>
                                        <p:tgtEl>
                                          <p:spTgt spid="51"/>
                                        </p:tgtEl>
                                      </p:cBhvr>
                                    </p:animEffect>
                                  </p:childTnLst>
                                </p:cTn>
                              </p:par>
                              <p:par>
                                <p:cTn id="136" presetID="10" presetClass="entr" presetSubtype="0" fill="hold" nodeType="withEffect">
                                  <p:stCondLst>
                                    <p:cond delay="0"/>
                                  </p:stCondLst>
                                  <p:childTnLst>
                                    <p:set>
                                      <p:cBhvr>
                                        <p:cTn id="137" dur="1" fill="hold">
                                          <p:stCondLst>
                                            <p:cond delay="0"/>
                                          </p:stCondLst>
                                        </p:cTn>
                                        <p:tgtEl>
                                          <p:spTgt spid="116"/>
                                        </p:tgtEl>
                                        <p:attrNameLst>
                                          <p:attrName>style.visibility</p:attrName>
                                        </p:attrNameLst>
                                      </p:cBhvr>
                                      <p:to>
                                        <p:strVal val="visible"/>
                                      </p:to>
                                    </p:set>
                                    <p:animEffect transition="in" filter="fade">
                                      <p:cBhvr>
                                        <p:cTn id="138" dur="1000"/>
                                        <p:tgtEl>
                                          <p:spTgt spid="116"/>
                                        </p:tgtEl>
                                      </p:cBhvr>
                                    </p:animEffect>
                                  </p:childTnLst>
                                </p:cTn>
                              </p:par>
                              <p:par>
                                <p:cTn id="139" presetID="10" presetClass="entr" presetSubtype="0" fill="hold" nodeType="withEffect">
                                  <p:stCondLst>
                                    <p:cond delay="0"/>
                                  </p:stCondLst>
                                  <p:childTnLst>
                                    <p:set>
                                      <p:cBhvr>
                                        <p:cTn id="140" dur="1" fill="hold">
                                          <p:stCondLst>
                                            <p:cond delay="0"/>
                                          </p:stCondLst>
                                        </p:cTn>
                                        <p:tgtEl>
                                          <p:spTgt spid="117"/>
                                        </p:tgtEl>
                                        <p:attrNameLst>
                                          <p:attrName>style.visibility</p:attrName>
                                        </p:attrNameLst>
                                      </p:cBhvr>
                                      <p:to>
                                        <p:strVal val="visible"/>
                                      </p:to>
                                    </p:set>
                                    <p:animEffect transition="in" filter="fade">
                                      <p:cBhvr>
                                        <p:cTn id="141" dur="1000"/>
                                        <p:tgtEl>
                                          <p:spTgt spid="117"/>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71"/>
                                        </p:tgtEl>
                                        <p:attrNameLst>
                                          <p:attrName>style.visibility</p:attrName>
                                        </p:attrNameLst>
                                      </p:cBhvr>
                                      <p:to>
                                        <p:strVal val="visible"/>
                                      </p:to>
                                    </p:set>
                                    <p:animEffect transition="in" filter="fade">
                                      <p:cBhvr>
                                        <p:cTn id="146" dur="1000"/>
                                        <p:tgtEl>
                                          <p:spTgt spid="71"/>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fade">
                                      <p:cBhvr>
                                        <p:cTn id="151" dur="1000"/>
                                        <p:tgtEl>
                                          <p:spTgt spid="4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fade">
                                      <p:cBhvr>
                                        <p:cTn id="154" dur="1000"/>
                                        <p:tgtEl>
                                          <p:spTgt spid="4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19"/>
                                        </p:tgtEl>
                                        <p:attrNameLst>
                                          <p:attrName>style.visibility</p:attrName>
                                        </p:attrNameLst>
                                      </p:cBhvr>
                                      <p:to>
                                        <p:strVal val="visible"/>
                                      </p:to>
                                    </p:set>
                                    <p:animEffect transition="in" filter="fade">
                                      <p:cBhvr>
                                        <p:cTn id="157" dur="1000"/>
                                        <p:tgtEl>
                                          <p:spTgt spid="119"/>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20"/>
                                        </p:tgtEl>
                                        <p:attrNameLst>
                                          <p:attrName>style.visibility</p:attrName>
                                        </p:attrNameLst>
                                      </p:cBhvr>
                                      <p:to>
                                        <p:strVal val="visible"/>
                                      </p:to>
                                    </p:set>
                                    <p:animEffect transition="in" filter="fade">
                                      <p:cBhvr>
                                        <p:cTn id="160" dur="1000"/>
                                        <p:tgtEl>
                                          <p:spTgt spid="120"/>
                                        </p:tgtEl>
                                      </p:cBhvr>
                                    </p:animEffect>
                                  </p:childTnLst>
                                </p:cTn>
                              </p:par>
                            </p:childTnLst>
                          </p:cTn>
                        </p:par>
                        <p:par>
                          <p:cTn id="161" fill="hold" nodeType="afterGroup">
                            <p:stCondLst>
                              <p:cond delay="1000"/>
                            </p:stCondLst>
                            <p:childTnLst>
                              <p:par>
                                <p:cTn id="162" presetID="10" presetClass="entr" presetSubtype="0" fill="hold" nodeType="afterEffect">
                                  <p:stCondLst>
                                    <p:cond delay="0"/>
                                  </p:stCondLst>
                                  <p:childTnLst>
                                    <p:set>
                                      <p:cBhvr>
                                        <p:cTn id="163" dur="1" fill="hold">
                                          <p:stCondLst>
                                            <p:cond delay="0"/>
                                          </p:stCondLst>
                                        </p:cTn>
                                        <p:tgtEl>
                                          <p:spTgt spid="56"/>
                                        </p:tgtEl>
                                        <p:attrNameLst>
                                          <p:attrName>style.visibility</p:attrName>
                                        </p:attrNameLst>
                                      </p:cBhvr>
                                      <p:to>
                                        <p:strVal val="visible"/>
                                      </p:to>
                                    </p:set>
                                    <p:animEffect transition="in" filter="fade">
                                      <p:cBhvr>
                                        <p:cTn id="164" dur="1000"/>
                                        <p:tgtEl>
                                          <p:spTgt spid="56"/>
                                        </p:tgtEl>
                                      </p:cBhvr>
                                    </p:animEffect>
                                  </p:childTnLst>
                                </p:cTn>
                              </p:par>
                              <p:par>
                                <p:cTn id="165" presetID="10" presetClass="entr" presetSubtype="0" fill="hold"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childTnLst>
                                </p:cTn>
                              </p:par>
                              <p:par>
                                <p:cTn id="168" presetID="10" presetClass="entr" presetSubtype="0" fill="hold" nodeType="withEffect">
                                  <p:stCondLst>
                                    <p:cond delay="0"/>
                                  </p:stCondLst>
                                  <p:childTnLst>
                                    <p:set>
                                      <p:cBhvr>
                                        <p:cTn id="169" dur="1" fill="hold">
                                          <p:stCondLst>
                                            <p:cond delay="0"/>
                                          </p:stCondLst>
                                        </p:cTn>
                                        <p:tgtEl>
                                          <p:spTgt spid="58"/>
                                        </p:tgtEl>
                                        <p:attrNameLst>
                                          <p:attrName>style.visibility</p:attrName>
                                        </p:attrNameLst>
                                      </p:cBhvr>
                                      <p:to>
                                        <p:strVal val="visible"/>
                                      </p:to>
                                    </p:set>
                                    <p:animEffect transition="in" filter="fade">
                                      <p:cBhvr>
                                        <p:cTn id="170" dur="1000"/>
                                        <p:tgtEl>
                                          <p:spTgt spid="58"/>
                                        </p:tgtEl>
                                      </p:cBhvr>
                                    </p:animEffect>
                                  </p:childTnLst>
                                </p:cTn>
                              </p:par>
                              <p:par>
                                <p:cTn id="171" presetID="10" presetClass="entr" presetSubtype="0" fill="hold" nodeType="withEffect">
                                  <p:stCondLst>
                                    <p:cond delay="0"/>
                                  </p:stCondLst>
                                  <p:childTnLst>
                                    <p:set>
                                      <p:cBhvr>
                                        <p:cTn id="172" dur="1" fill="hold">
                                          <p:stCondLst>
                                            <p:cond delay="0"/>
                                          </p:stCondLst>
                                        </p:cTn>
                                        <p:tgtEl>
                                          <p:spTgt spid="59"/>
                                        </p:tgtEl>
                                        <p:attrNameLst>
                                          <p:attrName>style.visibility</p:attrName>
                                        </p:attrNameLst>
                                      </p:cBhvr>
                                      <p:to>
                                        <p:strVal val="visible"/>
                                      </p:to>
                                    </p:set>
                                    <p:animEffect transition="in" filter="fade">
                                      <p:cBhvr>
                                        <p:cTn id="173" dur="1000"/>
                                        <p:tgtEl>
                                          <p:spTgt spid="59"/>
                                        </p:tgtEl>
                                      </p:cBhvr>
                                    </p:animEffect>
                                  </p:childTnLst>
                                </p:cTn>
                              </p:par>
                              <p:par>
                                <p:cTn id="174" presetID="10" presetClass="entr" presetSubtype="0" fill="hold" nodeType="withEffect">
                                  <p:stCondLst>
                                    <p:cond delay="0"/>
                                  </p:stCondLst>
                                  <p:childTnLst>
                                    <p:set>
                                      <p:cBhvr>
                                        <p:cTn id="175" dur="1" fill="hold">
                                          <p:stCondLst>
                                            <p:cond delay="0"/>
                                          </p:stCondLst>
                                        </p:cTn>
                                        <p:tgtEl>
                                          <p:spTgt spid="121"/>
                                        </p:tgtEl>
                                        <p:attrNameLst>
                                          <p:attrName>style.visibility</p:attrName>
                                        </p:attrNameLst>
                                      </p:cBhvr>
                                      <p:to>
                                        <p:strVal val="visible"/>
                                      </p:to>
                                    </p:set>
                                    <p:animEffect transition="in" filter="fade">
                                      <p:cBhvr>
                                        <p:cTn id="176" dur="1000"/>
                                        <p:tgtEl>
                                          <p:spTgt spid="121"/>
                                        </p:tgtEl>
                                      </p:cBhvr>
                                    </p:animEffect>
                                  </p:childTnLst>
                                </p:cTn>
                              </p:par>
                              <p:par>
                                <p:cTn id="177" presetID="10" presetClass="entr" presetSubtype="0" fill="hold" nodeType="withEffect">
                                  <p:stCondLst>
                                    <p:cond delay="0"/>
                                  </p:stCondLst>
                                  <p:childTnLst>
                                    <p:set>
                                      <p:cBhvr>
                                        <p:cTn id="178" dur="1" fill="hold">
                                          <p:stCondLst>
                                            <p:cond delay="0"/>
                                          </p:stCondLst>
                                        </p:cTn>
                                        <p:tgtEl>
                                          <p:spTgt spid="122"/>
                                        </p:tgtEl>
                                        <p:attrNameLst>
                                          <p:attrName>style.visibility</p:attrName>
                                        </p:attrNameLst>
                                      </p:cBhvr>
                                      <p:to>
                                        <p:strVal val="visible"/>
                                      </p:to>
                                    </p:set>
                                    <p:animEffect transition="in" filter="fade">
                                      <p:cBhvr>
                                        <p:cTn id="179" dur="1000"/>
                                        <p:tgtEl>
                                          <p:spTgt spid="122"/>
                                        </p:tgtEl>
                                      </p:cBhvr>
                                    </p:animEffect>
                                  </p:childTnLst>
                                </p:cTn>
                              </p:par>
                              <p:par>
                                <p:cTn id="180" presetID="10" presetClass="entr" presetSubtype="0" fill="hold" nodeType="withEffect">
                                  <p:stCondLst>
                                    <p:cond delay="0"/>
                                  </p:stCondLst>
                                  <p:childTnLst>
                                    <p:set>
                                      <p:cBhvr>
                                        <p:cTn id="181" dur="1" fill="hold">
                                          <p:stCondLst>
                                            <p:cond delay="0"/>
                                          </p:stCondLst>
                                        </p:cTn>
                                        <p:tgtEl>
                                          <p:spTgt spid="123"/>
                                        </p:tgtEl>
                                        <p:attrNameLst>
                                          <p:attrName>style.visibility</p:attrName>
                                        </p:attrNameLst>
                                      </p:cBhvr>
                                      <p:to>
                                        <p:strVal val="visible"/>
                                      </p:to>
                                    </p:set>
                                    <p:animEffect transition="in" filter="fade">
                                      <p:cBhvr>
                                        <p:cTn id="182" dur="1000"/>
                                        <p:tgtEl>
                                          <p:spTgt spid="123"/>
                                        </p:tgtEl>
                                      </p:cBhvr>
                                    </p:animEffect>
                                  </p:childTnLst>
                                </p:cTn>
                              </p:par>
                              <p:par>
                                <p:cTn id="183" presetID="10" presetClass="entr" presetSubtype="0" fill="hold" nodeType="withEffect">
                                  <p:stCondLst>
                                    <p:cond delay="0"/>
                                  </p:stCondLst>
                                  <p:childTnLst>
                                    <p:set>
                                      <p:cBhvr>
                                        <p:cTn id="184" dur="1" fill="hold">
                                          <p:stCondLst>
                                            <p:cond delay="0"/>
                                          </p:stCondLst>
                                        </p:cTn>
                                        <p:tgtEl>
                                          <p:spTgt spid="124"/>
                                        </p:tgtEl>
                                        <p:attrNameLst>
                                          <p:attrName>style.visibility</p:attrName>
                                        </p:attrNameLst>
                                      </p:cBhvr>
                                      <p:to>
                                        <p:strVal val="visible"/>
                                      </p:to>
                                    </p:set>
                                    <p:animEffect transition="in" filter="fade">
                                      <p:cBhvr>
                                        <p:cTn id="185" dur="1000"/>
                                        <p:tgtEl>
                                          <p:spTgt spid="124"/>
                                        </p:tgtEl>
                                      </p:cBhvr>
                                    </p:animEffect>
                                  </p:childTnLst>
                                </p:cTn>
                              </p:par>
                            </p:childTnLst>
                          </p:cTn>
                        </p:par>
                        <p:par>
                          <p:cTn id="186" fill="hold" nodeType="afterGroup">
                            <p:stCondLst>
                              <p:cond delay="2000"/>
                            </p:stCondLst>
                            <p:childTnLst>
                              <p:par>
                                <p:cTn id="187" presetID="10" presetClass="entr" presetSubtype="0" fill="hold" grpId="0" nodeType="afterEffect">
                                  <p:stCondLst>
                                    <p:cond delay="0"/>
                                  </p:stCondLst>
                                  <p:childTnLst>
                                    <p:set>
                                      <p:cBhvr>
                                        <p:cTn id="188" dur="1" fill="hold">
                                          <p:stCondLst>
                                            <p:cond delay="0"/>
                                          </p:stCondLst>
                                        </p:cTn>
                                        <p:tgtEl>
                                          <p:spTgt spid="52"/>
                                        </p:tgtEl>
                                        <p:attrNameLst>
                                          <p:attrName>style.visibility</p:attrName>
                                        </p:attrNameLst>
                                      </p:cBhvr>
                                      <p:to>
                                        <p:strVal val="visible"/>
                                      </p:to>
                                    </p:set>
                                    <p:animEffect transition="in" filter="fade">
                                      <p:cBhvr>
                                        <p:cTn id="189" dur="1000"/>
                                        <p:tgtEl>
                                          <p:spTgt spid="52"/>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53"/>
                                        </p:tgtEl>
                                        <p:attrNameLst>
                                          <p:attrName>style.visibility</p:attrName>
                                        </p:attrNameLst>
                                      </p:cBhvr>
                                      <p:to>
                                        <p:strVal val="visible"/>
                                      </p:to>
                                    </p:set>
                                    <p:animEffect transition="in" filter="fade">
                                      <p:cBhvr>
                                        <p:cTn id="192" dur="1000"/>
                                        <p:tgtEl>
                                          <p:spTgt spid="53"/>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Effect transition="in" filter="fade">
                                      <p:cBhvr>
                                        <p:cTn id="195" dur="1000"/>
                                        <p:tgtEl>
                                          <p:spTgt spid="54"/>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55"/>
                                        </p:tgtEl>
                                        <p:attrNameLst>
                                          <p:attrName>style.visibility</p:attrName>
                                        </p:attrNameLst>
                                      </p:cBhvr>
                                      <p:to>
                                        <p:strVal val="visible"/>
                                      </p:to>
                                    </p:set>
                                    <p:animEffect transition="in" filter="fade">
                                      <p:cBhvr>
                                        <p:cTn id="198" dur="1000"/>
                                        <p:tgtEl>
                                          <p:spTgt spid="55"/>
                                        </p:tgtEl>
                                      </p:cBhvr>
                                    </p:animEffect>
                                  </p:childTnLst>
                                </p:cTn>
                              </p:par>
                            </p:childTnLst>
                          </p:cTn>
                        </p:par>
                        <p:par>
                          <p:cTn id="199" fill="hold" nodeType="afterGroup">
                            <p:stCondLst>
                              <p:cond delay="3000"/>
                            </p:stCondLst>
                            <p:childTnLst>
                              <p:par>
                                <p:cTn id="200" presetID="10" presetClass="entr" presetSubtype="0" fill="hold" nodeType="afterEffect">
                                  <p:stCondLst>
                                    <p:cond delay="0"/>
                                  </p:stCondLst>
                                  <p:childTnLst>
                                    <p:set>
                                      <p:cBhvr>
                                        <p:cTn id="201" dur="1" fill="hold">
                                          <p:stCondLst>
                                            <p:cond delay="0"/>
                                          </p:stCondLst>
                                        </p:cTn>
                                        <p:tgtEl>
                                          <p:spTgt spid="60"/>
                                        </p:tgtEl>
                                        <p:attrNameLst>
                                          <p:attrName>style.visibility</p:attrName>
                                        </p:attrNameLst>
                                      </p:cBhvr>
                                      <p:to>
                                        <p:strVal val="visible"/>
                                      </p:to>
                                    </p:set>
                                    <p:animEffect transition="in" filter="fade">
                                      <p:cBhvr>
                                        <p:cTn id="202" dur="1000"/>
                                        <p:tgtEl>
                                          <p:spTgt spid="60"/>
                                        </p:tgtEl>
                                      </p:cBhvr>
                                    </p:animEffect>
                                  </p:childTnLst>
                                </p:cTn>
                              </p:par>
                              <p:par>
                                <p:cTn id="203" presetID="10" presetClass="entr" presetSubtype="0" fill="hold" nodeType="withEffect">
                                  <p:stCondLst>
                                    <p:cond delay="0"/>
                                  </p:stCondLst>
                                  <p:childTnLst>
                                    <p:set>
                                      <p:cBhvr>
                                        <p:cTn id="204" dur="1" fill="hold">
                                          <p:stCondLst>
                                            <p:cond delay="0"/>
                                          </p:stCondLst>
                                        </p:cTn>
                                        <p:tgtEl>
                                          <p:spTgt spid="62"/>
                                        </p:tgtEl>
                                        <p:attrNameLst>
                                          <p:attrName>style.visibility</p:attrName>
                                        </p:attrNameLst>
                                      </p:cBhvr>
                                      <p:to>
                                        <p:strVal val="visible"/>
                                      </p:to>
                                    </p:set>
                                    <p:animEffect transition="in" filter="fade">
                                      <p:cBhvr>
                                        <p:cTn id="205" dur="1000"/>
                                        <p:tgtEl>
                                          <p:spTgt spid="62"/>
                                        </p:tgtEl>
                                      </p:cBhvr>
                                    </p:animEffect>
                                  </p:childTnLst>
                                </p:cTn>
                              </p:par>
                              <p:par>
                                <p:cTn id="206" presetID="10" presetClass="entr" presetSubtype="0"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Effect transition="in" filter="fade">
                                      <p:cBhvr>
                                        <p:cTn id="208" dur="1000"/>
                                        <p:tgtEl>
                                          <p:spTgt spid="63"/>
                                        </p:tgtEl>
                                      </p:cBhvr>
                                    </p:animEffect>
                                  </p:childTnLst>
                                </p:cTn>
                              </p:par>
                              <p:par>
                                <p:cTn id="209" presetID="10" presetClass="entr" presetSubtype="0" fill="hold" nodeType="withEffect">
                                  <p:stCondLst>
                                    <p:cond delay="0"/>
                                  </p:stCondLst>
                                  <p:childTnLst>
                                    <p:set>
                                      <p:cBhvr>
                                        <p:cTn id="210" dur="1" fill="hold">
                                          <p:stCondLst>
                                            <p:cond delay="0"/>
                                          </p:stCondLst>
                                        </p:cTn>
                                        <p:tgtEl>
                                          <p:spTgt spid="64"/>
                                        </p:tgtEl>
                                        <p:attrNameLst>
                                          <p:attrName>style.visibility</p:attrName>
                                        </p:attrNameLst>
                                      </p:cBhvr>
                                      <p:to>
                                        <p:strVal val="visible"/>
                                      </p:to>
                                    </p:set>
                                    <p:animEffect transition="in" filter="fade">
                                      <p:cBhvr>
                                        <p:cTn id="211" dur="1000"/>
                                        <p:tgtEl>
                                          <p:spTgt spid="64"/>
                                        </p:tgtEl>
                                      </p:cBhvr>
                                    </p:animEffec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72"/>
                                        </p:tgtEl>
                                        <p:attrNameLst>
                                          <p:attrName>style.visibility</p:attrName>
                                        </p:attrNameLst>
                                      </p:cBhvr>
                                      <p:to>
                                        <p:strVal val="visible"/>
                                      </p:to>
                                    </p:set>
                                    <p:animEffect transition="in" filter="fade">
                                      <p:cBhvr>
                                        <p:cTn id="216" dur="1000"/>
                                        <p:tgtEl>
                                          <p:spTgt spid="72"/>
                                        </p:tgtEl>
                                      </p:cBhvr>
                                    </p:animEffect>
                                  </p:childTnLst>
                                </p:cTn>
                              </p:par>
                            </p:childTnLst>
                          </p:cTn>
                        </p:par>
                        <p:par>
                          <p:cTn id="217" fill="hold" nodeType="afterGroup">
                            <p:stCondLst>
                              <p:cond delay="1000"/>
                            </p:stCondLst>
                            <p:childTnLst>
                              <p:par>
                                <p:cTn id="218" presetID="10" presetClass="entr" presetSubtype="0" fill="hold" nodeType="afterEffect">
                                  <p:stCondLst>
                                    <p:cond delay="0"/>
                                  </p:stCondLst>
                                  <p:childTnLst>
                                    <p:set>
                                      <p:cBhvr>
                                        <p:cTn id="219" dur="1" fill="hold">
                                          <p:stCondLst>
                                            <p:cond delay="0"/>
                                          </p:stCondLst>
                                        </p:cTn>
                                        <p:tgtEl>
                                          <p:spTgt spid="7190"/>
                                        </p:tgtEl>
                                        <p:attrNameLst>
                                          <p:attrName>style.visibility</p:attrName>
                                        </p:attrNameLst>
                                      </p:cBhvr>
                                      <p:to>
                                        <p:strVal val="visible"/>
                                      </p:to>
                                    </p:set>
                                    <p:animEffect transition="in" filter="fade">
                                      <p:cBhvr>
                                        <p:cTn id="220" dur="1000"/>
                                        <p:tgtEl>
                                          <p:spTgt spid="7190"/>
                                        </p:tgtEl>
                                      </p:cBhvr>
                                    </p:animEffect>
                                  </p:childTnLst>
                                </p:cTn>
                              </p:par>
                              <p:par>
                                <p:cTn id="221" presetID="10" presetClass="entr" presetSubtype="0" fill="hold" nodeType="withEffect">
                                  <p:stCondLst>
                                    <p:cond delay="0"/>
                                  </p:stCondLst>
                                  <p:childTnLst>
                                    <p:set>
                                      <p:cBhvr>
                                        <p:cTn id="222" dur="1" fill="hold">
                                          <p:stCondLst>
                                            <p:cond delay="0"/>
                                          </p:stCondLst>
                                        </p:cTn>
                                        <p:tgtEl>
                                          <p:spTgt spid="7191"/>
                                        </p:tgtEl>
                                        <p:attrNameLst>
                                          <p:attrName>style.visibility</p:attrName>
                                        </p:attrNameLst>
                                      </p:cBhvr>
                                      <p:to>
                                        <p:strVal val="visible"/>
                                      </p:to>
                                    </p:set>
                                    <p:animEffect transition="in" filter="fade">
                                      <p:cBhvr>
                                        <p:cTn id="223" dur="1000"/>
                                        <p:tgtEl>
                                          <p:spTgt spid="7191"/>
                                        </p:tgtEl>
                                      </p:cBhvr>
                                    </p:animEffect>
                                  </p:childTnLst>
                                </p:cTn>
                              </p:par>
                              <p:par>
                                <p:cTn id="224" presetID="10" presetClass="entr" presetSubtype="0" fill="hold" nodeType="withEffect">
                                  <p:stCondLst>
                                    <p:cond delay="0"/>
                                  </p:stCondLst>
                                  <p:childTnLst>
                                    <p:set>
                                      <p:cBhvr>
                                        <p:cTn id="225" dur="1" fill="hold">
                                          <p:stCondLst>
                                            <p:cond delay="0"/>
                                          </p:stCondLst>
                                        </p:cTn>
                                        <p:tgtEl>
                                          <p:spTgt spid="7192"/>
                                        </p:tgtEl>
                                        <p:attrNameLst>
                                          <p:attrName>style.visibility</p:attrName>
                                        </p:attrNameLst>
                                      </p:cBhvr>
                                      <p:to>
                                        <p:strVal val="visible"/>
                                      </p:to>
                                    </p:set>
                                    <p:animEffect transition="in" filter="fade">
                                      <p:cBhvr>
                                        <p:cTn id="226" dur="1000"/>
                                        <p:tgtEl>
                                          <p:spTgt spid="7192"/>
                                        </p:tgtEl>
                                      </p:cBhvr>
                                    </p:animEffect>
                                  </p:childTnLst>
                                </p:cTn>
                              </p:par>
                              <p:par>
                                <p:cTn id="227" presetID="10" presetClass="entr" presetSubtype="0" fill="hold" nodeType="withEffect">
                                  <p:stCondLst>
                                    <p:cond delay="0"/>
                                  </p:stCondLst>
                                  <p:childTnLst>
                                    <p:set>
                                      <p:cBhvr>
                                        <p:cTn id="228" dur="1" fill="hold">
                                          <p:stCondLst>
                                            <p:cond delay="0"/>
                                          </p:stCondLst>
                                        </p:cTn>
                                        <p:tgtEl>
                                          <p:spTgt spid="7193"/>
                                        </p:tgtEl>
                                        <p:attrNameLst>
                                          <p:attrName>style.visibility</p:attrName>
                                        </p:attrNameLst>
                                      </p:cBhvr>
                                      <p:to>
                                        <p:strVal val="visible"/>
                                      </p:to>
                                    </p:set>
                                    <p:animEffect transition="in" filter="fade">
                                      <p:cBhvr>
                                        <p:cTn id="229" dur="1000"/>
                                        <p:tgtEl>
                                          <p:spTgt spid="7193"/>
                                        </p:tgtEl>
                                      </p:cBhvr>
                                    </p:animEffec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10" presetClass="entr" presetSubtype="0" fill="hold" nodeType="clickEffect">
                                  <p:stCondLst>
                                    <p:cond delay="0"/>
                                  </p:stCondLst>
                                  <p:childTnLst>
                                    <p:set>
                                      <p:cBhvr>
                                        <p:cTn id="233" dur="1" fill="hold">
                                          <p:stCondLst>
                                            <p:cond delay="0"/>
                                          </p:stCondLst>
                                        </p:cTn>
                                        <p:tgtEl>
                                          <p:spTgt spid="7239"/>
                                        </p:tgtEl>
                                        <p:attrNameLst>
                                          <p:attrName>style.visibility</p:attrName>
                                        </p:attrNameLst>
                                      </p:cBhvr>
                                      <p:to>
                                        <p:strVal val="visible"/>
                                      </p:to>
                                    </p:set>
                                    <p:animEffect transition="in" filter="fade">
                                      <p:cBhvr>
                                        <p:cTn id="234" dur="1000"/>
                                        <p:tgtEl>
                                          <p:spTgt spid="7239"/>
                                        </p:tgtEl>
                                      </p:cBhvr>
                                    </p:animEffec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25"/>
                                        </p:tgtEl>
                                        <p:attrNameLst>
                                          <p:attrName>style.visibility</p:attrName>
                                        </p:attrNameLst>
                                      </p:cBhvr>
                                      <p:to>
                                        <p:strVal val="visible"/>
                                      </p:to>
                                    </p:set>
                                    <p:animEffect transition="in" filter="fade">
                                      <p:cBhvr>
                                        <p:cTn id="239" dur="1000"/>
                                        <p:tgtEl>
                                          <p:spTgt spid="125"/>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27"/>
                                        </p:tgtEl>
                                        <p:attrNameLst>
                                          <p:attrName>style.visibility</p:attrName>
                                        </p:attrNameLst>
                                      </p:cBhvr>
                                      <p:to>
                                        <p:strVal val="visible"/>
                                      </p:to>
                                    </p:set>
                                    <p:animEffect transition="in" filter="fade">
                                      <p:cBhvr>
                                        <p:cTn id="242" dur="1000"/>
                                        <p:tgtEl>
                                          <p:spTgt spid="127"/>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49" grpId="0" animBg="1"/>
      <p:bldP spid="52" grpId="0" animBg="1"/>
      <p:bldP spid="53" grpId="0" animBg="1"/>
      <p:bldP spid="54" grpId="0" animBg="1"/>
      <p:bldP spid="55" grpId="0" animBg="1"/>
      <p:bldP spid="70" grpId="0"/>
      <p:bldP spid="71" grpId="0"/>
      <p:bldP spid="72" grpId="0"/>
      <p:bldP spid="86" grpId="0" animBg="1"/>
      <p:bldP spid="87" grpId="0" animBg="1"/>
      <p:bldP spid="88" grpId="0" animBg="1"/>
      <p:bldP spid="89" grpId="0" animBg="1"/>
      <p:bldP spid="92" grpId="0" animBg="1"/>
      <p:bldP spid="95" grpId="0" animBg="1"/>
      <p:bldP spid="98" grpId="0" animBg="1"/>
      <p:bldP spid="101" grpId="0" animBg="1"/>
      <p:bldP spid="104" grpId="0" animBg="1"/>
      <p:bldP spid="105" grpId="0" animBg="1"/>
      <p:bldP spid="110" grpId="0" animBg="1"/>
      <p:bldP spid="111" grpId="0" animBg="1"/>
      <p:bldP spid="112" grpId="0" animBg="1"/>
      <p:bldP spid="113" grpId="0" animBg="1"/>
      <p:bldP spid="115" grpId="0" animBg="1"/>
      <p:bldP spid="119" grpId="0" animBg="1"/>
      <p:bldP spid="120" grpId="0" animBg="1"/>
      <p:bldP spid="125" grpId="0" animBg="1"/>
      <p:bldP spid="127" grpId="0" animBg="1"/>
      <p:bldP spid="1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1085851" y="330201"/>
            <a:ext cx="11106149" cy="650875"/>
          </a:xfrm>
        </p:spPr>
        <p:txBody>
          <a:bodyPr/>
          <a:lstStyle/>
          <a:p>
            <a:pPr algn="ctr" eaLnBrk="1" hangingPunct="1"/>
            <a:r>
              <a:rPr lang="kk-KZ" altLang="ru-RU" sz="2800" smtClean="0">
                <a:latin typeface="Arial" pitchFamily="34" charset="0"/>
                <a:cs typeface="Arial" pitchFamily="34" charset="0"/>
              </a:rPr>
              <a:t>Гүл құрылысы</a:t>
            </a:r>
            <a:endParaRPr lang="ru-RU" altLang="ru-RU" sz="2800" smtClean="0">
              <a:latin typeface="Arial" pitchFamily="34" charset="0"/>
              <a:cs typeface="Arial" pitchFamily="34" charset="0"/>
            </a:endParaRPr>
          </a:p>
        </p:txBody>
      </p:sp>
      <p:sp>
        <p:nvSpPr>
          <p:cNvPr id="4" name="Нижний колонтитул 3"/>
          <p:cNvSpPr>
            <a:spLocks noGrp="1"/>
          </p:cNvSpPr>
          <p:nvPr>
            <p:ph type="ftr" sz="quarter" idx="11"/>
          </p:nvPr>
        </p:nvSpPr>
        <p:spPr/>
        <p:txBody>
          <a:bodyPr/>
          <a:lstStyle/>
          <a:p>
            <a:pPr>
              <a:defRPr/>
            </a:pPr>
            <a:r>
              <a:rPr lang="ru-RU"/>
              <a:t>Косогова Ю.И., учитель биологии ГБОУ СОШ №1130</a:t>
            </a:r>
          </a:p>
        </p:txBody>
      </p:sp>
      <p:sp>
        <p:nvSpPr>
          <p:cNvPr id="40964" name="Номер слайда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a:spcBef>
                <a:spcPct val="0"/>
              </a:spcBef>
              <a:buClrTx/>
              <a:buFontTx/>
              <a:buNone/>
            </a:pPr>
            <a:fld id="{9DC88D8C-2147-4575-8294-D477949CDE6B}" type="slidenum">
              <a:rPr lang="ru-RU" altLang="ru-RU">
                <a:solidFill>
                  <a:srgbClr val="FEFFFF"/>
                </a:solidFill>
                <a:latin typeface="Arial" pitchFamily="34" charset="0"/>
              </a:rPr>
              <a:pPr>
                <a:spcBef>
                  <a:spcPct val="0"/>
                </a:spcBef>
                <a:buClrTx/>
                <a:buFontTx/>
                <a:buNone/>
              </a:pPr>
              <a:t>19</a:t>
            </a:fld>
            <a:endParaRPr lang="ru-RU" altLang="ru-RU">
              <a:solidFill>
                <a:srgbClr val="FEFFFF"/>
              </a:solidFill>
              <a:latin typeface="Arial" pitchFamily="34" charset="0"/>
            </a:endParaRPr>
          </a:p>
        </p:txBody>
      </p:sp>
      <p:pic>
        <p:nvPicPr>
          <p:cNvPr id="40965" name="Объект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78518" y="1090614"/>
            <a:ext cx="9698567" cy="5602287"/>
          </a:xfrm>
        </p:spPr>
      </p:pic>
    </p:spTree>
    <p:extLst>
      <p:ext uri="{BB962C8B-B14F-4D97-AF65-F5344CB8AC3E}">
        <p14:creationId xmlns:p14="http://schemas.microsoft.com/office/powerpoint/2010/main" val="214439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effectLst/>
              </a:rPr>
              <a:t> </a:t>
            </a:r>
            <a:endParaRPr lang="ru-RU" dirty="0"/>
          </a:p>
        </p:txBody>
      </p:sp>
      <p:sp>
        <p:nvSpPr>
          <p:cNvPr id="5" name="Прямоугольник 4"/>
          <p:cNvSpPr/>
          <p:nvPr/>
        </p:nvSpPr>
        <p:spPr>
          <a:xfrm>
            <a:off x="1597949" y="46234"/>
            <a:ext cx="10169610" cy="830997"/>
          </a:xfrm>
          <a:prstGeom prst="rect">
            <a:avLst/>
          </a:prstGeom>
        </p:spPr>
        <p:txBody>
          <a:bodyPr wrap="square">
            <a:spAutoFit/>
          </a:bodyPr>
          <a:lstStyle/>
          <a:p>
            <a:r>
              <a:rPr lang="kk-KZ" sz="2400" b="1" dirty="0">
                <a:latin typeface="Times New Roman" panose="02020603050405020304" pitchFamily="18" charset="0"/>
                <a:cs typeface="Times New Roman" panose="02020603050405020304" pitchFamily="18" charset="0"/>
              </a:rPr>
              <a:t>Үй тапсырмасы</a:t>
            </a:r>
            <a:endParaRPr lang="ru-RU" sz="2400" dirty="0">
              <a:latin typeface="Times New Roman" panose="02020603050405020304" pitchFamily="18" charset="0"/>
              <a:cs typeface="Times New Roman" panose="02020603050405020304" pitchFamily="18" charset="0"/>
            </a:endParaRPr>
          </a:p>
          <a:p>
            <a:r>
              <a:rPr lang="kk-KZ" sz="2400" b="1"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74974" y="877231"/>
            <a:ext cx="4648912" cy="646331"/>
          </a:xfrm>
          <a:prstGeom prst="rect">
            <a:avLst/>
          </a:prstGeom>
          <a:noFill/>
        </p:spPr>
        <p:txBody>
          <a:bodyPr wrap="square" rtlCol="0">
            <a:spAutoFit/>
          </a:bodyPr>
          <a:lstStyle/>
          <a:p>
            <a:r>
              <a:rPr lang="ru-RU" sz="3600" dirty="0" smtClean="0">
                <a:solidFill>
                  <a:srgbClr val="FF0000"/>
                </a:solidFill>
                <a:latin typeface="Times New Roman" panose="02020603050405020304" pitchFamily="18" charset="0"/>
                <a:cs typeface="Times New Roman" panose="02020603050405020304" pitchFamily="18" charset="0"/>
              </a:rPr>
              <a:t> </a:t>
            </a:r>
            <a:endParaRPr lang="ru-RU" sz="3600"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244695" y="1136769"/>
            <a:ext cx="8463185" cy="1877437"/>
          </a:xfrm>
          <a:prstGeom prst="rect">
            <a:avLst/>
          </a:prstGeom>
        </p:spPr>
        <p:txBody>
          <a:bodyPr wrap="square">
            <a:spAutoFit/>
          </a:bodyPr>
          <a:lstStyle/>
          <a:p>
            <a:pPr algn="ctr"/>
            <a:r>
              <a:rPr lang="ru-RU" b="1" dirty="0"/>
              <a:t> </a:t>
            </a:r>
            <a:r>
              <a:rPr lang="kk-KZ" sz="3600" b="1" dirty="0" smtClean="0">
                <a:latin typeface="Times New Roman" panose="02020603050405020304" pitchFamily="18" charset="0"/>
                <a:cs typeface="Times New Roman" panose="02020603050405020304" pitchFamily="18" charset="0"/>
              </a:rPr>
              <a:t> </a:t>
            </a:r>
            <a:endParaRPr lang="ru-RU" sz="4000" dirty="0">
              <a:latin typeface="Times New Roman" panose="02020603050405020304" pitchFamily="18" charset="0"/>
              <a:cs typeface="Times New Roman" panose="02020603050405020304" pitchFamily="18" charset="0"/>
            </a:endParaRPr>
          </a:p>
          <a:p>
            <a:pPr algn="ctr"/>
            <a:r>
              <a:rPr lang="kk-KZ" sz="4000" dirty="0">
                <a:latin typeface="Times New Roman" panose="02020603050405020304" pitchFamily="18" charset="0"/>
                <a:cs typeface="Times New Roman" panose="02020603050405020304" pitchFamily="18" charset="0"/>
              </a:rPr>
              <a:t> </a:t>
            </a:r>
            <a:endParaRPr lang="ru-RU" sz="4000" dirty="0">
              <a:latin typeface="Times New Roman" panose="02020603050405020304" pitchFamily="18" charset="0"/>
              <a:cs typeface="Times New Roman" panose="02020603050405020304" pitchFamily="18" charset="0"/>
            </a:endParaRPr>
          </a:p>
          <a:p>
            <a:pPr algn="ctr"/>
            <a:r>
              <a:rPr lang="kk-KZ" sz="4000" b="1" i="1" dirty="0">
                <a:latin typeface="Times New Roman" panose="02020603050405020304" pitchFamily="18" charset="0"/>
                <a:cs typeface="Times New Roman" panose="02020603050405020304" pitchFamily="18" charset="0"/>
              </a:rPr>
              <a:t> </a:t>
            </a:r>
            <a:r>
              <a:rPr lang="kk-KZ" sz="4000" b="1" i="1" dirty="0" smtClean="0">
                <a:latin typeface="Times New Roman" panose="02020603050405020304" pitchFamily="18" charset="0"/>
                <a:cs typeface="Times New Roman" panose="02020603050405020304" pitchFamily="18" charset="0"/>
              </a:rPr>
              <a:t> </a:t>
            </a:r>
            <a:endParaRPr lang="ru-RU" sz="4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475573" y="962320"/>
            <a:ext cx="8377727" cy="2431435"/>
          </a:xfrm>
          <a:prstGeom prst="rect">
            <a:avLst/>
          </a:prstGeom>
        </p:spPr>
        <p:txBody>
          <a:bodyPr wrap="square">
            <a:spAutoFit/>
          </a:bodyPr>
          <a:lstStyle/>
          <a:p>
            <a:pPr algn="ctr"/>
            <a:r>
              <a:rPr lang="kk-KZ" sz="2800" dirty="0">
                <a:latin typeface="Times New Roman" panose="02020603050405020304" pitchFamily="18" charset="0"/>
                <a:cs typeface="Times New Roman" panose="02020603050405020304" pitchFamily="18" charset="0"/>
              </a:rPr>
              <a:t>Цифрлық платформа арқылы сұрайды</a:t>
            </a:r>
            <a:endParaRPr lang="ru-RU" sz="2800" dirty="0">
              <a:latin typeface="Times New Roman" panose="02020603050405020304" pitchFamily="18" charset="0"/>
              <a:cs typeface="Times New Roman" panose="02020603050405020304" pitchFamily="18" charset="0"/>
            </a:endParaRPr>
          </a:p>
          <a:p>
            <a:pPr algn="ctr"/>
            <a:r>
              <a:rPr lang="kk-KZ" sz="2800" b="1" i="1"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pPr algn="ctr"/>
            <a:r>
              <a:rPr lang="kk-KZ" sz="2400" b="1" i="1" dirty="0">
                <a:latin typeface="Times New Roman" panose="02020603050405020304" pitchFamily="18" charset="0"/>
                <a:cs typeface="Times New Roman" panose="02020603050405020304" pitchFamily="18" charset="0"/>
              </a:rPr>
              <a:t>Митоз</a:t>
            </a:r>
            <a:endParaRPr lang="ru-RU" sz="2400" dirty="0">
              <a:latin typeface="Times New Roman" panose="02020603050405020304" pitchFamily="18" charset="0"/>
              <a:cs typeface="Times New Roman" panose="02020603050405020304" pitchFamily="18" charset="0"/>
            </a:endParaRPr>
          </a:p>
          <a:p>
            <a:pPr algn="ctr"/>
            <a:r>
              <a:rPr lang="kk-KZ" sz="2400" b="1" i="1" u="sng" dirty="0">
                <a:latin typeface="Times New Roman" panose="02020603050405020304" pitchFamily="18" charset="0"/>
                <a:cs typeface="Times New Roman" panose="02020603050405020304" pitchFamily="18" charset="0"/>
                <a:hlinkClick r:id="rId2"/>
              </a:rPr>
              <a:t>https://wordwall.net/ru/resource/51738036</a:t>
            </a:r>
            <a:r>
              <a:rPr lang="kk-KZ" sz="2400" b="1" i="1"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algn="ctr"/>
            <a:r>
              <a:rPr lang="kk-KZ" sz="2400" b="1" i="1"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algn="ctr"/>
            <a:r>
              <a:rPr lang="kk-KZ" sz="2400" b="1" i="1" u="sng" dirty="0">
                <a:latin typeface="Times New Roman" panose="02020603050405020304" pitchFamily="18" charset="0"/>
                <a:cs typeface="Times New Roman" panose="02020603050405020304" pitchFamily="18" charset="0"/>
                <a:hlinkClick r:id="rId3"/>
              </a:rPr>
              <a:t>https://wordwall.net/ru/resource/28326584</a:t>
            </a:r>
            <a:endParaRPr lang="ru-RU" sz="2400" dirty="0">
              <a:latin typeface="Times New Roman" panose="02020603050405020304" pitchFamily="18" charset="0"/>
              <a:cs typeface="Times New Roman" panose="02020603050405020304" pitchFamily="18" charset="0"/>
            </a:endParaRPr>
          </a:p>
        </p:txBody>
      </p:sp>
      <p:pic>
        <p:nvPicPr>
          <p:cNvPr id="1026" name="Picture 2" descr="C:\Users\admin\Desktop\Без названия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95153" y="2568834"/>
            <a:ext cx="2338565" cy="438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409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9300" y="333376"/>
            <a:ext cx="7393517" cy="6335713"/>
          </a:xfrm>
        </p:spPr>
        <p:txBody>
          <a:bodyPr rtlCol="0">
            <a:normAutofit fontScale="90000"/>
          </a:bodyPr>
          <a:lstStyle/>
          <a:p>
            <a:pPr algn="just" eaLnBrk="1" fontAlgn="auto" hangingPunct="1">
              <a:spcAft>
                <a:spcPts val="0"/>
              </a:spcAft>
              <a:defRPr/>
            </a:pPr>
            <a:r>
              <a:rPr lang="ru-RU" dirty="0">
                <a:solidFill>
                  <a:schemeClr val="tx1">
                    <a:lumMod val="85000"/>
                    <a:lumOff val="15000"/>
                  </a:schemeClr>
                </a:solidFill>
              </a:rPr>
              <a:t/>
            </a:r>
            <a:br>
              <a:rPr lang="ru-RU" dirty="0">
                <a:solidFill>
                  <a:schemeClr val="tx1">
                    <a:lumMod val="85000"/>
                    <a:lumOff val="15000"/>
                  </a:schemeClr>
                </a:solidFill>
              </a:rPr>
            </a:br>
            <a:r>
              <a:rPr lang="ru-RU" dirty="0">
                <a:solidFill>
                  <a:srgbClr val="000000"/>
                </a:solidFill>
                <a:latin typeface="Arial" panose="020B0604020202020204" pitchFamily="34" charset="0"/>
              </a:rPr>
              <a:t>  </a:t>
            </a:r>
            <a:r>
              <a:rPr lang="ru-RU" dirty="0">
                <a:solidFill>
                  <a:schemeClr val="tx1">
                    <a:lumMod val="85000"/>
                    <a:lumOff val="15000"/>
                  </a:schemeClr>
                </a:solidFill>
              </a:rPr>
              <a:t/>
            </a:r>
            <a:br>
              <a:rPr lang="ru-RU" dirty="0">
                <a:solidFill>
                  <a:schemeClr val="tx1">
                    <a:lumMod val="85000"/>
                    <a:lumOff val="15000"/>
                  </a:schemeClr>
                </a:solidFill>
              </a:rPr>
            </a:br>
            <a:r>
              <a:rPr lang="ru-RU" sz="2200" b="1" dirty="0" err="1">
                <a:solidFill>
                  <a:srgbClr val="000000"/>
                </a:solidFill>
                <a:latin typeface="Arial" panose="020B0604020202020204" pitchFamily="34" charset="0"/>
                <a:cs typeface="Arial" panose="020B0604020202020204" pitchFamily="34" charset="0"/>
              </a:rPr>
              <a:t>Қосарлы</a:t>
            </a:r>
            <a:r>
              <a:rPr lang="ru-RU" sz="2200" b="1" dirty="0">
                <a:solidFill>
                  <a:srgbClr val="000000"/>
                </a:solidFill>
                <a:latin typeface="Arial" panose="020B0604020202020204" pitchFamily="34" charset="0"/>
                <a:cs typeface="Arial" panose="020B0604020202020204" pitchFamily="34" charset="0"/>
              </a:rPr>
              <a:t> </a:t>
            </a:r>
            <a:r>
              <a:rPr lang="ru-RU" sz="2200" b="1" dirty="0" err="1">
                <a:solidFill>
                  <a:srgbClr val="000000"/>
                </a:solidFill>
                <a:latin typeface="Arial" panose="020B0604020202020204" pitchFamily="34" charset="0"/>
                <a:cs typeface="Arial" panose="020B0604020202020204" pitchFamily="34" charset="0"/>
              </a:rPr>
              <a:t>ұрықтануды</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атақты</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орыс</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ғалымы</a:t>
            </a:r>
            <a:r>
              <a:rPr lang="ru-RU" sz="2200" dirty="0">
                <a:solidFill>
                  <a:srgbClr val="000000"/>
                </a:solidFill>
                <a:latin typeface="Arial" panose="020B0604020202020204" pitchFamily="34" charset="0"/>
                <a:cs typeface="Arial" panose="020B0604020202020204" pitchFamily="34" charset="0"/>
              </a:rPr>
              <a:t> </a:t>
            </a:r>
            <a:r>
              <a:rPr lang="ru-RU" sz="2200" b="1" dirty="0">
                <a:solidFill>
                  <a:srgbClr val="000000"/>
                </a:solidFill>
                <a:latin typeface="Arial" panose="020B0604020202020204" pitchFamily="34" charset="0"/>
                <a:cs typeface="Arial" panose="020B0604020202020204" pitchFamily="34" charset="0"/>
              </a:rPr>
              <a:t>С.Г</a:t>
            </a:r>
            <a:r>
              <a:rPr lang="ru-RU" sz="2200" b="1" dirty="0" smtClean="0">
                <a:solidFill>
                  <a:srgbClr val="000000"/>
                </a:solidFill>
                <a:latin typeface="Arial" panose="020B0604020202020204" pitchFamily="34" charset="0"/>
                <a:cs typeface="Arial" panose="020B0604020202020204" pitchFamily="34" charset="0"/>
              </a:rPr>
              <a:t>. </a:t>
            </a:r>
            <a:r>
              <a:rPr lang="ru-RU" sz="2200" b="1" dirty="0" err="1" smtClean="0">
                <a:solidFill>
                  <a:srgbClr val="000000"/>
                </a:solidFill>
                <a:latin typeface="Arial" panose="020B0604020202020204" pitchFamily="34" charset="0"/>
                <a:cs typeface="Arial" panose="020B0604020202020204" pitchFamily="34" charset="0"/>
              </a:rPr>
              <a:t>Навашин</a:t>
            </a:r>
            <a:r>
              <a:rPr lang="ru-RU" sz="2200" dirty="0">
                <a:solidFill>
                  <a:srgbClr val="000000"/>
                </a:solidFill>
                <a:latin typeface="Arial" panose="020B0604020202020204" pitchFamily="34" charset="0"/>
                <a:cs typeface="Arial" panose="020B0604020202020204" pitchFamily="34" charset="0"/>
              </a:rPr>
              <a:t> 1898 </a:t>
            </a:r>
            <a:r>
              <a:rPr lang="ru-RU" sz="2200" dirty="0" err="1">
                <a:solidFill>
                  <a:srgbClr val="000000"/>
                </a:solidFill>
                <a:latin typeface="Arial" panose="020B0604020202020204" pitchFamily="34" charset="0"/>
                <a:cs typeface="Arial" panose="020B0604020202020204" pitchFamily="34" charset="0"/>
              </a:rPr>
              <a:t>жылы</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ашты</a:t>
            </a:r>
            <a:r>
              <a:rPr lang="ru-RU" sz="2200" dirty="0">
                <a:solidFill>
                  <a:srgbClr val="000000"/>
                </a:solidFill>
                <a:latin typeface="Arial" panose="020B0604020202020204" pitchFamily="34" charset="0"/>
                <a:cs typeface="Arial" panose="020B0604020202020204" pitchFamily="34" charset="0"/>
              </a:rPr>
              <a:t>. </a:t>
            </a:r>
            <a:r>
              <a:rPr lang="ru-RU" sz="2200" dirty="0" smtClean="0">
                <a:solidFill>
                  <a:srgbClr val="000000"/>
                </a:solidFill>
                <a:latin typeface="Arial" panose="020B0604020202020204" pitchFamily="34" charset="0"/>
                <a:cs typeface="Arial" panose="020B0604020202020204" pitchFamily="34" charset="0"/>
              </a:rPr>
              <a:t/>
            </a:r>
            <a:br>
              <a:rPr lang="ru-RU" sz="2200" dirty="0" smtClean="0">
                <a:solidFill>
                  <a:srgbClr val="000000"/>
                </a:solidFill>
                <a:latin typeface="Arial" panose="020B0604020202020204" pitchFamily="34" charset="0"/>
                <a:cs typeface="Arial" panose="020B0604020202020204" pitchFamily="34" charset="0"/>
              </a:rPr>
            </a:br>
            <a:r>
              <a:rPr lang="ru-RU" sz="2200" dirty="0" err="1" smtClean="0">
                <a:solidFill>
                  <a:srgbClr val="000000"/>
                </a:solidFill>
                <a:latin typeface="Arial" panose="020B0604020202020204" pitchFamily="34" charset="0"/>
                <a:cs typeface="Arial" panose="020B0604020202020204" pitchFamily="34" charset="0"/>
              </a:rPr>
              <a:t>Бұл</a:t>
            </a:r>
            <a:r>
              <a:rPr lang="ru-RU" sz="2200" dirty="0" smtClean="0">
                <a:solidFill>
                  <a:srgbClr val="000000"/>
                </a:solidFill>
                <a:latin typeface="Arial" panose="020B0604020202020204" pitchFamily="34" charset="0"/>
                <a:cs typeface="Arial" panose="020B0604020202020204" pitchFamily="34" charset="0"/>
              </a:rPr>
              <a:t> </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тұқымның</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түзілуі</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барысында</a:t>
            </a:r>
            <a:r>
              <a:rPr lang="ru-RU" sz="2200" dirty="0">
                <a:solidFill>
                  <a:srgbClr val="000000"/>
                </a:solidFill>
                <a:latin typeface="Arial" panose="020B0604020202020204" pitchFamily="34" charset="0"/>
                <a:cs typeface="Arial" panose="020B0604020202020204" pitchFamily="34" charset="0"/>
              </a:rPr>
              <a:t> тек </a:t>
            </a:r>
            <a:r>
              <a:rPr lang="ru-RU" sz="2200" dirty="0" err="1">
                <a:solidFill>
                  <a:srgbClr val="000000"/>
                </a:solidFill>
                <a:latin typeface="Arial" panose="020B0604020202020204" pitchFamily="34" charset="0"/>
                <a:cs typeface="Arial" panose="020B0604020202020204" pitchFamily="34" charset="0"/>
              </a:rPr>
              <a:t>жұмыртқа</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жасушасы</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ғана</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емес</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сонымен</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бірге</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ұрық</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қапшығының</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орталық</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жасушасы</a:t>
            </a:r>
            <a:r>
              <a:rPr lang="ru-RU" sz="2200" dirty="0">
                <a:solidFill>
                  <a:srgbClr val="000000"/>
                </a:solidFill>
                <a:latin typeface="Arial" panose="020B0604020202020204" pitchFamily="34" charset="0"/>
                <a:cs typeface="Arial" panose="020B0604020202020204" pitchFamily="34" charset="0"/>
              </a:rPr>
              <a:t> да </a:t>
            </a:r>
            <a:r>
              <a:rPr lang="ru-RU" sz="2200" dirty="0" err="1">
                <a:solidFill>
                  <a:srgbClr val="000000"/>
                </a:solidFill>
                <a:latin typeface="Arial" panose="020B0604020202020204" pitchFamily="34" charset="0"/>
                <a:cs typeface="Arial" panose="020B0604020202020204" pitchFamily="34" charset="0"/>
              </a:rPr>
              <a:t>ұрықтанатын</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жыныстық</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үдеріс</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типі</a:t>
            </a:r>
            <a:r>
              <a:rPr lang="ru-RU" sz="2200" dirty="0">
                <a:solidFill>
                  <a:srgbClr val="000000"/>
                </a:solidFill>
                <a:latin typeface="Arial" panose="020B0604020202020204" pitchFamily="34" charset="0"/>
                <a:cs typeface="Arial" panose="020B0604020202020204" pitchFamily="34" charset="0"/>
              </a:rPr>
              <a:t>. </a:t>
            </a:r>
            <a:r>
              <a:rPr lang="ru-RU" sz="2200" dirty="0" smtClean="0">
                <a:solidFill>
                  <a:srgbClr val="000000"/>
                </a:solidFill>
                <a:latin typeface="Arial" panose="020B0604020202020204" pitchFamily="34" charset="0"/>
                <a:cs typeface="Arial" panose="020B0604020202020204" pitchFamily="34" charset="0"/>
              </a:rPr>
              <a:t/>
            </a:r>
            <a:br>
              <a:rPr lang="ru-RU" sz="2200" dirty="0" smtClean="0">
                <a:solidFill>
                  <a:srgbClr val="000000"/>
                </a:solidFill>
                <a:latin typeface="Arial" panose="020B0604020202020204" pitchFamily="34" charset="0"/>
                <a:cs typeface="Arial" panose="020B0604020202020204" pitchFamily="34" charset="0"/>
              </a:rPr>
            </a:br>
            <a:r>
              <a:rPr lang="ru-RU" sz="2200" dirty="0" err="1" smtClean="0">
                <a:solidFill>
                  <a:srgbClr val="000000"/>
                </a:solidFill>
                <a:latin typeface="Arial" panose="020B0604020202020204" pitchFamily="34" charset="0"/>
                <a:cs typeface="Arial" panose="020B0604020202020204" pitchFamily="34" charset="0"/>
              </a:rPr>
              <a:t>Ұрық</a:t>
            </a:r>
            <a:r>
              <a:rPr lang="ru-RU" sz="2200" dirty="0" smtClean="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қапшығына</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тозаң</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түтігі</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арқылы</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екі</a:t>
            </a:r>
            <a:r>
              <a:rPr lang="ru-RU" sz="2200" dirty="0">
                <a:solidFill>
                  <a:srgbClr val="000000"/>
                </a:solidFill>
                <a:latin typeface="Arial" panose="020B0604020202020204" pitchFamily="34" charset="0"/>
                <a:cs typeface="Arial" panose="020B0604020202020204" pitchFamily="34" charset="0"/>
              </a:rPr>
              <a:t> спермия </a:t>
            </a:r>
            <a:r>
              <a:rPr lang="ru-RU" sz="2200" dirty="0" err="1">
                <a:solidFill>
                  <a:srgbClr val="000000"/>
                </a:solidFill>
                <a:latin typeface="Arial" panose="020B0604020202020204" pitchFamily="34" charset="0"/>
                <a:cs typeface="Arial" panose="020B0604020202020204" pitchFamily="34" charset="0"/>
              </a:rPr>
              <a:t>келіп</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түседі</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бір</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спермияның</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ядросы</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жұмыртқа</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жасушасының</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ядросымен</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қосылады</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екіншісінің</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ядросы</a:t>
            </a:r>
            <a:r>
              <a:rPr lang="ru-RU" sz="2200" dirty="0">
                <a:solidFill>
                  <a:srgbClr val="000000"/>
                </a:solidFill>
                <a:latin typeface="Arial" panose="020B0604020202020204" pitchFamily="34" charset="0"/>
                <a:cs typeface="Arial" panose="020B0604020202020204" pitchFamily="34" charset="0"/>
              </a:rPr>
              <a:t> – </a:t>
            </a:r>
            <a:r>
              <a:rPr lang="ru-RU" sz="2200" dirty="0" err="1">
                <a:solidFill>
                  <a:srgbClr val="000000"/>
                </a:solidFill>
                <a:latin typeface="Arial" panose="020B0604020202020204" pitchFamily="34" charset="0"/>
                <a:cs typeface="Arial" panose="020B0604020202020204" pitchFamily="34" charset="0"/>
              </a:rPr>
              <a:t>ұрық</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қапшығының</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екінші</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реттік</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ядроларымен</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Ұрықтанған</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жұмыртқа</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жасушасынан</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ұрық</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орталық</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жасушадан</a:t>
            </a:r>
            <a:r>
              <a:rPr lang="ru-RU" sz="2200" dirty="0">
                <a:solidFill>
                  <a:srgbClr val="000000"/>
                </a:solidFill>
                <a:latin typeface="Arial" panose="020B0604020202020204" pitchFamily="34" charset="0"/>
                <a:cs typeface="Arial" panose="020B0604020202020204" pitchFamily="34" charset="0"/>
              </a:rPr>
              <a:t> эндосперм (</a:t>
            </a:r>
            <a:r>
              <a:rPr lang="ru-RU" sz="2200" dirty="0" err="1">
                <a:solidFill>
                  <a:srgbClr val="000000"/>
                </a:solidFill>
                <a:latin typeface="Arial" panose="020B0604020202020204" pitchFamily="34" charset="0"/>
                <a:cs typeface="Arial" panose="020B0604020202020204" pitchFamily="34" charset="0"/>
              </a:rPr>
              <a:t>қоректік</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зат</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дамиды</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Осылайша</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қосарлы</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ұрықтану</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нәтижесінде</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ұрықтанғаннан</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кейін</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бірден</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қоректік</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ұлпаның</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дамуы</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қамтамасыз</a:t>
            </a:r>
            <a:r>
              <a:rPr lang="ru-RU" sz="2200" dirty="0">
                <a:solidFill>
                  <a:srgbClr val="000000"/>
                </a:solidFill>
                <a:latin typeface="Arial" panose="020B0604020202020204" pitchFamily="34" charset="0"/>
                <a:cs typeface="Arial" panose="020B0604020202020204" pitchFamily="34" charset="0"/>
              </a:rPr>
              <a:t> </a:t>
            </a:r>
            <a:r>
              <a:rPr lang="ru-RU" sz="2200" dirty="0" err="1">
                <a:solidFill>
                  <a:srgbClr val="000000"/>
                </a:solidFill>
                <a:latin typeface="Arial" panose="020B0604020202020204" pitchFamily="34" charset="0"/>
                <a:cs typeface="Arial" panose="020B0604020202020204" pitchFamily="34" charset="0"/>
              </a:rPr>
              <a:t>етіледі</a:t>
            </a:r>
            <a:r>
              <a:rPr lang="ru-RU" sz="2200" dirty="0">
                <a:solidFill>
                  <a:srgbClr val="000000"/>
                </a:solidFill>
                <a:latin typeface="Arial" panose="020B0604020202020204" pitchFamily="34" charset="0"/>
                <a:cs typeface="Arial" panose="020B0604020202020204" pitchFamily="34" charset="0"/>
              </a:rPr>
              <a:t>.</a:t>
            </a:r>
            <a:endParaRPr lang="ru-RU" sz="22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41987" name="Объект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2100" y="349250"/>
            <a:ext cx="4267200" cy="3201988"/>
          </a:xfrm>
        </p:spPr>
      </p:pic>
      <p:sp>
        <p:nvSpPr>
          <p:cNvPr id="4" name="Нижний колонтитул 3"/>
          <p:cNvSpPr>
            <a:spLocks noGrp="1"/>
          </p:cNvSpPr>
          <p:nvPr>
            <p:ph type="ftr" sz="quarter" idx="11"/>
          </p:nvPr>
        </p:nvSpPr>
        <p:spPr/>
        <p:txBody>
          <a:bodyPr/>
          <a:lstStyle/>
          <a:p>
            <a:pPr>
              <a:defRPr/>
            </a:pPr>
            <a:r>
              <a:rPr lang="ru-RU"/>
              <a:t>Косогова Ю.И., учитель биологии ГБОУ СОШ №1130</a:t>
            </a:r>
          </a:p>
        </p:txBody>
      </p:sp>
      <p:sp>
        <p:nvSpPr>
          <p:cNvPr id="41989" name="Номер слайда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a:spcBef>
                <a:spcPct val="0"/>
              </a:spcBef>
              <a:buClrTx/>
              <a:buFontTx/>
              <a:buNone/>
            </a:pPr>
            <a:fld id="{A11C2829-0FB9-42E7-8B67-4F2C2A3955F9}" type="slidenum">
              <a:rPr lang="ru-RU" altLang="ru-RU">
                <a:solidFill>
                  <a:srgbClr val="FEFFFF"/>
                </a:solidFill>
                <a:latin typeface="Arial" pitchFamily="34" charset="0"/>
              </a:rPr>
              <a:pPr>
                <a:spcBef>
                  <a:spcPct val="0"/>
                </a:spcBef>
                <a:buClrTx/>
                <a:buFontTx/>
                <a:buNone/>
              </a:pPr>
              <a:t>20</a:t>
            </a:fld>
            <a:endParaRPr lang="ru-RU" altLang="ru-RU">
              <a:solidFill>
                <a:srgbClr val="FEFFFF"/>
              </a:solidFill>
              <a:latin typeface="Arial" pitchFamily="34" charset="0"/>
            </a:endParaRPr>
          </a:p>
        </p:txBody>
      </p:sp>
    </p:spTree>
    <p:extLst>
      <p:ext uri="{BB962C8B-B14F-4D97-AF65-F5344CB8AC3E}">
        <p14:creationId xmlns:p14="http://schemas.microsoft.com/office/powerpoint/2010/main" val="3684110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2592917" y="623888"/>
            <a:ext cx="8786283" cy="1281112"/>
          </a:xfrm>
        </p:spPr>
        <p:txBody>
          <a:bodyPr/>
          <a:lstStyle/>
          <a:p>
            <a:pPr eaLnBrk="1" hangingPunct="1"/>
            <a:endParaRPr lang="ru-RU" altLang="ru-RU" smtClean="0"/>
          </a:p>
        </p:txBody>
      </p:sp>
      <p:pic>
        <p:nvPicPr>
          <p:cNvPr id="44035" name="Объект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34" y="3175"/>
            <a:ext cx="12187767" cy="6854825"/>
          </a:xfrm>
        </p:spPr>
      </p:pic>
      <p:sp>
        <p:nvSpPr>
          <p:cNvPr id="4" name="Нижний колонтитул 3"/>
          <p:cNvSpPr>
            <a:spLocks noGrp="1"/>
          </p:cNvSpPr>
          <p:nvPr>
            <p:ph type="ftr" sz="quarter" idx="11"/>
          </p:nvPr>
        </p:nvSpPr>
        <p:spPr/>
        <p:txBody>
          <a:bodyPr/>
          <a:lstStyle/>
          <a:p>
            <a:pPr>
              <a:defRPr/>
            </a:pPr>
            <a:r>
              <a:rPr lang="ru-RU" smtClean="0"/>
              <a:t>Косогова Ю.И., учитель биологии ГБОУ СОШ №1130</a:t>
            </a:r>
            <a:endParaRPr lang="ru-RU"/>
          </a:p>
        </p:txBody>
      </p:sp>
      <p:sp>
        <p:nvSpPr>
          <p:cNvPr id="44037" name="Номер слайда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9378F8F-6D3B-4C5D-A5F3-706117DC3C95}" type="slidenum">
              <a:rPr lang="ru-RU" altLang="ru-RU">
                <a:solidFill>
                  <a:srgbClr val="FEFFFF"/>
                </a:solidFill>
              </a:rPr>
              <a:pPr/>
              <a:t>21</a:t>
            </a:fld>
            <a:endParaRPr lang="ru-RU" altLang="ru-RU">
              <a:solidFill>
                <a:srgbClr val="FEFFFF"/>
              </a:solidFill>
            </a:endParaRPr>
          </a:p>
        </p:txBody>
      </p:sp>
    </p:spTree>
    <p:extLst>
      <p:ext uri="{BB962C8B-B14F-4D97-AF65-F5344CB8AC3E}">
        <p14:creationId xmlns:p14="http://schemas.microsoft.com/office/powerpoint/2010/main" val="2868930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i="1" dirty="0">
                <a:effectLst/>
                <a:latin typeface="Times New Roman" panose="02020603050405020304" pitchFamily="18" charset="0"/>
                <a:cs typeface="Times New Roman" panose="02020603050405020304" pitchFamily="18" charset="0"/>
              </a:rPr>
              <a:t> </a:t>
            </a:r>
            <a:r>
              <a:rPr lang="kk-KZ" b="1" i="1" dirty="0" smtClean="0">
                <a:effectLst/>
                <a:latin typeface="Times New Roman" panose="02020603050405020304" pitchFamily="18" charset="0"/>
                <a:cs typeface="Times New Roman" panose="02020603050405020304" pitchFamily="18" charset="0"/>
              </a:rPr>
              <a:t> </a:t>
            </a:r>
            <a:r>
              <a:rPr lang="kk-KZ" b="1" i="1" dirty="0">
                <a:effectLst/>
              </a:rPr>
              <a:t>«Кинометафора» </a:t>
            </a:r>
            <a:r>
              <a:rPr lang="kk-KZ" dirty="0" smtClean="0">
                <a:effectLst/>
                <a:latin typeface="Times New Roman" panose="02020603050405020304" pitchFamily="18" charset="0"/>
                <a:cs typeface="Times New Roman" panose="02020603050405020304" pitchFamily="18" charset="0"/>
              </a:rPr>
              <a:t>тәсілі </a:t>
            </a:r>
            <a:endParaRPr lang="ru-RU" dirty="0">
              <a:latin typeface="Times New Roman" panose="02020603050405020304" pitchFamily="18" charset="0"/>
              <a:cs typeface="Times New Roman" panose="02020603050405020304" pitchFamily="18" charset="0"/>
            </a:endParaRPr>
          </a:p>
        </p:txBody>
      </p:sp>
      <p:pic>
        <p:nvPicPr>
          <p:cNvPr id="5" name="Picture 2" descr="C:\Users\admin\Desktop\стикеры\img_user_file_5eb664e1c9d87_5 (1).jpg"/>
          <p:cNvPicPr>
            <a:picLocks noChangeAspect="1" noChangeArrowheads="1"/>
          </p:cNvPicPr>
          <p:nvPr/>
        </p:nvPicPr>
        <p:blipFill rotWithShape="1">
          <a:blip r:embed="rId2">
            <a:extLst>
              <a:ext uri="{28A0092B-C50C-407E-A947-70E740481C1C}">
                <a14:useLocalDpi xmlns:a14="http://schemas.microsoft.com/office/drawing/2010/main" val="0"/>
              </a:ext>
            </a:extLst>
          </a:blip>
          <a:srcRect l="29375" t="26730" r="29952" b="15384"/>
          <a:stretch/>
        </p:blipFill>
        <p:spPr bwMode="auto">
          <a:xfrm>
            <a:off x="4481627" y="1484785"/>
            <a:ext cx="3305908" cy="264648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07962" y="4336370"/>
            <a:ext cx="8454639" cy="2308324"/>
          </a:xfrm>
          <a:prstGeom prst="rect">
            <a:avLst/>
          </a:prstGeom>
        </p:spPr>
        <p:txBody>
          <a:bodyPr wrap="square">
            <a:spAutoFit/>
          </a:bodyPr>
          <a:lstStyle/>
          <a:p>
            <a:r>
              <a:rPr lang="ru-RU" dirty="0" err="1"/>
              <a:t>Өсімдіктер</a:t>
            </a:r>
            <a:r>
              <a:rPr lang="ru-RU" dirty="0"/>
              <a:t> мен </a:t>
            </a:r>
            <a:r>
              <a:rPr lang="ru-RU" dirty="0" err="1"/>
              <a:t>жануарлардағы</a:t>
            </a:r>
            <a:r>
              <a:rPr lang="ru-RU" dirty="0"/>
              <a:t> гаметогенез-1</a:t>
            </a:r>
          </a:p>
          <a:p>
            <a:r>
              <a:rPr lang="kk-KZ" dirty="0"/>
              <a:t> </a:t>
            </a:r>
            <a:r>
              <a:rPr lang="kk-KZ" u="sng" dirty="0">
                <a:hlinkClick r:id="rId3"/>
              </a:rPr>
              <a:t>https://smk.edu.kz/Attach/FileDownload/7d4e382e-1986-41c2-bc07-71137d474a1b</a:t>
            </a:r>
            <a:r>
              <a:rPr lang="kk-KZ" dirty="0"/>
              <a:t> </a:t>
            </a:r>
            <a:endParaRPr lang="ru-RU" dirty="0"/>
          </a:p>
          <a:p>
            <a:r>
              <a:rPr lang="kk-KZ" dirty="0"/>
              <a:t> </a:t>
            </a:r>
            <a:endParaRPr lang="ru-RU" dirty="0"/>
          </a:p>
          <a:p>
            <a:r>
              <a:rPr lang="ru-RU" dirty="0" err="1"/>
              <a:t>Өсімдіктер</a:t>
            </a:r>
            <a:r>
              <a:rPr lang="ru-RU" dirty="0"/>
              <a:t> мен </a:t>
            </a:r>
            <a:r>
              <a:rPr lang="ru-RU" dirty="0" err="1"/>
              <a:t>жануарлардағы</a:t>
            </a:r>
            <a:r>
              <a:rPr lang="ru-RU" dirty="0"/>
              <a:t> гаметогенез-2</a:t>
            </a:r>
          </a:p>
          <a:p>
            <a:r>
              <a:rPr lang="kk-KZ" dirty="0"/>
              <a:t> </a:t>
            </a:r>
            <a:endParaRPr lang="ru-RU" dirty="0"/>
          </a:p>
          <a:p>
            <a:r>
              <a:rPr lang="kk-KZ" u="sng" dirty="0">
                <a:hlinkClick r:id="rId4"/>
              </a:rPr>
              <a:t>https://</a:t>
            </a:r>
            <a:r>
              <a:rPr lang="kk-KZ" u="sng" dirty="0" smtClean="0">
                <a:hlinkClick r:id="rId4"/>
              </a:rPr>
              <a:t>smk.edu.kz/Attach/FileDownload/968b95d4-2348-41b0-a06e-491cdeb93169</a:t>
            </a:r>
            <a:endParaRPr lang="kk-KZ" u="sng" dirty="0" smtClean="0"/>
          </a:p>
          <a:p>
            <a:r>
              <a:rPr lang="kk-KZ" dirty="0"/>
              <a:t>Қосарлы ұрықтану</a:t>
            </a:r>
            <a:endParaRPr lang="ru-RU" dirty="0"/>
          </a:p>
          <a:p>
            <a:r>
              <a:rPr lang="kk-KZ" u="sng" dirty="0">
                <a:hlinkClick r:id="rId5"/>
              </a:rPr>
              <a:t>https://smk.edu.kz/Attach/FileDownload/037f2169-18c6-42ba-b9da-77a9f67fbddf</a:t>
            </a:r>
            <a:endParaRPr lang="ru-RU" dirty="0"/>
          </a:p>
        </p:txBody>
      </p:sp>
    </p:spTree>
    <p:extLst>
      <p:ext uri="{BB962C8B-B14F-4D97-AF65-F5344CB8AC3E}">
        <p14:creationId xmlns:p14="http://schemas.microsoft.com/office/powerpoint/2010/main" val="3725880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7327" y="154997"/>
            <a:ext cx="10458799" cy="1143000"/>
          </a:xfrm>
        </p:spPr>
        <p:txBody>
          <a:bodyPr>
            <a:noAutofit/>
          </a:bodyPr>
          <a:lstStyle/>
          <a:p>
            <a:r>
              <a:rPr lang="kk-KZ" sz="3200" b="1" dirty="0" smtClean="0">
                <a:effectLst/>
                <a:latin typeface="Times New Roman" panose="02020603050405020304" pitchFamily="18" charset="0"/>
                <a:cs typeface="Times New Roman" panose="02020603050405020304" pitchFamily="18" charset="0"/>
              </a:rPr>
              <a:t>1-тапсырма</a:t>
            </a:r>
            <a:r>
              <a:rPr lang="kk-KZ" sz="3200" b="1" dirty="0">
                <a:effectLst/>
                <a:latin typeface="Times New Roman" panose="02020603050405020304" pitchFamily="18" charset="0"/>
                <a:cs typeface="Times New Roman" panose="02020603050405020304" pitchFamily="18" charset="0"/>
              </a:rPr>
              <a:t>. </a:t>
            </a:r>
            <a:r>
              <a:rPr lang="kk-KZ" sz="3200" b="1" dirty="0" smtClean="0">
                <a:effectLst/>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689219" y="1297997"/>
            <a:ext cx="6096000" cy="4524315"/>
          </a:xfrm>
          <a:prstGeom prst="rect">
            <a:avLst/>
          </a:prstGeom>
        </p:spPr>
        <p:txBody>
          <a:bodyPr>
            <a:spAutoFit/>
          </a:bodyPr>
          <a:lstStyle/>
          <a:p>
            <a:r>
              <a:rPr lang="ru-RU" sz="2400" dirty="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Гаметогенез</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Гаметогенез-жыныс жасушаларының түзілу процесі. Аталық жыныс жасушаларының түзілу процесі- сперматогенез, қалыптасу аймағында сперматозоидтар түзіледі. Аналық жыныс жасушаларының түзілу процесі -овогенез деп аталады, соңында бір овоцит пен бағыттаушы денешіктер түзіледі. Жыныс бездерінің түзілуі шартты түрде төрт кезеңге бөлінеді: көбею, өсу, пісіп-жетілу, қалыптасу. (суреттерде А-сперматогенез, В-овогенез бейнеленген)</a:t>
            </a:r>
            <a:endParaRPr lang="ru-RU" sz="2400" dirty="0">
              <a:latin typeface="Times New Roman" panose="02020603050405020304" pitchFamily="18" charset="0"/>
              <a:cs typeface="Times New Roman" panose="02020603050405020304" pitchFamily="18" charset="0"/>
            </a:endParaRPr>
          </a:p>
        </p:txBody>
      </p:sp>
      <p:pic>
        <p:nvPicPr>
          <p:cNvPr id="8" name="Рисунок 7"/>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930496" y="1297997"/>
            <a:ext cx="3999165" cy="4068762"/>
          </a:xfrm>
          <a:prstGeom prst="rect">
            <a:avLst/>
          </a:prstGeom>
          <a:noFill/>
        </p:spPr>
      </p:pic>
    </p:spTree>
    <p:extLst>
      <p:ext uri="{BB962C8B-B14F-4D97-AF65-F5344CB8AC3E}">
        <p14:creationId xmlns:p14="http://schemas.microsoft.com/office/powerpoint/2010/main" val="3996342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pPr marL="82296" indent="0">
              <a:buNone/>
            </a:pPr>
            <a:r>
              <a:rPr lang="kk-KZ" sz="2800" dirty="0">
                <a:latin typeface="Times New Roman" panose="02020603050405020304" pitchFamily="18" charset="0"/>
                <a:cs typeface="Times New Roman" panose="02020603050405020304" pitchFamily="18" charset="0"/>
              </a:rPr>
              <a:t>1. Жыныс жасушаларының көбею жолы</a:t>
            </a:r>
            <a:endParaRPr lang="ru-RU" sz="2800" dirty="0">
              <a:latin typeface="Times New Roman" panose="02020603050405020304" pitchFamily="18" charset="0"/>
              <a:cs typeface="Times New Roman" panose="02020603050405020304" pitchFamily="18" charset="0"/>
            </a:endParaRPr>
          </a:p>
          <a:p>
            <a:pPr marL="82296" indent="0">
              <a:buNone/>
            </a:pPr>
            <a:r>
              <a:rPr lang="kk-KZ" sz="2800" dirty="0">
                <a:latin typeface="Times New Roman" panose="02020603050405020304" pitchFamily="18" charset="0"/>
                <a:cs typeface="Times New Roman" panose="02020603050405020304" pitchFamily="18" charset="0"/>
              </a:rPr>
              <a:t>A) </a:t>
            </a:r>
            <a:r>
              <a:rPr lang="kk-KZ" sz="2800" dirty="0" smtClean="0">
                <a:latin typeface="Times New Roman" panose="02020603050405020304" pitchFamily="18" charset="0"/>
                <a:cs typeface="Times New Roman" panose="02020603050405020304" pitchFamily="18" charset="0"/>
              </a:rPr>
              <a:t>Митоз</a:t>
            </a:r>
            <a:r>
              <a:rPr lang="ru-RU" sz="2800" dirty="0" smtClean="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B</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мейоз</a:t>
            </a:r>
            <a:r>
              <a:rPr lang="ru-RU"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C</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амитоз</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D</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өсімді</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E</a:t>
            </a:r>
            <a:r>
              <a:rPr lang="kk-KZ" sz="2800" dirty="0">
                <a:latin typeface="Times New Roman" panose="02020603050405020304" pitchFamily="18" charset="0"/>
                <a:cs typeface="Times New Roman" panose="02020603050405020304" pitchFamily="18" charset="0"/>
              </a:rPr>
              <a:t>) қарапайым</a:t>
            </a:r>
            <a:endParaRPr lang="ru-RU" sz="2800" dirty="0">
              <a:latin typeface="Times New Roman" panose="02020603050405020304" pitchFamily="18" charset="0"/>
              <a:cs typeface="Times New Roman" panose="02020603050405020304" pitchFamily="18" charset="0"/>
            </a:endParaRPr>
          </a:p>
          <a:p>
            <a:pPr marL="82296" indent="0">
              <a:buNone/>
            </a:pPr>
            <a:r>
              <a:rPr lang="kk-KZ" sz="2800" dirty="0">
                <a:latin typeface="Times New Roman" panose="02020603050405020304" pitchFamily="18" charset="0"/>
                <a:cs typeface="Times New Roman" panose="02020603050405020304" pitchFamily="18" charset="0"/>
              </a:rPr>
              <a:t>2. Жасушаның бірнеше есе ұлғаю кезеңі</a:t>
            </a:r>
            <a:endParaRPr lang="ru-RU" sz="2800" dirty="0">
              <a:latin typeface="Times New Roman" panose="02020603050405020304" pitchFamily="18" charset="0"/>
              <a:cs typeface="Times New Roman" panose="02020603050405020304" pitchFamily="18" charset="0"/>
            </a:endParaRPr>
          </a:p>
          <a:p>
            <a:pPr marL="82296" indent="0">
              <a:buNone/>
            </a:pPr>
            <a:r>
              <a:rPr lang="kk-KZ" sz="2800" dirty="0">
                <a:latin typeface="Times New Roman" panose="02020603050405020304" pitchFamily="18" charset="0"/>
                <a:cs typeface="Times New Roman" panose="02020603050405020304" pitchFamily="18" charset="0"/>
              </a:rPr>
              <a:t>A) </a:t>
            </a:r>
            <a:r>
              <a:rPr lang="kk-KZ" sz="2800" dirty="0" smtClean="0">
                <a:latin typeface="Times New Roman" panose="02020603050405020304" pitchFamily="18" charset="0"/>
                <a:cs typeface="Times New Roman" panose="02020603050405020304" pitchFamily="18" charset="0"/>
              </a:rPr>
              <a:t>Көбею</a:t>
            </a:r>
            <a:r>
              <a:rPr lang="ru-RU" sz="2800" dirty="0" smtClean="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B</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өсу</a:t>
            </a:r>
            <a:r>
              <a:rPr lang="ru-RU"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C</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бөліну</a:t>
            </a:r>
            <a:r>
              <a:rPr lang="ru-RU"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D</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қалыптасу</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E</a:t>
            </a:r>
            <a:r>
              <a:rPr lang="kk-KZ" sz="2800" dirty="0">
                <a:latin typeface="Times New Roman" panose="02020603050405020304" pitchFamily="18" charset="0"/>
                <a:cs typeface="Times New Roman" panose="02020603050405020304" pitchFamily="18" charset="0"/>
              </a:rPr>
              <a:t>) пісіп-жетілу</a:t>
            </a:r>
            <a:endParaRPr lang="ru-RU" sz="2800" dirty="0">
              <a:latin typeface="Times New Roman" panose="02020603050405020304" pitchFamily="18" charset="0"/>
              <a:cs typeface="Times New Roman" panose="02020603050405020304" pitchFamily="18" charset="0"/>
            </a:endParaRPr>
          </a:p>
          <a:p>
            <a:pPr marL="82296" indent="0">
              <a:buNone/>
            </a:pPr>
            <a:r>
              <a:rPr lang="kk-KZ" sz="2800" dirty="0">
                <a:latin typeface="Times New Roman" panose="02020603050405020304" pitchFamily="18" charset="0"/>
                <a:cs typeface="Times New Roman" panose="02020603050405020304" pitchFamily="18" charset="0"/>
              </a:rPr>
              <a:t>3. Овогенез процесі кезінде овогониялар түзілетін кезең</a:t>
            </a:r>
            <a:endParaRPr lang="ru-RU" sz="2800" dirty="0">
              <a:latin typeface="Times New Roman" panose="02020603050405020304" pitchFamily="18" charset="0"/>
              <a:cs typeface="Times New Roman" panose="02020603050405020304" pitchFamily="18" charset="0"/>
            </a:endParaRPr>
          </a:p>
          <a:p>
            <a:pPr marL="82296" indent="0">
              <a:buNone/>
            </a:pPr>
            <a:r>
              <a:rPr lang="kk-KZ" sz="2800" dirty="0">
                <a:latin typeface="Times New Roman" panose="02020603050405020304" pitchFamily="18" charset="0"/>
                <a:cs typeface="Times New Roman" panose="02020603050405020304" pitchFamily="18" charset="0"/>
              </a:rPr>
              <a:t>A) пісіп </a:t>
            </a:r>
            <a:r>
              <a:rPr lang="kk-KZ" sz="2800" dirty="0" smtClean="0">
                <a:latin typeface="Times New Roman" panose="02020603050405020304" pitchFamily="18" charset="0"/>
                <a:cs typeface="Times New Roman" panose="02020603050405020304" pitchFamily="18" charset="0"/>
              </a:rPr>
              <a:t>жетілу</a:t>
            </a:r>
            <a:r>
              <a:rPr lang="ru-RU"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B</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көбею</a:t>
            </a:r>
            <a:r>
              <a:rPr lang="ru-RU"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C</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өсу</a:t>
            </a:r>
            <a:r>
              <a:rPr lang="ru-RU"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D</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қалыптасу</a:t>
            </a:r>
            <a:r>
              <a:rPr lang="ru-RU"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E</a:t>
            </a:r>
            <a:r>
              <a:rPr lang="kk-KZ" sz="2800" dirty="0">
                <a:latin typeface="Times New Roman" panose="02020603050405020304" pitchFamily="18" charset="0"/>
                <a:cs typeface="Times New Roman" panose="02020603050405020304" pitchFamily="18" charset="0"/>
              </a:rPr>
              <a:t>) жетілу</a:t>
            </a:r>
            <a:endParaRPr lang="ru-RU" sz="2800" dirty="0">
              <a:latin typeface="Times New Roman" panose="02020603050405020304" pitchFamily="18" charset="0"/>
              <a:cs typeface="Times New Roman" panose="02020603050405020304" pitchFamily="18" charset="0"/>
            </a:endParaRPr>
          </a:p>
          <a:p>
            <a:pPr marL="82296" indent="0">
              <a:buNone/>
            </a:pPr>
            <a:r>
              <a:rPr lang="kk-KZ" sz="2800" dirty="0">
                <a:latin typeface="Times New Roman" panose="02020603050405020304" pitchFamily="18" charset="0"/>
                <a:cs typeface="Times New Roman" panose="02020603050405020304" pitchFamily="18" charset="0"/>
              </a:rPr>
              <a:t>4. Үш бағыттаушы денешік түзілетін кезең</a:t>
            </a:r>
            <a:endParaRPr lang="ru-RU" sz="2800" dirty="0">
              <a:latin typeface="Times New Roman" panose="02020603050405020304" pitchFamily="18" charset="0"/>
              <a:cs typeface="Times New Roman" panose="02020603050405020304" pitchFamily="18" charset="0"/>
            </a:endParaRPr>
          </a:p>
          <a:p>
            <a:pPr marL="82296" indent="0">
              <a:buNone/>
            </a:pPr>
            <a:r>
              <a:rPr lang="kk-KZ" sz="2800" dirty="0">
                <a:latin typeface="Times New Roman" panose="02020603050405020304" pitchFamily="18" charset="0"/>
                <a:cs typeface="Times New Roman" panose="02020603050405020304" pitchFamily="18" charset="0"/>
              </a:rPr>
              <a:t>A) </a:t>
            </a:r>
            <a:r>
              <a:rPr lang="kk-KZ" sz="2800" dirty="0" smtClean="0">
                <a:latin typeface="Times New Roman" panose="02020603050405020304" pitchFamily="18" charset="0"/>
                <a:cs typeface="Times New Roman" panose="02020603050405020304" pitchFamily="18" charset="0"/>
              </a:rPr>
              <a:t>Көбею</a:t>
            </a:r>
            <a:r>
              <a:rPr lang="ru-RU" sz="2800" dirty="0" smtClean="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B</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өсу</a:t>
            </a:r>
            <a:r>
              <a:rPr lang="ru-RU"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C</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бөліну</a:t>
            </a:r>
            <a:r>
              <a:rPr lang="ru-RU"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D</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қалыптасу</a:t>
            </a:r>
            <a:r>
              <a:rPr lang="ru-RU"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E</a:t>
            </a:r>
            <a:r>
              <a:rPr lang="kk-KZ" sz="2800" dirty="0">
                <a:latin typeface="Times New Roman" panose="02020603050405020304" pitchFamily="18" charset="0"/>
                <a:cs typeface="Times New Roman" panose="02020603050405020304" pitchFamily="18" charset="0"/>
              </a:rPr>
              <a:t>) пісіп-жетілу</a:t>
            </a:r>
            <a:endParaRPr lang="ru-RU" sz="2800" dirty="0">
              <a:latin typeface="Times New Roman" panose="02020603050405020304" pitchFamily="18" charset="0"/>
              <a:cs typeface="Times New Roman" panose="02020603050405020304" pitchFamily="18" charset="0"/>
            </a:endParaRPr>
          </a:p>
          <a:p>
            <a:pPr marL="82296" indent="0">
              <a:buNone/>
            </a:pPr>
            <a:r>
              <a:rPr lang="kk-KZ" sz="2800" dirty="0">
                <a:latin typeface="Times New Roman" panose="02020603050405020304" pitchFamily="18" charset="0"/>
                <a:cs typeface="Times New Roman" panose="02020603050405020304" pitchFamily="18" charset="0"/>
              </a:rPr>
              <a:t>5. В сурет сәйкес көбею түрі</a:t>
            </a:r>
            <a:endParaRPr lang="ru-RU" sz="2800" dirty="0">
              <a:latin typeface="Times New Roman" panose="02020603050405020304" pitchFamily="18" charset="0"/>
              <a:cs typeface="Times New Roman" panose="02020603050405020304" pitchFamily="18" charset="0"/>
            </a:endParaRPr>
          </a:p>
          <a:p>
            <a:pPr marL="82296" indent="0">
              <a:buNone/>
            </a:pPr>
            <a:r>
              <a:rPr lang="kk-KZ" sz="2800" dirty="0">
                <a:latin typeface="Times New Roman" panose="02020603050405020304" pitchFamily="18" charset="0"/>
                <a:cs typeface="Times New Roman" panose="02020603050405020304" pitchFamily="18" charset="0"/>
              </a:rPr>
              <a:t>A) </a:t>
            </a:r>
            <a:r>
              <a:rPr lang="kk-KZ" sz="2800" dirty="0" smtClean="0">
                <a:latin typeface="Times New Roman" panose="02020603050405020304" pitchFamily="18" charset="0"/>
                <a:cs typeface="Times New Roman" panose="02020603050405020304" pitchFamily="18" charset="0"/>
              </a:rPr>
              <a:t>Овогенез</a:t>
            </a:r>
            <a:r>
              <a:rPr lang="ru-RU" sz="2800" dirty="0" smtClean="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B</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сперматогенез</a:t>
            </a:r>
            <a:r>
              <a:rPr lang="ru-RU"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C</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митоз</a:t>
            </a:r>
            <a:r>
              <a:rPr lang="ru-RU"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D</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амитозE</a:t>
            </a:r>
            <a:r>
              <a:rPr lang="kk-KZ" sz="2800" dirty="0">
                <a:latin typeface="Times New Roman" panose="02020603050405020304" pitchFamily="18" charset="0"/>
                <a:cs typeface="Times New Roman" panose="02020603050405020304" pitchFamily="18" charset="0"/>
              </a:rPr>
              <a:t>) партеногенез</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91441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effectLst/>
                <a:latin typeface="Times New Roman" panose="02020603050405020304" pitchFamily="18" charset="0"/>
                <a:cs typeface="Times New Roman" panose="02020603050405020304" pitchFamily="18" charset="0"/>
              </a:rPr>
              <a:t/>
            </a:r>
            <a:br>
              <a:rPr lang="ru-RU" sz="2800" dirty="0" smtClean="0">
                <a:effectLst/>
                <a:latin typeface="Times New Roman" panose="02020603050405020304" pitchFamily="18" charset="0"/>
                <a:cs typeface="Times New Roman" panose="02020603050405020304" pitchFamily="18" charset="0"/>
              </a:rPr>
            </a:br>
            <a:r>
              <a:rPr lang="ru-RU" sz="2800" dirty="0" smtClean="0">
                <a:effectLst/>
                <a:latin typeface="Times New Roman" panose="02020603050405020304" pitchFamily="18" charset="0"/>
                <a:cs typeface="Times New Roman" panose="02020603050405020304" pitchFamily="18" charset="0"/>
              </a:rPr>
              <a:t>2</a:t>
            </a:r>
            <a:r>
              <a:rPr lang="kk-KZ" sz="2800" b="1" dirty="0">
                <a:effectLst/>
                <a:latin typeface="Times New Roman" panose="02020603050405020304" pitchFamily="18" charset="0"/>
                <a:cs typeface="Times New Roman" panose="02020603050405020304" pitchFamily="18" charset="0"/>
              </a:rPr>
              <a:t>-тапсырма  </a:t>
            </a:r>
            <a:r>
              <a:rPr lang="ru-RU" sz="2800" dirty="0">
                <a:effectLst/>
                <a:latin typeface="Times New Roman" panose="02020603050405020304" pitchFamily="18" charset="0"/>
                <a:cs typeface="Times New Roman" panose="02020603050405020304" pitchFamily="18" charset="0"/>
              </a:rPr>
              <a:t/>
            </a:r>
            <a:br>
              <a:rPr lang="ru-RU" sz="2800" dirty="0">
                <a:effectLst/>
                <a:latin typeface="Times New Roman" panose="02020603050405020304" pitchFamily="18" charset="0"/>
                <a:cs typeface="Times New Roman" panose="02020603050405020304" pitchFamily="18" charset="0"/>
              </a:rPr>
            </a:br>
            <a:r>
              <a:rPr lang="kk-KZ" sz="2800" b="1" dirty="0" smtClean="0">
                <a:effectLst/>
                <a:latin typeface="Times New Roman" panose="02020603050405020304" pitchFamily="18" charset="0"/>
                <a:cs typeface="Times New Roman" panose="02020603050405020304" pitchFamily="18" charset="0"/>
              </a:rPr>
              <a:t>«</a:t>
            </a:r>
            <a:r>
              <a:rPr lang="kk-KZ" sz="2800" b="1" dirty="0">
                <a:effectLst/>
                <a:latin typeface="Times New Roman" panose="02020603050405020304" pitchFamily="18" charset="0"/>
                <a:cs typeface="Times New Roman" panose="02020603050405020304" pitchFamily="18" charset="0"/>
              </a:rPr>
              <a:t>Сәйкестендіру» тәсілі</a:t>
            </a:r>
            <a:r>
              <a:rPr lang="ru-RU" sz="2800" dirty="0">
                <a:effectLst/>
                <a:latin typeface="Times New Roman" panose="02020603050405020304" pitchFamily="18" charset="0"/>
                <a:cs typeface="Times New Roman" panose="02020603050405020304" pitchFamily="18" charset="0"/>
              </a:rPr>
              <a:t/>
            </a:r>
            <a:br>
              <a:rPr lang="ru-RU" sz="2800" dirty="0">
                <a:effectLst/>
                <a:latin typeface="Times New Roman" panose="02020603050405020304" pitchFamily="18" charset="0"/>
                <a:cs typeface="Times New Roman" panose="02020603050405020304" pitchFamily="18" charset="0"/>
              </a:rPr>
            </a:br>
            <a:r>
              <a:rPr lang="kk-KZ" sz="2800" dirty="0">
                <a:effectLst/>
                <a:latin typeface="Times New Roman" panose="02020603050405020304" pitchFamily="18" charset="0"/>
                <a:cs typeface="Times New Roman" panose="02020603050405020304" pitchFamily="18" charset="0"/>
              </a:rPr>
              <a:t> Берілген  терминдер мен олардың анықтамсын сәйкестендіріңдер </a:t>
            </a:r>
            <a:r>
              <a:rPr lang="ru-RU" sz="2800" dirty="0">
                <a:effectLst/>
                <a:latin typeface="Times New Roman" panose="02020603050405020304" pitchFamily="18" charset="0"/>
                <a:cs typeface="Times New Roman" panose="02020603050405020304" pitchFamily="18" charset="0"/>
              </a:rPr>
              <a:t/>
            </a:r>
            <a:br>
              <a:rPr lang="ru-RU" sz="2800" dirty="0">
                <a:effectLst/>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5608442"/>
              </p:ext>
            </p:extLst>
          </p:nvPr>
        </p:nvGraphicFramePr>
        <p:xfrm>
          <a:off x="2427006" y="1886912"/>
          <a:ext cx="8973083" cy="4023360"/>
        </p:xfrm>
        <a:graphic>
          <a:graphicData uri="http://schemas.openxmlformats.org/drawingml/2006/table">
            <a:tbl>
              <a:tblPr firstRow="1" firstCol="1" bandRow="1">
                <a:tableStyleId>{5C22544A-7EE6-4342-B048-85BDC9FD1C3A}</a:tableStyleId>
              </a:tblPr>
              <a:tblGrid>
                <a:gridCol w="3375588"/>
                <a:gridCol w="5597495"/>
              </a:tblGrid>
              <a:tr h="0">
                <a:tc>
                  <a:txBody>
                    <a:bodyPr/>
                    <a:lstStyle/>
                    <a:p>
                      <a:pPr>
                        <a:spcAft>
                          <a:spcPts val="0"/>
                        </a:spcAft>
                      </a:pPr>
                      <a:r>
                        <a:rPr lang="kk-KZ" sz="2400" dirty="0">
                          <a:effectLst/>
                          <a:latin typeface="Times New Roman" panose="02020603050405020304" pitchFamily="18" charset="0"/>
                          <a:cs typeface="Times New Roman" panose="02020603050405020304" pitchFamily="18" charset="0"/>
                        </a:rPr>
                        <a:t>Терминдер </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kk-KZ" sz="2400">
                          <a:effectLst/>
                          <a:latin typeface="Times New Roman" panose="02020603050405020304" pitchFamily="18" charset="0"/>
                          <a:cs typeface="Times New Roman" panose="02020603050405020304" pitchFamily="18" charset="0"/>
                        </a:rPr>
                        <a:t>Анықтамасы </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spcAft>
                          <a:spcPts val="0"/>
                        </a:spcAft>
                      </a:pPr>
                      <a:r>
                        <a:rPr lang="ru-RU" sz="2400" dirty="0">
                          <a:effectLst/>
                          <a:latin typeface="Times New Roman" panose="02020603050405020304" pitchFamily="18" charset="0"/>
                          <a:cs typeface="Times New Roman" panose="02020603050405020304" pitchFamily="18" charset="0"/>
                        </a:rPr>
                        <a:t>1.</a:t>
                      </a:r>
                      <a:r>
                        <a:rPr lang="kk-KZ" sz="2400" dirty="0">
                          <a:effectLst/>
                          <a:latin typeface="Times New Roman" panose="02020603050405020304" pitchFamily="18" charset="0"/>
                          <a:cs typeface="Times New Roman" panose="02020603050405020304" pitchFamily="18" charset="0"/>
                        </a:rPr>
                        <a:t>Гаметогенез – бұл</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kk-KZ" sz="2400">
                          <a:effectLst/>
                          <a:latin typeface="Times New Roman" panose="02020603050405020304" pitchFamily="18" charset="0"/>
                          <a:cs typeface="Times New Roman" panose="02020603050405020304" pitchFamily="18" charset="0"/>
                        </a:rPr>
                        <a:t>А.аналық жыныс жасушаларының түзілу үдерісі</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spcAft>
                          <a:spcPts val="0"/>
                        </a:spcAft>
                      </a:pPr>
                      <a:r>
                        <a:rPr lang="ru-RU" sz="2400" dirty="0" smtClean="0">
                          <a:effectLst/>
                          <a:latin typeface="Times New Roman" panose="02020603050405020304" pitchFamily="18" charset="0"/>
                          <a:cs typeface="Times New Roman" panose="02020603050405020304" pitchFamily="18" charset="0"/>
                        </a:rPr>
                        <a:t> 2. </a:t>
                      </a:r>
                      <a:r>
                        <a:rPr lang="ru-RU" sz="2400" dirty="0" err="1" smtClean="0">
                          <a:effectLst/>
                          <a:latin typeface="Times New Roman" panose="02020603050405020304" pitchFamily="18" charset="0"/>
                          <a:cs typeface="Times New Roman" panose="02020603050405020304" pitchFamily="18" charset="0"/>
                        </a:rPr>
                        <a:t>Қосарлы</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ұрықтану</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kk-KZ" sz="2400" dirty="0">
                          <a:effectLst/>
                          <a:latin typeface="Times New Roman" panose="02020603050405020304" pitchFamily="18" charset="0"/>
                          <a:cs typeface="Times New Roman" panose="02020603050405020304" pitchFamily="18" charset="0"/>
                        </a:rPr>
                        <a:t>В.жыныс жасушаларының  дамуы және қалыптасу үдерісі</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spcAft>
                          <a:spcPts val="0"/>
                        </a:spcAft>
                      </a:pPr>
                      <a:r>
                        <a:rPr lang="kk-KZ" sz="2400">
                          <a:effectLst/>
                          <a:latin typeface="Times New Roman" panose="02020603050405020304" pitchFamily="18" charset="0"/>
                          <a:cs typeface="Times New Roman" panose="02020603050405020304" pitchFamily="18" charset="0"/>
                        </a:rPr>
                        <a:t>3.Оогенез </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kk-KZ" sz="2400" dirty="0">
                          <a:effectLst/>
                          <a:latin typeface="Times New Roman" panose="02020603050405020304" pitchFamily="18" charset="0"/>
                          <a:cs typeface="Times New Roman" panose="02020603050405020304" pitchFamily="18" charset="0"/>
                        </a:rPr>
                        <a:t>С.аталық жыныс жасушасының түзілу үдерісі</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spcAft>
                          <a:spcPts val="0"/>
                        </a:spcAft>
                      </a:pPr>
                      <a:r>
                        <a:rPr lang="kk-KZ" sz="2400">
                          <a:effectLst/>
                          <a:latin typeface="Times New Roman" panose="02020603050405020304" pitchFamily="18" charset="0"/>
                          <a:cs typeface="Times New Roman" panose="02020603050405020304" pitchFamily="18" charset="0"/>
                        </a:rPr>
                        <a:t>4.Ұрықтану </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kk-KZ" sz="2400" dirty="0" smtClean="0">
                          <a:effectLst/>
                          <a:latin typeface="Times New Roman" panose="02020603050405020304" pitchFamily="18" charset="0"/>
                          <a:cs typeface="Times New Roman" panose="02020603050405020304" pitchFamily="18" charset="0"/>
                        </a:rPr>
                        <a:t>Д </a:t>
                      </a:r>
                      <a:r>
                        <a:rPr kumimoji="0" lang="kk-KZ" sz="2400" kern="1200" dirty="0" smtClean="0">
                          <a:solidFill>
                            <a:schemeClr val="dk1"/>
                          </a:solidFill>
                          <a:effectLst/>
                          <a:latin typeface="+mn-lt"/>
                          <a:ea typeface="+mn-ea"/>
                          <a:cs typeface="+mn-cs"/>
                        </a:rPr>
                        <a:t>бір мезгілде екі спермийдің екі жасушаны ұрықтандыруын </a:t>
                      </a:r>
                      <a:endParaRPr lang="ru-RU" sz="3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spcAft>
                          <a:spcPts val="0"/>
                        </a:spcAft>
                      </a:pPr>
                      <a:r>
                        <a:rPr lang="kk-KZ" sz="2400">
                          <a:effectLst/>
                          <a:latin typeface="Times New Roman" panose="02020603050405020304" pitchFamily="18" charset="0"/>
                          <a:cs typeface="Times New Roman" panose="02020603050405020304" pitchFamily="18" charset="0"/>
                        </a:rPr>
                        <a:t>5.Спематогенез </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kk-KZ" sz="2400" dirty="0">
                          <a:effectLst/>
                          <a:latin typeface="Times New Roman" panose="02020603050405020304" pitchFamily="18" charset="0"/>
                          <a:cs typeface="Times New Roman" panose="02020603050405020304" pitchFamily="18" charset="0"/>
                        </a:rPr>
                        <a:t>Е. пісіп жетілген жыныс жасушаларының қосылу үдерісі</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11008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800" b="1" dirty="0">
                <a:effectLst/>
                <a:latin typeface="Times New Roman" panose="02020603050405020304" pitchFamily="18" charset="0"/>
                <a:cs typeface="Times New Roman" panose="02020603050405020304" pitchFamily="18" charset="0"/>
              </a:rPr>
              <a:t>3-тапсырма </a:t>
            </a:r>
            <a:r>
              <a:rPr lang="kk-KZ" sz="2800" b="1" dirty="0" smtClean="0">
                <a:effectLst/>
                <a:latin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cs typeface="Times New Roman" panose="02020603050405020304" pitchFamily="18" charset="0"/>
              </a:rPr>
              <a:t/>
            </a:r>
            <a:br>
              <a:rPr lang="ru-RU" sz="2800" dirty="0">
                <a:effectLst/>
                <a:latin typeface="Times New Roman" panose="02020603050405020304" pitchFamily="18" charset="0"/>
                <a:cs typeface="Times New Roman" panose="02020603050405020304" pitchFamily="18" charset="0"/>
              </a:rPr>
            </a:br>
            <a:r>
              <a:rPr lang="ru-RU" sz="2800" dirty="0" smtClean="0">
                <a:effectLst/>
                <a:latin typeface="Times New Roman" panose="02020603050405020304" pitchFamily="18" charset="0"/>
                <a:cs typeface="Times New Roman" panose="02020603050405020304" pitchFamily="18" charset="0"/>
              </a:rPr>
              <a:t> </a:t>
            </a:r>
            <a:r>
              <a:rPr lang="kk-KZ" sz="2800" dirty="0">
                <a:effectLst/>
              </a:rPr>
              <a:t>Суретте не берілген? Гүл бөліктерінің атауын жазып, құбылысты түсіндір?</a:t>
            </a:r>
            <a:r>
              <a:rPr lang="ru-RU" sz="2800" dirty="0">
                <a:effectLst/>
              </a:rPr>
              <a:t/>
            </a:r>
            <a:br>
              <a:rPr lang="ru-RU" sz="2800" dirty="0">
                <a:effectLst/>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pic>
        <p:nvPicPr>
          <p:cNvPr id="1026" name="Picture 2" descr="C:\Users\admin\AppData\Local\Packages\Microsoft.Windows.Photos_8wekyb3d8bbwe\TempState\ShareServiceTempFolder\Снимок экрана (2570).jpe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70517" y="1417635"/>
            <a:ext cx="9357759" cy="459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527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C:\Users\admin\Desktop\стикеры\slide-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143" y="1059679"/>
            <a:ext cx="9750865" cy="532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09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admin\Desktop\стикеры\68ee52425cb4cfa35682cfcef58cccf9-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44624"/>
            <a:ext cx="10465163" cy="66247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468477" y="3244335"/>
            <a:ext cx="2315634" cy="646331"/>
          </a:xfrm>
          <a:prstGeom prst="rect">
            <a:avLst/>
          </a:prstGeom>
        </p:spPr>
        <p:txBody>
          <a:bodyPr wrap="none">
            <a:spAutoFit/>
          </a:bodyPr>
          <a:lstStyle/>
          <a:p>
            <a:r>
              <a:rPr lang="kk-KZ" sz="3600" b="1" dirty="0" smtClean="0"/>
              <a:t>§</a:t>
            </a:r>
            <a:r>
              <a:rPr lang="ru-RU" sz="3600" b="1" dirty="0" smtClean="0"/>
              <a:t>62-63 </a:t>
            </a:r>
            <a:r>
              <a:rPr lang="kk-KZ" sz="3600" b="1" dirty="0"/>
              <a:t>оку</a:t>
            </a:r>
            <a:endParaRPr lang="ru-RU" sz="3600" dirty="0"/>
          </a:p>
        </p:txBody>
      </p:sp>
    </p:spTree>
    <p:extLst>
      <p:ext uri="{BB962C8B-B14F-4D97-AF65-F5344CB8AC3E}">
        <p14:creationId xmlns:p14="http://schemas.microsoft.com/office/powerpoint/2010/main" val="201959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200" b="1" i="1" dirty="0" smtClean="0">
                <a:solidFill>
                  <a:srgbClr val="FF0000"/>
                </a:solidFill>
                <a:effectLst/>
                <a:latin typeface="Times New Roman" panose="02020603050405020304" pitchFamily="18" charset="0"/>
                <a:cs typeface="Times New Roman" panose="02020603050405020304" pitchFamily="18" charset="0"/>
              </a:rPr>
              <a:t>«Стоп кадр» </a:t>
            </a:r>
            <a:r>
              <a:rPr lang="kk-KZ" sz="3200" dirty="0">
                <a:solidFill>
                  <a:srgbClr val="FF0000"/>
                </a:solidFill>
                <a:effectLst/>
                <a:latin typeface="Times New Roman" panose="02020603050405020304" pitchFamily="18" charset="0"/>
                <a:cs typeface="Times New Roman" panose="02020603050405020304" pitchFamily="18" charset="0"/>
              </a:rPr>
              <a:t>тәсілі </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pic>
        <p:nvPicPr>
          <p:cNvPr id="2052" name="Picture 4" descr="C:\Users\admin\AppData\Local\Packages\Microsoft.Windows.Photos_8wekyb3d8bbwe\TempState\ShareServiceTempFolder\-----34.jpeg"/>
          <p:cNvPicPr>
            <a:picLocks noChangeAspect="1" noChangeArrowheads="1"/>
          </p:cNvPicPr>
          <p:nvPr/>
        </p:nvPicPr>
        <p:blipFill rotWithShape="1">
          <a:blip r:embed="rId2">
            <a:extLst>
              <a:ext uri="{28A0092B-C50C-407E-A947-70E740481C1C}">
                <a14:useLocalDpi xmlns:a14="http://schemas.microsoft.com/office/drawing/2010/main" val="0"/>
              </a:ext>
            </a:extLst>
          </a:blip>
          <a:srcRect l="2062" t="13625" r="-933" b="4639"/>
          <a:stretch/>
        </p:blipFill>
        <p:spPr bwMode="auto">
          <a:xfrm>
            <a:off x="742116" y="1238177"/>
            <a:ext cx="10092697" cy="522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65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7232" y="488283"/>
            <a:ext cx="9997440" cy="1143000"/>
          </a:xfrm>
        </p:spPr>
        <p:txBody>
          <a:bodyPr>
            <a:normAutofit fontScale="90000"/>
          </a:bodyPr>
          <a:lstStyle/>
          <a:p>
            <a:pPr algn="ctr"/>
            <a:r>
              <a:rPr lang="kk-KZ" sz="3600" dirty="0" smtClean="0">
                <a:latin typeface="Times New Roman" panose="02020603050405020304" pitchFamily="18" charset="0"/>
                <a:cs typeface="Times New Roman" panose="02020603050405020304" pitchFamily="18" charset="0"/>
              </a:rPr>
              <a:t/>
            </a:r>
            <a:br>
              <a:rPr lang="kk-KZ" sz="3600" dirty="0" smtClean="0">
                <a:latin typeface="Times New Roman" panose="02020603050405020304" pitchFamily="18" charset="0"/>
                <a:cs typeface="Times New Roman" panose="02020603050405020304" pitchFamily="18" charset="0"/>
              </a:rPr>
            </a:br>
            <a:r>
              <a:rPr lang="kk-KZ" sz="3600" dirty="0" smtClean="0">
                <a:latin typeface="Times New Roman" panose="02020603050405020304" pitchFamily="18" charset="0"/>
                <a:cs typeface="Times New Roman" panose="02020603050405020304" pitchFamily="18" charset="0"/>
              </a:rPr>
              <a:t>САБАҚТЫҢ ТАҚЫРЫБЫ:</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37232" y="1217063"/>
            <a:ext cx="9997440" cy="4800600"/>
          </a:xfrm>
        </p:spPr>
        <p:txBody>
          <a:bodyPr>
            <a:normAutofit/>
          </a:bodyPr>
          <a:lstStyle/>
          <a:p>
            <a:pPr marL="82296" indent="0" algn="ctr">
              <a:buNone/>
            </a:pPr>
            <a:endParaRPr lang="ru-RU" sz="3600" dirty="0" smtClean="0">
              <a:latin typeface="Times New Roman" panose="02020603050405020304" pitchFamily="18" charset="0"/>
              <a:cs typeface="Times New Roman" panose="02020603050405020304" pitchFamily="18" charset="0"/>
            </a:endParaRPr>
          </a:p>
          <a:p>
            <a:pPr marL="82296" indent="0" algn="ctr">
              <a:buNone/>
            </a:pP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Өсімдіктер</a:t>
            </a:r>
            <a:r>
              <a:rPr lang="ru-RU" sz="3600" dirty="0" smtClean="0">
                <a:latin typeface="Times New Roman" panose="02020603050405020304" pitchFamily="18" charset="0"/>
                <a:cs typeface="Times New Roman" panose="02020603050405020304" pitchFamily="18" charset="0"/>
              </a:rPr>
              <a:t> мен </a:t>
            </a:r>
            <a:r>
              <a:rPr lang="ru-RU" sz="3600" dirty="0" err="1" smtClean="0">
                <a:latin typeface="Times New Roman" panose="02020603050405020304" pitchFamily="18" charset="0"/>
                <a:cs typeface="Times New Roman" panose="02020603050405020304" pitchFamily="18" charset="0"/>
              </a:rPr>
              <a:t>жануарлардағы</a:t>
            </a:r>
            <a:r>
              <a:rPr lang="ru-RU" sz="3600" dirty="0" smtClean="0">
                <a:latin typeface="Times New Roman" panose="02020603050405020304" pitchFamily="18" charset="0"/>
                <a:cs typeface="Times New Roman" panose="02020603050405020304" pitchFamily="18" charset="0"/>
              </a:rPr>
              <a:t>    гаметогенез</a:t>
            </a:r>
            <a:r>
              <a:rPr lang="kk-KZ" sz="3600" dirty="0" smtClean="0">
                <a:latin typeface="Times New Roman" panose="02020603050405020304" pitchFamily="18" charset="0"/>
                <a:cs typeface="Times New Roman" panose="02020603050405020304" pitchFamily="18" charset="0"/>
              </a:rPr>
              <a:t>.</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Гаметалар</a:t>
            </a:r>
            <a:r>
              <a:rPr lang="ru-RU" sz="3600" dirty="0">
                <a:latin typeface="Times New Roman" panose="02020603050405020304" pitchFamily="18" charset="0"/>
                <a:cs typeface="Times New Roman" panose="02020603050405020304" pitchFamily="18" charset="0"/>
              </a:rPr>
              <a:t>. Гаметогенез </a:t>
            </a:r>
            <a:r>
              <a:rPr lang="ru-RU" sz="3600" dirty="0" err="1">
                <a:latin typeface="Times New Roman" panose="02020603050405020304" pitchFamily="18" charset="0"/>
                <a:cs typeface="Times New Roman" panose="02020603050405020304" pitchFamily="18" charset="0"/>
              </a:rPr>
              <a:t>кезеңдері</a:t>
            </a:r>
            <a:r>
              <a:rPr lang="ru-RU" sz="3600" dirty="0" smtClean="0">
                <a:latin typeface="Times New Roman" panose="02020603050405020304" pitchFamily="18" charset="0"/>
                <a:cs typeface="Times New Roman" panose="02020603050405020304" pitchFamily="18" charset="0"/>
              </a:rPr>
              <a:t> </a:t>
            </a:r>
          </a:p>
          <a:p>
            <a:pPr marL="82296" indent="0" algn="ctr">
              <a:buNone/>
            </a:pPr>
            <a:r>
              <a:rPr lang="kk-KZ" sz="4000" dirty="0" smtClean="0">
                <a:latin typeface="Times New Roman" panose="02020603050405020304" pitchFamily="18" charset="0"/>
                <a:cs typeface="Times New Roman" panose="02020603050405020304" pitchFamily="18" charset="0"/>
              </a:rPr>
              <a:t> </a:t>
            </a:r>
            <a:r>
              <a:rPr lang="ru-RU" sz="4000" dirty="0" smtClean="0"/>
              <a:t>  </a:t>
            </a:r>
            <a:r>
              <a:rPr lang="kk-KZ" sz="4000" dirty="0" smtClean="0">
                <a:latin typeface="Times New Roman" panose="02020603050405020304" pitchFamily="18" charset="0"/>
                <a:cs typeface="Times New Roman" panose="02020603050405020304" pitchFamily="18" charset="0"/>
              </a:rPr>
              <a:t> </a:t>
            </a:r>
            <a:endParaRPr lang="kk-KZ" sz="3600" b="1" dirty="0">
              <a:latin typeface="Times New Roman" panose="02020603050405020304" pitchFamily="18" charset="0"/>
              <a:cs typeface="Times New Roman" panose="02020603050405020304" pitchFamily="18" charset="0"/>
            </a:endParaRPr>
          </a:p>
          <a:p>
            <a:pPr marL="82296" indent="0">
              <a:buNone/>
            </a:pPr>
            <a:r>
              <a:rPr lang="kk-KZ" sz="3600" b="1" dirty="0" smtClean="0">
                <a:latin typeface="Times New Roman" panose="02020603050405020304" pitchFamily="18" charset="0"/>
                <a:cs typeface="Times New Roman" panose="02020603050405020304" pitchFamily="18" charset="0"/>
              </a:rPr>
              <a:t>ПӘНІ: БИОЛОГИЯ </a:t>
            </a:r>
          </a:p>
          <a:p>
            <a:pPr marL="82296" indent="0">
              <a:buNone/>
            </a:pPr>
            <a:r>
              <a:rPr lang="kk-KZ" sz="3600" b="1" dirty="0" smtClean="0">
                <a:latin typeface="Times New Roman" panose="02020603050405020304" pitchFamily="18" charset="0"/>
                <a:cs typeface="Times New Roman" panose="02020603050405020304" pitchFamily="18" charset="0"/>
              </a:rPr>
              <a:t>СЫНЫБЫ: </a:t>
            </a:r>
            <a:r>
              <a:rPr lang="ru-RU" sz="3600" b="1" dirty="0" smtClean="0">
                <a:latin typeface="Times New Roman" panose="02020603050405020304" pitchFamily="18" charset="0"/>
                <a:cs typeface="Times New Roman" panose="02020603050405020304" pitchFamily="18" charset="0"/>
              </a:rPr>
              <a:t>10</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263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idx="1"/>
          </p:nvPr>
        </p:nvSpPr>
        <p:spPr>
          <a:xfrm>
            <a:off x="344680" y="210515"/>
            <a:ext cx="5386917" cy="639762"/>
          </a:xfrm>
        </p:spPr>
        <p:style>
          <a:lnRef idx="1">
            <a:schemeClr val="accent1"/>
          </a:lnRef>
          <a:fillRef idx="2">
            <a:schemeClr val="accent1"/>
          </a:fillRef>
          <a:effectRef idx="1">
            <a:schemeClr val="accent1"/>
          </a:effectRef>
          <a:fontRef idx="minor">
            <a:schemeClr val="dk1"/>
          </a:fontRef>
        </p:style>
        <p:txBody>
          <a:bodyPr>
            <a:normAutofit/>
          </a:bodyPr>
          <a:lstStyle/>
          <a:p>
            <a:r>
              <a:rPr lang="kk-KZ" sz="3200" dirty="0" smtClean="0">
                <a:latin typeface="Times New Roman" panose="02020603050405020304" pitchFamily="18" charset="0"/>
                <a:cs typeface="Times New Roman" panose="02020603050405020304" pitchFamily="18" charset="0"/>
              </a:rPr>
              <a:t>Сабақтың мақсаты:</a:t>
            </a:r>
            <a:endParaRPr lang="ru-RU" sz="3200" dirty="0">
              <a:latin typeface="Times New Roman" panose="02020603050405020304" pitchFamily="18" charset="0"/>
              <a:cs typeface="Times New Roman" panose="02020603050405020304" pitchFamily="18" charset="0"/>
            </a:endParaRPr>
          </a:p>
        </p:txBody>
      </p:sp>
      <p:sp>
        <p:nvSpPr>
          <p:cNvPr id="8" name="Содержимое 7"/>
          <p:cNvSpPr>
            <a:spLocks noGrp="1"/>
          </p:cNvSpPr>
          <p:nvPr>
            <p:ph sz="half" idx="2"/>
          </p:nvPr>
        </p:nvSpPr>
        <p:spPr>
          <a:xfrm>
            <a:off x="344680" y="850277"/>
            <a:ext cx="5386917" cy="3951288"/>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r>
              <a:rPr lang="ru-RU" sz="3600" dirty="0" smtClean="0">
                <a:latin typeface="Times New Roman" panose="02020603050405020304" pitchFamily="18" charset="0"/>
                <a:cs typeface="Times New Roman" panose="02020603050405020304" pitchFamily="18" charset="0"/>
              </a:rPr>
              <a:t> </a:t>
            </a:r>
            <a:r>
              <a:rPr lang="kk-KZ" sz="3600" dirty="0">
                <a:latin typeface="Times New Roman" panose="02020603050405020304" pitchFamily="18" charset="0"/>
                <a:cs typeface="Times New Roman" panose="02020603050405020304" pitchFamily="18" charset="0"/>
              </a:rPr>
              <a:t>10.2.2.1 - өсімдіктер мен жануарлардағы гаметалардың</a:t>
            </a:r>
            <a:endParaRPr lang="ru-RU" sz="3600" dirty="0">
              <a:latin typeface="Times New Roman" panose="02020603050405020304" pitchFamily="18" charset="0"/>
              <a:cs typeface="Times New Roman" panose="02020603050405020304" pitchFamily="18" charset="0"/>
            </a:endParaRPr>
          </a:p>
          <a:p>
            <a:pPr marL="118872" indent="0">
              <a:buNone/>
            </a:pPr>
            <a:r>
              <a:rPr lang="kk-KZ" sz="3600" dirty="0" smtClean="0">
                <a:latin typeface="Times New Roman" panose="02020603050405020304" pitchFamily="18" charset="0"/>
                <a:cs typeface="Times New Roman" panose="02020603050405020304" pitchFamily="18" charset="0"/>
              </a:rPr>
              <a:t>  қалыптасу </a:t>
            </a:r>
            <a:r>
              <a:rPr lang="kk-KZ" sz="3600" dirty="0">
                <a:latin typeface="Times New Roman" panose="02020603050405020304" pitchFamily="18" charset="0"/>
                <a:cs typeface="Times New Roman" panose="02020603050405020304" pitchFamily="18" charset="0"/>
              </a:rPr>
              <a:t>ерекшелігін  </a:t>
            </a:r>
            <a:r>
              <a:rPr lang="kk-KZ" sz="3600" dirty="0" smtClean="0">
                <a:latin typeface="Times New Roman" panose="02020603050405020304" pitchFamily="18" charset="0"/>
                <a:cs typeface="Times New Roman" panose="02020603050405020304" pitchFamily="18" charset="0"/>
              </a:rPr>
              <a:t>  түсіндіру </a:t>
            </a:r>
          </a:p>
          <a:p>
            <a:pPr>
              <a:buFont typeface="Wingdings" panose="05000000000000000000" pitchFamily="2" charset="2"/>
              <a:buChar char="ü"/>
            </a:pPr>
            <a:r>
              <a:rPr lang="kk-KZ" sz="3600" dirty="0">
                <a:latin typeface="Times New Roman" panose="02020603050405020304" pitchFamily="18" charset="0"/>
                <a:cs typeface="Times New Roman" panose="02020603050405020304" pitchFamily="18" charset="0"/>
              </a:rPr>
              <a:t>10.2.2.1 - өсімдіктер мен жануарлардағы гаметалардың қалыптасу ерекшелігін түсіндіру</a:t>
            </a:r>
            <a:endParaRPr lang="ru-RU" sz="3600" dirty="0">
              <a:latin typeface="Times New Roman" panose="02020603050405020304" pitchFamily="18" charset="0"/>
              <a:cs typeface="Times New Roman" panose="02020603050405020304" pitchFamily="18" charset="0"/>
            </a:endParaRPr>
          </a:p>
          <a:p>
            <a:pPr marL="118872" indent="0">
              <a:buNone/>
            </a:pPr>
            <a:r>
              <a:rPr lang="kk-KZ" sz="3600" dirty="0" smtClean="0"/>
              <a:t>    </a:t>
            </a:r>
            <a:endParaRPr lang="ru-RU" sz="3600" dirty="0">
              <a:latin typeface="Times New Roman" panose="02020603050405020304" pitchFamily="18" charset="0"/>
              <a:cs typeface="Times New Roman" panose="02020603050405020304" pitchFamily="18" charset="0"/>
            </a:endParaRPr>
          </a:p>
        </p:txBody>
      </p:sp>
      <p:sp>
        <p:nvSpPr>
          <p:cNvPr id="9" name="Текст 8"/>
          <p:cNvSpPr>
            <a:spLocks noGrp="1"/>
          </p:cNvSpPr>
          <p:nvPr>
            <p:ph type="body" sz="quarter" idx="3"/>
          </p:nvPr>
        </p:nvSpPr>
        <p:spPr>
          <a:xfrm>
            <a:off x="5731597" y="210515"/>
            <a:ext cx="5389033" cy="639762"/>
          </a:xfrm>
        </p:spPr>
        <p:style>
          <a:lnRef idx="1">
            <a:schemeClr val="accent1"/>
          </a:lnRef>
          <a:fillRef idx="2">
            <a:schemeClr val="accent1"/>
          </a:fillRef>
          <a:effectRef idx="1">
            <a:schemeClr val="accent1"/>
          </a:effectRef>
          <a:fontRef idx="minor">
            <a:schemeClr val="dk1"/>
          </a:fontRef>
        </p:style>
        <p:txBody>
          <a:bodyPr>
            <a:normAutofit/>
          </a:bodyPr>
          <a:lstStyle/>
          <a:p>
            <a:r>
              <a:rPr lang="kk-KZ" sz="2800" dirty="0" smtClean="0">
                <a:latin typeface="Times New Roman" panose="02020603050405020304" pitchFamily="18" charset="0"/>
                <a:cs typeface="Times New Roman" panose="02020603050405020304" pitchFamily="18" charset="0"/>
              </a:rPr>
              <a:t>Бағалау критерийлері :</a:t>
            </a:r>
            <a:endParaRPr lang="ru-RU" sz="2800" dirty="0">
              <a:latin typeface="Times New Roman" panose="02020603050405020304" pitchFamily="18" charset="0"/>
              <a:cs typeface="Times New Roman" panose="02020603050405020304" pitchFamily="18" charset="0"/>
            </a:endParaRPr>
          </a:p>
        </p:txBody>
      </p:sp>
      <p:sp>
        <p:nvSpPr>
          <p:cNvPr id="10" name="Содержимое 9"/>
          <p:cNvSpPr>
            <a:spLocks noGrp="1"/>
          </p:cNvSpPr>
          <p:nvPr>
            <p:ph sz="quarter" idx="4"/>
          </p:nvPr>
        </p:nvSpPr>
        <p:spPr>
          <a:xfrm>
            <a:off x="5731597" y="871612"/>
            <a:ext cx="5389033" cy="3951288"/>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lvl="0"/>
            <a:r>
              <a:rPr lang="kk-KZ" sz="3200" dirty="0" smtClean="0">
                <a:latin typeface="Times New Roman" panose="02020603050405020304" pitchFamily="18" charset="0"/>
                <a:cs typeface="Times New Roman" panose="02020603050405020304" pitchFamily="18" charset="0"/>
              </a:rPr>
              <a:t> </a:t>
            </a:r>
            <a:r>
              <a:rPr lang="ru-RU" sz="3200" dirty="0"/>
              <a:t>гаметогенез </a:t>
            </a:r>
            <a:r>
              <a:rPr lang="ru-RU" sz="3200" dirty="0" err="1"/>
              <a:t>анықтамасы</a:t>
            </a:r>
            <a:r>
              <a:rPr lang="kk-KZ" sz="3200" dirty="0"/>
              <a:t>, гаметогенез сызбасын білу:</a:t>
            </a:r>
            <a:endParaRPr lang="ru-RU" sz="3200" dirty="0"/>
          </a:p>
          <a:p>
            <a:pPr lvl="0"/>
            <a:r>
              <a:rPr lang="ru-RU" sz="3200" dirty="0" err="1"/>
              <a:t>жануарлар</a:t>
            </a:r>
            <a:r>
              <a:rPr lang="ru-RU" sz="3200" dirty="0"/>
              <a:t> мен </a:t>
            </a:r>
            <a:r>
              <a:rPr lang="ru-RU" sz="3200" dirty="0" err="1"/>
              <a:t>өсімдіктердегі</a:t>
            </a:r>
            <a:r>
              <a:rPr lang="ru-RU" sz="3200" dirty="0"/>
              <a:t> гаметогенез </a:t>
            </a:r>
            <a:r>
              <a:rPr lang="ru-RU" sz="3200" dirty="0" err="1"/>
              <a:t>үдерісінің</a:t>
            </a:r>
            <a:r>
              <a:rPr lang="ru-RU" sz="3200" dirty="0"/>
              <a:t> </a:t>
            </a:r>
            <a:r>
              <a:rPr lang="ru-RU" sz="3200" dirty="0" err="1"/>
              <a:t>механизмін</a:t>
            </a:r>
            <a:r>
              <a:rPr lang="ru-RU" sz="3200" dirty="0"/>
              <a:t> </a:t>
            </a:r>
            <a:r>
              <a:rPr lang="ru-RU" sz="3200" dirty="0" err="1"/>
              <a:t>түсіну</a:t>
            </a:r>
            <a:r>
              <a:rPr lang="ru-RU" sz="3200" dirty="0"/>
              <a:t>:</a:t>
            </a:r>
          </a:p>
          <a:p>
            <a:pPr lvl="0"/>
            <a:r>
              <a:rPr lang="kk-KZ" sz="3200" dirty="0"/>
              <a:t>гаметогенез үдерісін сипаттау:;</a:t>
            </a:r>
            <a:endParaRPr lang="ru-RU" sz="3200" dirty="0"/>
          </a:p>
          <a:p>
            <a:r>
              <a:rPr lang="ru-RU" sz="3200" dirty="0"/>
              <a:t> </a:t>
            </a:r>
            <a:r>
              <a:rPr lang="kk-KZ" sz="3200" dirty="0"/>
              <a:t>қосарлы ұрықтанудың маңызын білу; </a:t>
            </a:r>
            <a:endParaRPr lang="ru-RU" sz="3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54579" y="4893949"/>
            <a:ext cx="10266051" cy="1631216"/>
          </a:xfrm>
          <a:prstGeom prst="rect">
            <a:avLst/>
          </a:prstGeom>
        </p:spPr>
        <p:txBody>
          <a:bodyPr wrap="square">
            <a:spAutoFit/>
          </a:bodyPr>
          <a:lstStyle/>
          <a:p>
            <a:r>
              <a:rPr lang="kk-KZ" sz="2000" b="1" dirty="0">
                <a:latin typeface="Times New Roman" panose="02020603050405020304" pitchFamily="18" charset="0"/>
                <a:cs typeface="Times New Roman" panose="02020603050405020304" pitchFamily="18" charset="0"/>
              </a:rPr>
              <a:t>Құзыреттілік:</a:t>
            </a:r>
            <a:r>
              <a:rPr lang="kk-KZ" sz="2000" dirty="0">
                <a:latin typeface="Times New Roman" panose="02020603050405020304" pitchFamily="18" charset="0"/>
                <a:cs typeface="Times New Roman" panose="02020603050405020304" pitchFamily="18" charset="0"/>
              </a:rPr>
              <a:t> азаматтық борыш және парасаттылық</a:t>
            </a:r>
            <a:endParaRPr lang="ru-RU" sz="2000" dirty="0">
              <a:latin typeface="Times New Roman" panose="02020603050405020304" pitchFamily="18" charset="0"/>
              <a:cs typeface="Times New Roman" panose="02020603050405020304" pitchFamily="18" charset="0"/>
            </a:endParaRPr>
          </a:p>
          <a:p>
            <a:r>
              <a:rPr lang="kk-KZ" sz="2000" b="1" dirty="0">
                <a:latin typeface="Times New Roman" panose="02020603050405020304" pitchFamily="18" charset="0"/>
                <a:cs typeface="Times New Roman" panose="02020603050405020304" pitchFamily="18" charset="0"/>
              </a:rPr>
              <a:t>Заң және тәртіп:</a:t>
            </a:r>
            <a:endParaRPr lang="ru-RU" sz="2000" dirty="0">
              <a:latin typeface="Times New Roman" panose="02020603050405020304" pitchFamily="18" charset="0"/>
              <a:cs typeface="Times New Roman" panose="02020603050405020304" pitchFamily="18" charset="0"/>
            </a:endParaRPr>
          </a:p>
          <a:p>
            <a:r>
              <a:rPr lang="kk-KZ" sz="2000" dirty="0">
                <a:latin typeface="Times New Roman" panose="02020603050405020304" pitchFamily="18" charset="0"/>
                <a:cs typeface="Times New Roman" panose="02020603050405020304" pitchFamily="18" charset="0"/>
              </a:rPr>
              <a:t>құқықтық жүйе мен адам құқығы негіздерін білу;</a:t>
            </a:r>
            <a:endParaRPr lang="ru-RU" sz="2000" dirty="0">
              <a:latin typeface="Times New Roman" panose="02020603050405020304" pitchFamily="18" charset="0"/>
              <a:cs typeface="Times New Roman" panose="02020603050405020304" pitchFamily="18" charset="0"/>
            </a:endParaRPr>
          </a:p>
          <a:p>
            <a:r>
              <a:rPr lang="kk-KZ" sz="2000" dirty="0">
                <a:latin typeface="Times New Roman" panose="02020603050405020304" pitchFamily="18" charset="0"/>
                <a:cs typeface="Times New Roman" panose="02020603050405020304" pitchFamily="18" charset="0"/>
              </a:rPr>
              <a:t>тәртіп пен әділдік, нормалар мен ережелерді сақтау қажеттілігін түсіну;</a:t>
            </a:r>
            <a:endParaRPr lang="ru-RU" sz="2000" dirty="0">
              <a:latin typeface="Times New Roman" panose="02020603050405020304" pitchFamily="18" charset="0"/>
              <a:cs typeface="Times New Roman" panose="02020603050405020304" pitchFamily="18" charset="0"/>
            </a:endParaRPr>
          </a:p>
          <a:p>
            <a:r>
              <a:rPr lang="kk-KZ" sz="2000" dirty="0">
                <a:latin typeface="Times New Roman" panose="02020603050405020304" pitchFamily="18" charset="0"/>
                <a:cs typeface="Times New Roman" panose="02020603050405020304" pitchFamily="18" charset="0"/>
              </a:rPr>
              <a:t>қоғамды қорғау мен қауіпсіздікті қамтамасыз етудегі заң мен тәртіптің маңыздылығын білу;</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310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9583" y="112269"/>
            <a:ext cx="9997440" cy="1143000"/>
          </a:xfrm>
        </p:spPr>
        <p:txBody>
          <a:bodyPr>
            <a:normAutofit fontScale="90000"/>
          </a:bodyPr>
          <a:lstStyle/>
          <a:p>
            <a:r>
              <a:rPr lang="kk-KZ" sz="3600" b="1" dirty="0" smtClean="0">
                <a:latin typeface="Times New Roman" panose="02020603050405020304" pitchFamily="18" charset="0"/>
                <a:cs typeface="Times New Roman" panose="02020603050405020304" pitchFamily="18" charset="0"/>
              </a:rPr>
              <a:t/>
            </a:r>
            <a:br>
              <a:rPr lang="kk-KZ" sz="3600" b="1" dirty="0" smtClean="0">
                <a:latin typeface="Times New Roman" panose="02020603050405020304" pitchFamily="18" charset="0"/>
                <a:cs typeface="Times New Roman" panose="02020603050405020304" pitchFamily="18" charset="0"/>
              </a:rPr>
            </a:br>
            <a:r>
              <a:rPr lang="kk-KZ" sz="3600" b="1" dirty="0" smtClean="0">
                <a:latin typeface="Times New Roman" panose="02020603050405020304" pitchFamily="18" charset="0"/>
                <a:cs typeface="Times New Roman" panose="02020603050405020304" pitchFamily="18" charset="0"/>
              </a:rPr>
              <a:t>Топтық </a:t>
            </a:r>
            <a:r>
              <a:rPr lang="kk-KZ" sz="3600" b="1" dirty="0">
                <a:latin typeface="Times New Roman" panose="02020603050405020304" pitchFamily="18" charset="0"/>
                <a:cs typeface="Times New Roman" panose="02020603050405020304" pitchFamily="18" charset="0"/>
              </a:rPr>
              <a:t>жұмыс. </a:t>
            </a:r>
            <a:r>
              <a:rPr lang="kk-KZ" sz="3600" b="1" dirty="0" smtClean="0">
                <a:latin typeface="Times New Roman" panose="02020603050405020304" pitchFamily="18" charset="0"/>
                <a:cs typeface="Times New Roman" panose="02020603050405020304" pitchFamily="18" charset="0"/>
              </a:rPr>
              <a:t>«</a:t>
            </a:r>
            <a:r>
              <a:rPr lang="kk-KZ" sz="3600" b="1" dirty="0">
                <a:latin typeface="Times New Roman" panose="02020603050405020304" pitchFamily="18" charset="0"/>
                <a:cs typeface="Times New Roman" panose="02020603050405020304" pitchFamily="18" charset="0"/>
              </a:rPr>
              <a:t>Ойлан,бөліс, талда» әдісі арқылы </a:t>
            </a:r>
            <a:r>
              <a:rPr lang="ru-RU" dirty="0"/>
              <a:t/>
            </a:r>
            <a:br>
              <a:rPr lang="ru-RU" dirty="0"/>
            </a:br>
            <a:endParaRPr lang="ru-RU" dirty="0"/>
          </a:p>
        </p:txBody>
      </p:sp>
      <p:pic>
        <p:nvPicPr>
          <p:cNvPr id="1026" name="Picture 2" descr="C:\Users\admin\Desktop\images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709" y="4029440"/>
            <a:ext cx="2860290" cy="229881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41247" y="1690062"/>
            <a:ext cx="8334999" cy="584775"/>
          </a:xfrm>
          <a:prstGeom prst="rect">
            <a:avLst/>
          </a:prstGeom>
        </p:spPr>
        <p:txBody>
          <a:bodyPr wrap="square">
            <a:spAutoFit/>
          </a:bodyPr>
          <a:lstStyle/>
          <a:p>
            <a:r>
              <a:rPr lang="kk-KZ" sz="3200" b="1" dirty="0" smtClean="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056687" y="1386350"/>
            <a:ext cx="9470335" cy="3108543"/>
          </a:xfrm>
          <a:prstGeom prst="rect">
            <a:avLst/>
          </a:prstGeom>
        </p:spPr>
        <p:txBody>
          <a:bodyPr wrap="square">
            <a:spAutoFit/>
          </a:bodyPr>
          <a:lstStyle/>
          <a:p>
            <a:r>
              <a:rPr lang="kk-KZ" sz="3200" b="1" dirty="0" smtClean="0">
                <a:latin typeface="Times New Roman" panose="02020603050405020304" pitchFamily="18" charset="0"/>
                <a:cs typeface="Times New Roman" panose="02020603050405020304" pitchFamily="18" charset="0"/>
              </a:rPr>
              <a:t>1-топ</a:t>
            </a:r>
            <a:r>
              <a:rPr lang="kk-KZ" sz="3200" dirty="0">
                <a:latin typeface="Times New Roman" panose="02020603050405020304" pitchFamily="18" charset="0"/>
                <a:cs typeface="Times New Roman" panose="02020603050405020304" pitchFamily="18" charset="0"/>
              </a:rPr>
              <a:t>.  «Гамета, Гаметогенез үдерісі»</a:t>
            </a:r>
            <a:endParaRPr lang="ru-RU" sz="3200" dirty="0">
              <a:latin typeface="Times New Roman" panose="02020603050405020304" pitchFamily="18" charset="0"/>
              <a:cs typeface="Times New Roman" panose="02020603050405020304" pitchFamily="18" charset="0"/>
            </a:endParaRPr>
          </a:p>
          <a:p>
            <a:r>
              <a:rPr lang="kk-KZ" sz="3200" b="1" dirty="0">
                <a:latin typeface="Times New Roman" panose="02020603050405020304" pitchFamily="18" charset="0"/>
                <a:cs typeface="Times New Roman" panose="02020603050405020304" pitchFamily="18" charset="0"/>
              </a:rPr>
              <a:t>2-топ</a:t>
            </a:r>
            <a:r>
              <a:rPr lang="kk-KZ" sz="3200" dirty="0">
                <a:latin typeface="Times New Roman" panose="02020603050405020304" pitchFamily="18" charset="0"/>
                <a:cs typeface="Times New Roman" panose="02020603050405020304" pitchFamily="18" charset="0"/>
              </a:rPr>
              <a:t>  «Оогенез, партеногенез»</a:t>
            </a:r>
            <a:endParaRPr lang="ru-RU" sz="3200" dirty="0">
              <a:latin typeface="Times New Roman" panose="02020603050405020304" pitchFamily="18" charset="0"/>
              <a:cs typeface="Times New Roman" panose="02020603050405020304" pitchFamily="18" charset="0"/>
            </a:endParaRPr>
          </a:p>
          <a:p>
            <a:r>
              <a:rPr lang="kk-KZ" sz="3200" b="1" dirty="0">
                <a:latin typeface="Times New Roman" panose="02020603050405020304" pitchFamily="18" charset="0"/>
                <a:cs typeface="Times New Roman" panose="02020603050405020304" pitchFamily="18" charset="0"/>
              </a:rPr>
              <a:t>3-топ</a:t>
            </a:r>
            <a:r>
              <a:rPr lang="kk-KZ" sz="3200" dirty="0">
                <a:latin typeface="Times New Roman" panose="02020603050405020304" pitchFamily="18" charset="0"/>
                <a:cs typeface="Times New Roman" panose="02020603050405020304" pitchFamily="18" charset="0"/>
              </a:rPr>
              <a:t> « Аналық жыныс жасушаларының дамуы»  </a:t>
            </a:r>
            <a:endParaRPr lang="ru-RU" sz="3200" dirty="0">
              <a:latin typeface="Times New Roman" panose="02020603050405020304" pitchFamily="18" charset="0"/>
              <a:cs typeface="Times New Roman" panose="02020603050405020304" pitchFamily="18" charset="0"/>
            </a:endParaRPr>
          </a:p>
          <a:p>
            <a:r>
              <a:rPr lang="kk-KZ" sz="3200" b="1" dirty="0">
                <a:latin typeface="Times New Roman" panose="02020603050405020304" pitchFamily="18" charset="0"/>
                <a:cs typeface="Times New Roman" panose="02020603050405020304" pitchFamily="18" charset="0"/>
              </a:rPr>
              <a:t>4-топ</a:t>
            </a:r>
            <a:r>
              <a:rPr lang="kk-KZ" sz="3200" dirty="0">
                <a:latin typeface="Times New Roman" panose="02020603050405020304" pitchFamily="18" charset="0"/>
                <a:cs typeface="Times New Roman" panose="02020603050405020304" pitchFamily="18" charset="0"/>
              </a:rPr>
              <a:t>  «Аталық жыныс жасушаларының дамуы»</a:t>
            </a:r>
            <a:endParaRPr lang="ru-RU" sz="3200" dirty="0">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a:p>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20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1857979" y="341877"/>
            <a:ext cx="8786283" cy="1281112"/>
          </a:xfrm>
        </p:spPr>
        <p:txBody>
          <a:bodyPr>
            <a:normAutofit fontScale="90000"/>
          </a:bodyPr>
          <a:lstStyle/>
          <a:p>
            <a:pPr algn="ctr" eaLnBrk="1" hangingPunct="1"/>
            <a:r>
              <a:rPr lang="ru-RU" altLang="ru-RU" dirty="0" smtClean="0">
                <a:latin typeface="Arial" pitchFamily="34" charset="0"/>
                <a:cs typeface="Arial" pitchFamily="34" charset="0"/>
              </a:rPr>
              <a:t>Карл Эрнст Фон Бэр</a:t>
            </a:r>
            <a:br>
              <a:rPr lang="ru-RU" altLang="ru-RU" dirty="0" smtClean="0">
                <a:latin typeface="Arial" pitchFamily="34" charset="0"/>
                <a:cs typeface="Arial" pitchFamily="34" charset="0"/>
              </a:rPr>
            </a:br>
            <a:r>
              <a:rPr lang="ru-RU" altLang="ru-RU" dirty="0" smtClean="0">
                <a:latin typeface="Arial" pitchFamily="34" charset="0"/>
                <a:cs typeface="Arial" pitchFamily="34" charset="0"/>
              </a:rPr>
              <a:t>(1792 –1876)</a:t>
            </a:r>
          </a:p>
        </p:txBody>
      </p:sp>
      <p:sp>
        <p:nvSpPr>
          <p:cNvPr id="25603"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a:spcBef>
                <a:spcPct val="0"/>
              </a:spcBef>
              <a:buClrTx/>
              <a:buFontTx/>
              <a:buNone/>
            </a:pPr>
            <a:fld id="{4EF47C13-03F8-4FF0-822F-321DF216C875}" type="slidenum">
              <a:rPr lang="ru-RU" altLang="ru-RU" sz="1200">
                <a:solidFill>
                  <a:srgbClr val="898989"/>
                </a:solidFill>
                <a:latin typeface="Calibri" pitchFamily="34" charset="0"/>
              </a:rPr>
              <a:pPr>
                <a:spcBef>
                  <a:spcPct val="0"/>
                </a:spcBef>
                <a:buClrTx/>
                <a:buFontTx/>
                <a:buNone/>
              </a:pPr>
              <a:t>7</a:t>
            </a:fld>
            <a:endParaRPr lang="ru-RU" altLang="ru-RU" sz="1200">
              <a:solidFill>
                <a:srgbClr val="898989"/>
              </a:solidFill>
              <a:latin typeface="Calibri" pitchFamily="34" charset="0"/>
            </a:endParaRPr>
          </a:p>
        </p:txBody>
      </p:sp>
      <p:pic>
        <p:nvPicPr>
          <p:cNvPr id="25604" name="Picture 2" descr="File:Baer Karl von 1792-18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710" y="1899393"/>
            <a:ext cx="5272616"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585032" y="1899393"/>
            <a:ext cx="5365700" cy="4154984"/>
          </a:xfrm>
          <a:prstGeom prst="rect">
            <a:avLst/>
          </a:prstGeom>
        </p:spPr>
        <p:txBody>
          <a:bodyPr wrap="none">
            <a:spAutoFit/>
          </a:bodyPr>
          <a:lstStyle/>
          <a:p>
            <a:pPr eaLnBrk="1" hangingPunct="1">
              <a:defRPr/>
            </a:pPr>
            <a:r>
              <a:rPr lang="ru-RU" sz="2800" b="1" dirty="0">
                <a:solidFill>
                  <a:schemeClr val="accent1">
                    <a:lumMod val="50000"/>
                  </a:schemeClr>
                </a:solidFill>
                <a:latin typeface="Arial" charset="0"/>
              </a:rPr>
              <a:t> </a:t>
            </a:r>
            <a:r>
              <a:rPr lang="ru-RU" sz="4400" dirty="0" err="1">
                <a:solidFill>
                  <a:schemeClr val="accent1">
                    <a:lumMod val="50000"/>
                  </a:schemeClr>
                </a:solidFill>
                <a:latin typeface="Times New Roman" panose="02020603050405020304" pitchFamily="18" charset="0"/>
                <a:cs typeface="Times New Roman" panose="02020603050405020304" pitchFamily="18" charset="0"/>
              </a:rPr>
              <a:t>Ең алғаш </a:t>
            </a:r>
            <a:r>
              <a:rPr lang="ru-RU" sz="4400" dirty="0">
                <a:solidFill>
                  <a:schemeClr val="accent1">
                    <a:lumMod val="50000"/>
                  </a:schemeClr>
                </a:solidFill>
                <a:latin typeface="Times New Roman" panose="02020603050405020304" pitchFamily="18" charset="0"/>
                <a:cs typeface="Times New Roman" panose="02020603050405020304" pitchFamily="18" charset="0"/>
              </a:rPr>
              <a:t>1827 </a:t>
            </a:r>
            <a:r>
              <a:rPr lang="kk-KZ" sz="4400" dirty="0">
                <a:solidFill>
                  <a:schemeClr val="accent1">
                    <a:lumMod val="50000"/>
                  </a:schemeClr>
                </a:solidFill>
                <a:latin typeface="Times New Roman" panose="02020603050405020304" pitchFamily="18" charset="0"/>
                <a:cs typeface="Times New Roman" panose="02020603050405020304" pitchFamily="18" charset="0"/>
              </a:rPr>
              <a:t>жылы</a:t>
            </a:r>
            <a:endParaRPr lang="ru-RU" sz="4400" dirty="0">
              <a:solidFill>
                <a:schemeClr val="accent1">
                  <a:lumMod val="50000"/>
                </a:schemeClr>
              </a:solidFill>
              <a:latin typeface="Times New Roman" panose="02020603050405020304" pitchFamily="18" charset="0"/>
              <a:cs typeface="Times New Roman" panose="02020603050405020304" pitchFamily="18" charset="0"/>
            </a:endParaRPr>
          </a:p>
          <a:p>
            <a:pPr eaLnBrk="1" hangingPunct="1">
              <a:defRPr/>
            </a:pPr>
            <a:r>
              <a:rPr lang="ru-RU" sz="4400" dirty="0">
                <a:solidFill>
                  <a:schemeClr val="accent1">
                    <a:lumMod val="50000"/>
                  </a:schemeClr>
                </a:solidFill>
                <a:latin typeface="Times New Roman" panose="02020603050405020304" pitchFamily="18" charset="0"/>
                <a:cs typeface="Times New Roman" panose="02020603050405020304" pitchFamily="18" charset="0"/>
              </a:rPr>
              <a:t>«</a:t>
            </a:r>
            <a:r>
              <a:rPr lang="kk-KZ" sz="4400" dirty="0">
                <a:solidFill>
                  <a:schemeClr val="accent1">
                    <a:lumMod val="50000"/>
                  </a:schemeClr>
                </a:solidFill>
                <a:latin typeface="Times New Roman" panose="02020603050405020304" pitchFamily="18" charset="0"/>
                <a:cs typeface="Times New Roman" panose="02020603050405020304" pitchFamily="18" charset="0"/>
              </a:rPr>
              <a:t>жұмыртқа </a:t>
            </a:r>
          </a:p>
          <a:p>
            <a:pPr eaLnBrk="1" hangingPunct="1">
              <a:defRPr/>
            </a:pPr>
            <a:r>
              <a:rPr lang="kk-KZ" sz="4400" dirty="0">
                <a:solidFill>
                  <a:schemeClr val="accent1">
                    <a:lumMod val="50000"/>
                  </a:schemeClr>
                </a:solidFill>
                <a:latin typeface="Times New Roman" panose="02020603050405020304" pitchFamily="18" charset="0"/>
                <a:cs typeface="Times New Roman" panose="02020603050405020304" pitchFamily="18" charset="0"/>
              </a:rPr>
              <a:t>жасушасы және </a:t>
            </a:r>
          </a:p>
          <a:p>
            <a:pPr eaLnBrk="1" hangingPunct="1">
              <a:defRPr/>
            </a:pPr>
            <a:r>
              <a:rPr lang="kk-KZ" sz="4400" dirty="0">
                <a:solidFill>
                  <a:schemeClr val="accent1">
                    <a:lumMod val="50000"/>
                  </a:schemeClr>
                </a:solidFill>
                <a:latin typeface="Times New Roman" panose="02020603050405020304" pitchFamily="18" charset="0"/>
                <a:cs typeface="Times New Roman" panose="02020603050405020304" pitchFamily="18" charset="0"/>
              </a:rPr>
              <a:t>сперматозоид</a:t>
            </a:r>
            <a:r>
              <a:rPr lang="ru-RU" sz="4400" dirty="0">
                <a:solidFill>
                  <a:schemeClr val="accent1">
                    <a:lumMod val="50000"/>
                  </a:schemeClr>
                </a:solidFill>
                <a:latin typeface="Times New Roman" panose="02020603050405020304" pitchFamily="18" charset="0"/>
                <a:cs typeface="Times New Roman" panose="02020603050405020304" pitchFamily="18" charset="0"/>
              </a:rPr>
              <a:t>»</a:t>
            </a:r>
            <a:r>
              <a:rPr lang="kk-KZ" sz="4400" dirty="0">
                <a:solidFill>
                  <a:schemeClr val="accent1">
                    <a:lumMod val="50000"/>
                  </a:schemeClr>
                </a:solidFill>
                <a:latin typeface="Times New Roman" panose="02020603050405020304" pitchFamily="18" charset="0"/>
                <a:cs typeface="Times New Roman" panose="02020603050405020304" pitchFamily="18" charset="0"/>
              </a:rPr>
              <a:t> </a:t>
            </a:r>
          </a:p>
          <a:p>
            <a:pPr eaLnBrk="1" hangingPunct="1">
              <a:defRPr/>
            </a:pPr>
            <a:r>
              <a:rPr lang="kk-KZ" sz="4400" dirty="0">
                <a:solidFill>
                  <a:schemeClr val="accent1">
                    <a:lumMod val="50000"/>
                  </a:schemeClr>
                </a:solidFill>
                <a:latin typeface="Times New Roman" panose="02020603050405020304" pitchFamily="18" charset="0"/>
                <a:cs typeface="Times New Roman" panose="02020603050405020304" pitchFamily="18" charset="0"/>
              </a:rPr>
              <a:t>туралы</a:t>
            </a:r>
            <a:r>
              <a:rPr lang="ru-RU" sz="4400" dirty="0">
                <a:solidFill>
                  <a:schemeClr val="accent1">
                    <a:lumMod val="50000"/>
                  </a:schemeClr>
                </a:solidFill>
                <a:latin typeface="Times New Roman" panose="02020603050405020304" pitchFamily="18" charset="0"/>
                <a:cs typeface="Times New Roman" panose="02020603050405020304" pitchFamily="18" charset="0"/>
              </a:rPr>
              <a:t> </a:t>
            </a:r>
            <a:r>
              <a:rPr lang="ru-RU" sz="4400" dirty="0" err="1">
                <a:solidFill>
                  <a:schemeClr val="accent1">
                    <a:lumMod val="50000"/>
                  </a:schemeClr>
                </a:solidFill>
                <a:latin typeface="Times New Roman" panose="02020603050405020304" pitchFamily="18" charset="0"/>
                <a:cs typeface="Times New Roman" panose="02020603050405020304" pitchFamily="18" charset="0"/>
              </a:rPr>
              <a:t>ұғымды</a:t>
            </a:r>
            <a:endParaRPr lang="ru-RU" sz="4400" dirty="0">
              <a:solidFill>
                <a:schemeClr val="accent1">
                  <a:lumMod val="50000"/>
                </a:schemeClr>
              </a:solidFill>
              <a:latin typeface="Times New Roman" panose="02020603050405020304" pitchFamily="18" charset="0"/>
              <a:cs typeface="Times New Roman" panose="02020603050405020304" pitchFamily="18" charset="0"/>
            </a:endParaRPr>
          </a:p>
          <a:p>
            <a:pPr eaLnBrk="1" hangingPunct="1">
              <a:defRPr/>
            </a:pPr>
            <a:r>
              <a:rPr lang="ru-RU" sz="4400" dirty="0">
                <a:solidFill>
                  <a:schemeClr val="accent1">
                    <a:lumMod val="50000"/>
                  </a:schemeClr>
                </a:solidFill>
                <a:latin typeface="Times New Roman" panose="02020603050405020304" pitchFamily="18" charset="0"/>
                <a:cs typeface="Times New Roman" panose="02020603050405020304" pitchFamily="18" charset="0"/>
              </a:rPr>
              <a:t> </a:t>
            </a:r>
            <a:r>
              <a:rPr lang="ru-RU" sz="4400" dirty="0" err="1">
                <a:solidFill>
                  <a:schemeClr val="accent1">
                    <a:lumMod val="50000"/>
                  </a:schemeClr>
                </a:solidFill>
                <a:latin typeface="Times New Roman" panose="02020603050405020304" pitchFamily="18" charset="0"/>
                <a:cs typeface="Times New Roman" panose="02020603050405020304" pitchFamily="18" charset="0"/>
              </a:rPr>
              <a:t>ғылымға енгізді</a:t>
            </a:r>
            <a:endParaRPr lang="ru-RU" sz="4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658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690" y="381000"/>
            <a:ext cx="8839200" cy="990600"/>
          </a:xfrm>
        </p:spPr>
        <p:txBody>
          <a:bodyPr>
            <a:normAutofit/>
          </a:bodyPr>
          <a:lstStyle/>
          <a:p>
            <a:r>
              <a:rPr lang="kk-KZ" sz="4000" b="1" dirty="0" smtClean="0">
                <a:solidFill>
                  <a:srgbClr val="FF0000"/>
                </a:solidFill>
                <a:latin typeface="Times New Roman" panose="02020603050405020304" pitchFamily="18" charset="0"/>
                <a:cs typeface="Times New Roman" panose="02020603050405020304" pitchFamily="18" charset="0"/>
              </a:rPr>
              <a:t>Гаметалар</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lvl="0" indent="0" fontAlgn="base">
              <a:spcBef>
                <a:spcPct val="0"/>
              </a:spcBef>
              <a:spcAft>
                <a:spcPct val="0"/>
              </a:spcAft>
              <a:buNone/>
            </a:pPr>
            <a:r>
              <a:rPr lang="kk-KZ" altLang="ru-RU" sz="3600" b="1" dirty="0">
                <a:latin typeface="Times New Roman" pitchFamily="18" charset="0"/>
                <a:cs typeface="Times New Roman" pitchFamily="18" charset="0"/>
              </a:rPr>
              <a:t>Хромосомалар жиынтығы гаплоидты болып келетін жыныс жасушалары гаметалар деп аталады. Олардың екі түрі – аталық және аналық гаметалар болады. Аталық және аналық гаметалардың қосылуы нәтижесінде зигота түзіледі.</a:t>
            </a:r>
            <a:endParaRPr lang="ru-RU" altLang="ru-RU" sz="3600" dirty="0">
              <a:latin typeface="Arial" charset="0"/>
              <a:cs typeface="Arial" charset="0"/>
            </a:endParaRPr>
          </a:p>
          <a:p>
            <a:pPr marL="0" indent="0">
              <a:buNone/>
            </a:pP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56855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err="1" smtClean="0">
                <a:solidFill>
                  <a:srgbClr val="FF0000"/>
                </a:solidFill>
                <a:latin typeface="Times New Roman" panose="02020603050405020304" pitchFamily="18" charset="0"/>
                <a:cs typeface="Times New Roman" panose="02020603050405020304" pitchFamily="18" charset="0"/>
              </a:rPr>
              <a:t>Аталық</a:t>
            </a:r>
            <a:r>
              <a:rPr lang="ru-RU" sz="3600" dirty="0" smtClean="0">
                <a:solidFill>
                  <a:srgbClr val="FF0000"/>
                </a:solidFill>
                <a:latin typeface="Times New Roman" panose="02020603050405020304" pitchFamily="18" charset="0"/>
                <a:cs typeface="Times New Roman" panose="02020603050405020304" pitchFamily="18" charset="0"/>
              </a:rPr>
              <a:t> </a:t>
            </a:r>
            <a:r>
              <a:rPr lang="ru-RU" sz="3600" dirty="0" err="1">
                <a:solidFill>
                  <a:srgbClr val="FF0000"/>
                </a:solidFill>
                <a:latin typeface="Times New Roman" panose="02020603050405020304" pitchFamily="18" charset="0"/>
                <a:cs typeface="Times New Roman" panose="02020603050405020304" pitchFamily="18" charset="0"/>
              </a:rPr>
              <a:t>т</a:t>
            </a:r>
            <a:r>
              <a:rPr lang="ru-RU" sz="3600" dirty="0" err="1" smtClean="0">
                <a:solidFill>
                  <a:srgbClr val="FF0000"/>
                </a:solidFill>
                <a:latin typeface="Times New Roman" panose="02020603050405020304" pitchFamily="18" charset="0"/>
                <a:cs typeface="Times New Roman" panose="02020603050405020304" pitchFamily="18" charset="0"/>
              </a:rPr>
              <a:t>озаңның</a:t>
            </a:r>
            <a:r>
              <a:rPr lang="ru-RU" sz="3600" dirty="0" smtClean="0">
                <a:solidFill>
                  <a:srgbClr val="FF0000"/>
                </a:solidFill>
                <a:latin typeface="Times New Roman" panose="02020603050405020304" pitchFamily="18" charset="0"/>
                <a:cs typeface="Times New Roman" panose="02020603050405020304" pitchFamily="18" charset="0"/>
              </a:rPr>
              <a:t> </a:t>
            </a:r>
            <a:r>
              <a:rPr lang="ru-RU" sz="3600" dirty="0" err="1" smtClean="0">
                <a:solidFill>
                  <a:srgbClr val="FF0000"/>
                </a:solidFill>
                <a:latin typeface="Times New Roman" panose="02020603050405020304" pitchFamily="18" charset="0"/>
                <a:cs typeface="Times New Roman" panose="02020603050405020304" pitchFamily="18" charset="0"/>
              </a:rPr>
              <a:t>дамуы</a:t>
            </a:r>
            <a:endParaRPr lang="ru-RU" sz="36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5775" y="1190005"/>
            <a:ext cx="10972800" cy="4525963"/>
          </a:xfrm>
        </p:spPr>
        <p:txBody>
          <a:bodyPr>
            <a:normAutofit/>
          </a:bodyPr>
          <a:lstStyle/>
          <a:p>
            <a:r>
              <a:rPr lang="ru-RU" sz="2400" dirty="0" err="1" smtClean="0">
                <a:latin typeface="Times New Roman" panose="02020603050405020304" pitchFamily="18" charset="0"/>
                <a:cs typeface="Times New Roman" panose="02020603050405020304" pitchFamily="18" charset="0"/>
              </a:rPr>
              <a:t>Тозаң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төрт</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камерадан</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тұратын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тозаңқапта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болады</a:t>
            </a:r>
            <a:r>
              <a:rPr lang="ru-RU" sz="2400" dirty="0" smtClean="0">
                <a:latin typeface="Times New Roman" panose="02020603050405020304" pitchFamily="18" charset="0"/>
                <a:cs typeface="Times New Roman" panose="02020603050405020304" pitchFamily="18" charset="0"/>
              </a:rPr>
              <a:t>.</a:t>
            </a:r>
          </a:p>
          <a:p>
            <a:r>
              <a:rPr lang="ru-RU" sz="2400" dirty="0" err="1" smtClean="0">
                <a:latin typeface="Times New Roman" panose="02020603050405020304" pitchFamily="18" charset="0"/>
                <a:cs typeface="Times New Roman" panose="02020603050405020304" pitchFamily="18" charset="0"/>
              </a:rPr>
              <a:t>Әрбір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тозаңқап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талшықты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қабатпен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қоршалған</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r>
              <a:rPr lang="ru-RU" sz="2400" dirty="0" err="1" smtClean="0">
                <a:latin typeface="Times New Roman" panose="02020603050405020304" pitchFamily="18" charset="0"/>
                <a:cs typeface="Times New Roman" panose="02020603050405020304" pitchFamily="18" charset="0"/>
              </a:rPr>
              <a:t>Талшықты</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қабатта</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тозаң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жасушасының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бөлінуіне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қажетті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қоректер</a:t>
            </a:r>
            <a:r>
              <a:rPr lang="ru-RU" sz="2400" dirty="0" smtClean="0">
                <a:latin typeface="Times New Roman" panose="02020603050405020304" pitchFamily="18" charset="0"/>
                <a:cs typeface="Times New Roman" panose="02020603050405020304" pitchFamily="18" charset="0"/>
              </a:rPr>
              <a:t> мен энергия </a:t>
            </a:r>
            <a:r>
              <a:rPr lang="ru-RU" sz="2400" dirty="0" err="1" smtClean="0">
                <a:latin typeface="Times New Roman" panose="02020603050405020304" pitchFamily="18" charset="0"/>
                <a:cs typeface="Times New Roman" panose="02020603050405020304" pitchFamily="18" charset="0"/>
              </a:rPr>
              <a:t>беретін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құрылымдар</a:t>
            </a:r>
            <a:r>
              <a:rPr lang="ru-RU" sz="2400" dirty="0" smtClean="0">
                <a:latin typeface="Times New Roman" panose="02020603050405020304" pitchFamily="18" charset="0"/>
                <a:cs typeface="Times New Roman" panose="02020603050405020304" pitchFamily="18" charset="0"/>
              </a:rPr>
              <a:t> бар.</a:t>
            </a:r>
            <a:endParaRPr lang="ru-R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471" t="53205" r="18009" b="16026"/>
          <a:stretch/>
        </p:blipFill>
        <p:spPr bwMode="auto">
          <a:xfrm>
            <a:off x="6502400" y="3200400"/>
            <a:ext cx="4407877" cy="2250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Anth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2" y="3581400"/>
            <a:ext cx="2453909"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3982" t="39824" r="21222" b="26362"/>
          <a:stretch/>
        </p:blipFill>
        <p:spPr bwMode="auto">
          <a:xfrm>
            <a:off x="3469400" y="3722076"/>
            <a:ext cx="2993923" cy="1729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569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1233</TotalTime>
  <Words>916</Words>
  <Application>Microsoft Office PowerPoint</Application>
  <PresentationFormat>Произвольный</PresentationFormat>
  <Paragraphs>181</Paragraphs>
  <Slides>28</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Презентация PowerPoint</vt:lpstr>
      <vt:lpstr> </vt:lpstr>
      <vt:lpstr>«Стоп кадр» тәсілі </vt:lpstr>
      <vt:lpstr> САБАҚТЫҢ ТАҚЫРЫБЫ:</vt:lpstr>
      <vt:lpstr>Презентация PowerPoint</vt:lpstr>
      <vt:lpstr> Топтық жұмыс. «Ойлан,бөліс, талда» әдісі арқылы  </vt:lpstr>
      <vt:lpstr>Карл Эрнст Фон Бэр (1792 –1876)</vt:lpstr>
      <vt:lpstr>Гаметалар</vt:lpstr>
      <vt:lpstr>Аталық тозаңның дамуы</vt:lpstr>
      <vt:lpstr>Презентация PowerPoint</vt:lpstr>
      <vt:lpstr>Тозаң түйіршігінің дамуы</vt:lpstr>
      <vt:lpstr>Жұмыртқа жасушаның түзілуі</vt:lpstr>
      <vt:lpstr>Аналық жыныс жасушаларының дамуы</vt:lpstr>
      <vt:lpstr>Сперматогенез</vt:lpstr>
      <vt:lpstr>Презентация PowerPoint</vt:lpstr>
      <vt:lpstr>Оогенез</vt:lpstr>
      <vt:lpstr>Ooгенез</vt:lpstr>
      <vt:lpstr>Презентация PowerPoint</vt:lpstr>
      <vt:lpstr>Гүл құрылысы</vt:lpstr>
      <vt:lpstr>    Қосарлы ұрықтануды атақты орыс ғалымы С.Г. Навашин 1898 жылы ашты.  Бұл – тұқымның түзілуі барысында тек жұмыртқа жасушасы ғана емес, сонымен бірге ұрық қапшығының орталық жасушасы да ұрықтанатын жыныстық үдеріс типі.  Ұрық қапшығына тозаң түтігі арқылы екі спермия келіп түседі, бір спермияның ядросы жұмыртқа жасушасының ядросымен қосылады, екіншісінің ядросы – ұрық қапшығының екінші реттік ядроларымен. Ұрықтанған жұмыртқа жасушасынан ұрық, орталық жасушадан эндосперм (қоректік зат) дамиды. Осылайша қосарлы ұрықтану нәтижесінде ұрықтанғаннан кейін бірден қоректік ұлпаның дамуы қамтамасыз етіледі.</vt:lpstr>
      <vt:lpstr>Презентация PowerPoint</vt:lpstr>
      <vt:lpstr>  «Кинометафора» тәсілі </vt:lpstr>
      <vt:lpstr>1-тапсырма.  </vt:lpstr>
      <vt:lpstr>Презентация PowerPoint</vt:lpstr>
      <vt:lpstr> 2-тапсырма   «Сәйкестендіру» тәсілі  Берілген  терминдер мен олардың анықтамсын сәйкестендіріңдер  </vt:lpstr>
      <vt:lpstr>3-тапсырма    Суретте не берілген? Гүл бөліктерінің атауын жазып, құбылысты түсіндір? </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Строение и структура антител. Специфичность антител (активного центра). </dc:title>
  <dc:creator>Ospankulova EB</dc:creator>
  <cp:lastModifiedBy>admin</cp:lastModifiedBy>
  <cp:revision>120</cp:revision>
  <dcterms:created xsi:type="dcterms:W3CDTF">2020-03-16T13:09:00Z</dcterms:created>
  <dcterms:modified xsi:type="dcterms:W3CDTF">2025-01-07T22:12:26Z</dcterms:modified>
</cp:coreProperties>
</file>