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802A120-492C-4BEF-8BCE-E314FDE9EB4A}" type="datetimeFigureOut">
              <a:rPr lang="ru-RU" smtClean="0"/>
              <a:t>16.10.2020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FDA7AF-73F7-423A-8321-4AB909BAE78F}"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02A120-492C-4BEF-8BCE-E314FDE9EB4A}" type="datetimeFigureOut">
              <a:rPr lang="ru-RU" smtClean="0"/>
              <a:t>16.10.2020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FDA7AF-73F7-423A-8321-4AB909BAE78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02A120-492C-4BEF-8BCE-E314FDE9EB4A}" type="datetimeFigureOut">
              <a:rPr lang="ru-RU" smtClean="0"/>
              <a:t>16.10.2020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FDA7AF-73F7-423A-8321-4AB909BAE78F}"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5D8458B-A383-4988-B0F2-64C554160B75}" type="datetimeFigureOut">
              <a:rPr lang="ru-RU" smtClean="0"/>
              <a:t>16.10.2020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69E86F-4884-47DB-97B1-9A0B6FF8BEC1}" type="slidenum">
              <a:rPr lang="ru-RU" smtClean="0"/>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D8458B-A383-4988-B0F2-64C554160B75}" type="datetimeFigureOut">
              <a:rPr lang="ru-RU" smtClean="0"/>
              <a:t>16.10.2020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69E86F-4884-47DB-97B1-9A0B6FF8BEC1}" type="slidenum">
              <a:rPr lang="ru-RU" smtClean="0"/>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5D8458B-A383-4988-B0F2-64C554160B75}" type="datetimeFigureOut">
              <a:rPr lang="ru-RU" smtClean="0"/>
              <a:t>16.10.2020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69E86F-4884-47DB-97B1-9A0B6FF8BEC1}" type="slidenum">
              <a:rPr lang="ru-RU" smtClean="0"/>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5D8458B-A383-4988-B0F2-64C554160B75}" type="datetimeFigureOut">
              <a:rPr lang="ru-RU" smtClean="0"/>
              <a:t>16.10.2020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69E86F-4884-47DB-97B1-9A0B6FF8BEC1}" type="slidenum">
              <a:rPr lang="ru-RU" smtClean="0"/>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5D8458B-A383-4988-B0F2-64C554160B75}" type="datetimeFigureOut">
              <a:rPr lang="ru-RU" smtClean="0"/>
              <a:t>16.10.2020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269E86F-4884-47DB-97B1-9A0B6FF8BEC1}" type="slidenum">
              <a:rPr lang="ru-RU" smtClean="0"/>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5D8458B-A383-4988-B0F2-64C554160B75}" type="datetimeFigureOut">
              <a:rPr lang="ru-RU" smtClean="0"/>
              <a:t>16.10.2020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269E86F-4884-47DB-97B1-9A0B6FF8BEC1}" type="slidenum">
              <a:rPr lang="ru-RU" smtClean="0"/>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5D8458B-A383-4988-B0F2-64C554160B75}" type="datetimeFigureOut">
              <a:rPr lang="ru-RU" smtClean="0"/>
              <a:t>16.10.2020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269E86F-4884-47DB-97B1-9A0B6FF8BEC1}" type="slidenum">
              <a:rPr lang="ru-RU" smtClean="0"/>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5D8458B-A383-4988-B0F2-64C554160B75}" type="datetimeFigureOut">
              <a:rPr lang="ru-RU" smtClean="0"/>
              <a:t>16.10.2020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69E86F-4884-47DB-97B1-9A0B6FF8BEC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02A120-492C-4BEF-8BCE-E314FDE9EB4A}" type="datetimeFigureOut">
              <a:rPr lang="ru-RU" smtClean="0"/>
              <a:t>16.10.2020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FDA7AF-73F7-423A-8321-4AB909BAE78F}"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5D8458B-A383-4988-B0F2-64C554160B75}" type="datetimeFigureOut">
              <a:rPr lang="ru-RU" smtClean="0"/>
              <a:t>16.10.2020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69E86F-4884-47DB-97B1-9A0B6FF8BEC1}" type="slidenum">
              <a:rPr lang="ru-RU" smtClean="0"/>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D8458B-A383-4988-B0F2-64C554160B75}" type="datetimeFigureOut">
              <a:rPr lang="ru-RU" smtClean="0"/>
              <a:t>16.10.2020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69E86F-4884-47DB-97B1-9A0B6FF8BEC1}" type="slidenum">
              <a:rPr lang="ru-RU" smtClean="0"/>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D8458B-A383-4988-B0F2-64C554160B75}" type="datetimeFigureOut">
              <a:rPr lang="ru-RU" smtClean="0"/>
              <a:t>16.10.2020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69E86F-4884-47DB-97B1-9A0B6FF8BEC1}"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802A120-492C-4BEF-8BCE-E314FDE9EB4A}" type="datetimeFigureOut">
              <a:rPr lang="ru-RU" smtClean="0"/>
              <a:t>16.10.2020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FDA7AF-73F7-423A-8321-4AB909BAE78F}"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802A120-492C-4BEF-8BCE-E314FDE9EB4A}" type="datetimeFigureOut">
              <a:rPr lang="ru-RU" smtClean="0"/>
              <a:t>16.10.2020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FDA7AF-73F7-423A-8321-4AB909BAE78F}"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802A120-492C-4BEF-8BCE-E314FDE9EB4A}" type="datetimeFigureOut">
              <a:rPr lang="ru-RU" smtClean="0"/>
              <a:t>16.10.2020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CFDA7AF-73F7-423A-8321-4AB909BAE78F}"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802A120-492C-4BEF-8BCE-E314FDE9EB4A}" type="datetimeFigureOut">
              <a:rPr lang="ru-RU" smtClean="0"/>
              <a:t>16.10.2020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CFDA7AF-73F7-423A-8321-4AB909BAE78F}"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802A120-492C-4BEF-8BCE-E314FDE9EB4A}" type="datetimeFigureOut">
              <a:rPr lang="ru-RU" smtClean="0"/>
              <a:t>16.10.2020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CFDA7AF-73F7-423A-8321-4AB909BAE78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802A120-492C-4BEF-8BCE-E314FDE9EB4A}" type="datetimeFigureOut">
              <a:rPr lang="ru-RU" smtClean="0"/>
              <a:t>16.10.2020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FDA7AF-73F7-423A-8321-4AB909BAE78F}"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802A120-492C-4BEF-8BCE-E314FDE9EB4A}" type="datetimeFigureOut">
              <a:rPr lang="ru-RU" smtClean="0"/>
              <a:t>16.10.2020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FDA7AF-73F7-423A-8321-4AB909BAE78F}"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2A120-492C-4BEF-8BCE-E314FDE9EB4A}" type="datetimeFigureOut">
              <a:rPr lang="ru-RU" smtClean="0"/>
              <a:t>16.10.2020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DA7AF-73F7-423A-8321-4AB909BAE78F}" type="slidenum">
              <a:rPr lang="ru-RU" smtClean="0"/>
              <a:t>‹#›</a:t>
            </a:fld>
            <a:endParaRPr lang="ru-RU"/>
          </a:p>
        </p:txBody>
      </p:sp>
      <p:pic>
        <p:nvPicPr>
          <p:cNvPr id="9" name="Рисунок 8" descr="5.jpg"/>
          <p:cNvPicPr>
            <a:picLocks noChangeAspect="1"/>
          </p:cNvPicPr>
          <p:nvPr userDrawn="1"/>
        </p:nvPicPr>
        <p:blipFill>
          <a:blip r:embed="rId13"/>
          <a:stretch>
            <a:fillRect/>
          </a:stretch>
        </p:blipFill>
        <p:spPr>
          <a:xfrm>
            <a:off x="0" y="0"/>
            <a:ext cx="9144000" cy="688394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D8458B-A383-4988-B0F2-64C554160B75}" type="datetimeFigureOut">
              <a:rPr lang="ru-RU" smtClean="0"/>
              <a:t>16.10.2020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69E86F-4884-47DB-97B1-9A0B6FF8BEC1}" type="slidenum">
              <a:rPr lang="ru-RU" smtClean="0"/>
              <a:t>‹#›</a:t>
            </a:fld>
            <a:endParaRPr lang="ru-RU"/>
          </a:p>
        </p:txBody>
      </p:sp>
      <p:pic>
        <p:nvPicPr>
          <p:cNvPr id="9" name="Рисунок 8" descr="6.jpg"/>
          <p:cNvPicPr>
            <a:picLocks noChangeAspect="1"/>
          </p:cNvPicPr>
          <p:nvPr userDrawn="1"/>
        </p:nvPicPr>
        <p:blipFill>
          <a:blip r:embed="rId13"/>
          <a:stretch>
            <a:fillRect/>
          </a:stretch>
        </p:blipFill>
        <p:spPr>
          <a:xfrm>
            <a:off x="0" y="0"/>
            <a:ext cx="9144000" cy="688394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23023" y="548680"/>
            <a:ext cx="7922618" cy="1200329"/>
          </a:xfrm>
          <a:prstGeom prst="rect">
            <a:avLst/>
          </a:prstGeom>
          <a:noFill/>
        </p:spPr>
        <p:txBody>
          <a:bodyPr wrap="none" rtlCol="0">
            <a:spAutoFit/>
          </a:bodyPr>
          <a:lstStyle/>
          <a:p>
            <a:r>
              <a:rPr lang="kk-KZ" sz="3600" b="1" dirty="0" smtClean="0">
                <a:solidFill>
                  <a:schemeClr val="tx2">
                    <a:lumMod val="50000"/>
                  </a:schemeClr>
                </a:solidFill>
                <a:latin typeface="Times New Roman" panose="02020603050405020304" pitchFamily="18" charset="0"/>
                <a:cs typeface="Times New Roman" panose="02020603050405020304" pitchFamily="18" charset="0"/>
              </a:rPr>
              <a:t>Сабақтың тақырыбы:</a:t>
            </a:r>
          </a:p>
          <a:p>
            <a:r>
              <a:rPr lang="kk-KZ" sz="3600" dirty="0" smtClean="0">
                <a:solidFill>
                  <a:schemeClr val="tx2">
                    <a:lumMod val="50000"/>
                  </a:schemeClr>
                </a:solidFill>
                <a:latin typeface="Times New Roman" panose="02020603050405020304" pitchFamily="18" charset="0"/>
                <a:cs typeface="Times New Roman" panose="02020603050405020304" pitchFamily="18" charset="0"/>
              </a:rPr>
              <a:t> Виртуалды</a:t>
            </a:r>
            <a:r>
              <a:rPr lang="kk-KZ" sz="3600" dirty="0">
                <a:solidFill>
                  <a:schemeClr val="tx2">
                    <a:lumMod val="50000"/>
                  </a:schemeClr>
                </a:solidFill>
                <a:latin typeface="Times New Roman" panose="02020603050405020304" pitchFamily="18" charset="0"/>
                <a:cs typeface="Times New Roman" panose="02020603050405020304" pitchFamily="18" charset="0"/>
              </a:rPr>
              <a:t> </a:t>
            </a:r>
            <a:r>
              <a:rPr lang="kk-KZ" sz="3600" dirty="0" smtClean="0">
                <a:solidFill>
                  <a:schemeClr val="tx2">
                    <a:lumMod val="50000"/>
                  </a:schemeClr>
                </a:solidFill>
                <a:latin typeface="Times New Roman" panose="02020603050405020304" pitchFamily="18" charset="0"/>
                <a:cs typeface="Times New Roman" panose="02020603050405020304" pitchFamily="18" charset="0"/>
              </a:rPr>
              <a:t>және кеңейтілген шындық </a:t>
            </a:r>
            <a:endParaRPr lang="ru-RU" sz="36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899592" y="5733256"/>
            <a:ext cx="3570593" cy="584775"/>
          </a:xfrm>
          <a:prstGeom prst="rect">
            <a:avLst/>
          </a:prstGeom>
          <a:noFill/>
        </p:spPr>
        <p:txBody>
          <a:bodyPr wrap="none" rtlCol="0">
            <a:spAutoFit/>
          </a:bodyPr>
          <a:lstStyle/>
          <a:p>
            <a:r>
              <a:rPr lang="en-US" sz="3200" dirty="0" smtClean="0">
                <a:latin typeface="Times New Roman" panose="02020603050405020304" pitchFamily="18" charset="0"/>
                <a:cs typeface="Times New Roman" panose="02020603050405020304" pitchFamily="18" charset="0"/>
              </a:rPr>
              <a:t>11 </a:t>
            </a:r>
            <a:r>
              <a:rPr lang="kk-KZ" sz="3200" dirty="0" smtClean="0">
                <a:latin typeface="Times New Roman" panose="02020603050405020304" pitchFamily="18" charset="0"/>
                <a:cs typeface="Times New Roman" panose="02020603050405020304" pitchFamily="18" charset="0"/>
              </a:rPr>
              <a:t>сынып, 2-тоқсан</a:t>
            </a:r>
            <a:endParaRPr lang="ru-RU" sz="32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06296">
            <a:off x="6304755" y="3550110"/>
            <a:ext cx="2138564" cy="1425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55365"/>
            <a:ext cx="8229600" cy="4525963"/>
          </a:xfrm>
        </p:spPr>
        <p:txBody>
          <a:bodyPr>
            <a:normAutofit fontScale="85000" lnSpcReduction="10000"/>
          </a:bodyPr>
          <a:lstStyle/>
          <a:p>
            <a:r>
              <a:rPr lang="kk-KZ" b="1" dirty="0">
                <a:latin typeface="Times New Roman" panose="02020603050405020304" pitchFamily="18" charset="0"/>
                <a:cs typeface="Times New Roman" panose="02020603050405020304" pitchFamily="18" charset="0"/>
              </a:rPr>
              <a:t>Кеңейтілген шындық </a:t>
            </a:r>
            <a:r>
              <a:rPr lang="kk-KZ" dirty="0">
                <a:latin typeface="Times New Roman" panose="02020603050405020304" pitchFamily="18" charset="0"/>
                <a:cs typeface="Times New Roman" panose="02020603050405020304" pitchFamily="18" charset="0"/>
              </a:rPr>
              <a:t>–нақты уақытта физикалық әлемді толықтыратын орта.</a:t>
            </a:r>
          </a:p>
          <a:p>
            <a:r>
              <a:rPr lang="kk-KZ" dirty="0">
                <a:latin typeface="Times New Roman" panose="02020603050405020304" pitchFamily="18" charset="0"/>
                <a:cs typeface="Times New Roman" panose="02020603050405020304" pitchFamily="18" charset="0"/>
              </a:rPr>
              <a:t>Біз оны қандайда бір планшет, смартфон немесе басқа да құрылғылар мен программалық жасақтамалар арқылы көреміз.</a:t>
            </a:r>
          </a:p>
          <a:p>
            <a:r>
              <a:rPr lang="kk-KZ" dirty="0">
                <a:latin typeface="Times New Roman" panose="02020603050405020304" pitchFamily="18" charset="0"/>
                <a:cs typeface="Times New Roman" panose="02020603050405020304" pitchFamily="18" charset="0"/>
              </a:rPr>
              <a:t>Бұл-нақты әлемге (дыбысты, бейнелерді.заттарды және т.б) қосымша элементерді толықтыру. Кеңейтілген шындықта </a:t>
            </a:r>
            <a:r>
              <a:rPr lang="kk-KZ" dirty="0" smtClean="0">
                <a:latin typeface="Times New Roman" panose="02020603050405020304" pitchFamily="18" charset="0"/>
                <a:cs typeface="Times New Roman" panose="02020603050405020304" pitchFamily="18" charset="0"/>
              </a:rPr>
              <a:t>қосымша </a:t>
            </a:r>
            <a:r>
              <a:rPr lang="kk-KZ" dirty="0">
                <a:latin typeface="Times New Roman" panose="02020603050405020304" pitchFamily="18" charset="0"/>
                <a:cs typeface="Times New Roman" panose="02020603050405020304" pitchFamily="18" charset="0"/>
              </a:rPr>
              <a:t>виртуалды элементтерді қоса да, сондай-ақ жоя аламыз.Алайда құрылғылар мен программалардың мүмкіндіктерімен ғана шектеледі. </a:t>
            </a:r>
            <a:endParaRPr lang="ru-RU" dirty="0">
              <a:latin typeface="Times New Roman" panose="02020603050405020304" pitchFamily="18" charset="0"/>
              <a:cs typeface="Times New Roman" panose="02020603050405020304" pitchFamily="18" charset="0"/>
            </a:endParaRPr>
          </a:p>
          <a:p>
            <a:endParaRPr lang="ru-RU" dirty="0"/>
          </a:p>
        </p:txBody>
      </p:sp>
      <p:pic>
        <p:nvPicPr>
          <p:cNvPr id="4" name="Picture 2" descr="Виртуалды шындыққа қарсы кеңейтілген нақтылық - Айырмашылық неде?"/>
          <p:cNvPicPr>
            <a:picLocks noChangeAspect="1" noChangeArrowheads="1"/>
          </p:cNvPicPr>
          <p:nvPr/>
        </p:nvPicPr>
        <p:blipFill rotWithShape="1">
          <a:blip r:embed="rId2">
            <a:extLst>
              <a:ext uri="{28A0092B-C50C-407E-A947-70E740481C1C}">
                <a14:useLocalDpi xmlns:a14="http://schemas.microsoft.com/office/drawing/2010/main" val="0"/>
              </a:ext>
            </a:extLst>
          </a:blip>
          <a:srcRect l="7237" t="23001" r="4487" b="24652"/>
          <a:stretch/>
        </p:blipFill>
        <p:spPr bwMode="auto">
          <a:xfrm>
            <a:off x="5148064" y="188640"/>
            <a:ext cx="2750782" cy="16311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8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143000"/>
          </a:xfrm>
        </p:spPr>
        <p:txBody>
          <a:bodyPr>
            <a:normAutofit fontScale="90000"/>
          </a:bodyPr>
          <a:lstStyle/>
          <a:p>
            <a:r>
              <a:rPr lang="kk-KZ" b="1" dirty="0" smtClean="0">
                <a:solidFill>
                  <a:schemeClr val="accent2">
                    <a:lumMod val="50000"/>
                  </a:schemeClr>
                </a:solidFill>
                <a:latin typeface="Times New Roman" panose="02020603050405020304" pitchFamily="18" charset="0"/>
                <a:cs typeface="Times New Roman" panose="02020603050405020304" pitchFamily="18" charset="0"/>
              </a:rPr>
              <a:t>Кеңейтілген шындық қосымшасының бірнеше түрі бар:</a:t>
            </a:r>
            <a:endParaRPr lang="ru-RU"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r>
              <a:rPr lang="kk-KZ" dirty="0" smtClean="0">
                <a:latin typeface="Times New Roman" panose="02020603050405020304" pitchFamily="18" charset="0"/>
                <a:cs typeface="Times New Roman" panose="02020603050405020304" pitchFamily="18" charset="0"/>
              </a:rPr>
              <a:t>1.Маркерлер негізінде кеңейтілген шындық.</a:t>
            </a:r>
          </a:p>
          <a:p>
            <a:r>
              <a:rPr lang="kk-KZ" dirty="0" smtClean="0">
                <a:latin typeface="Times New Roman" panose="02020603050405020304" pitchFamily="18" charset="0"/>
                <a:cs typeface="Times New Roman" panose="02020603050405020304" pitchFamily="18" charset="0"/>
              </a:rPr>
              <a:t>2.Позициялық кеңейтілген шындық.</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3</a:t>
            </a:r>
            <a:r>
              <a:rPr lang="kk-KZ" dirty="0" smtClean="0">
                <a:latin typeface="Times New Roman" panose="02020603050405020304" pitchFamily="18" charset="0"/>
                <a:cs typeface="Times New Roman" panose="02020603050405020304" pitchFamily="18" charset="0"/>
              </a:rPr>
              <a:t>.Проекциялар негізінде кеңейтілген шындық.</a:t>
            </a:r>
          </a:p>
          <a:p>
            <a:r>
              <a:rPr lang="kk-KZ" dirty="0" smtClean="0">
                <a:latin typeface="Times New Roman" panose="02020603050405020304" pitchFamily="18" charset="0"/>
                <a:cs typeface="Times New Roman" panose="02020603050405020304" pitchFamily="18" charset="0"/>
              </a:rPr>
              <a:t>Суперпозиция негізінде кеңейтілген шындық.</a:t>
            </a:r>
            <a:endParaRPr lang="ru-RU"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9643" y="2132856"/>
            <a:ext cx="1368152"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3956" y="3717031"/>
            <a:ext cx="1518524" cy="1054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882" y="5068343"/>
            <a:ext cx="2472837" cy="141260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941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latin typeface="Times New Roman" panose="02020603050405020304" pitchFamily="18" charset="0"/>
                <a:cs typeface="Times New Roman" panose="02020603050405020304" pitchFamily="18" charset="0"/>
              </a:rPr>
              <a:t>1-тапсырма</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62880" y="1783357"/>
            <a:ext cx="8229600" cy="4525963"/>
          </a:xfrm>
        </p:spPr>
        <p:txBody>
          <a:bodyPr/>
          <a:lstStyle/>
          <a:p>
            <a:r>
              <a:rPr lang="kk-KZ" dirty="0" smtClean="0">
                <a:latin typeface="Times New Roman" panose="02020603050405020304" pitchFamily="18" charset="0"/>
                <a:cs typeface="Times New Roman" panose="02020603050405020304" pitchFamily="18" charset="0"/>
              </a:rPr>
              <a:t>Виртуалды шындық дегеніміз не?</a:t>
            </a:r>
          </a:p>
          <a:p>
            <a:r>
              <a:rPr lang="kk-KZ" dirty="0" smtClean="0">
                <a:latin typeface="Times New Roman" panose="02020603050405020304" pitchFamily="18" charset="0"/>
                <a:cs typeface="Times New Roman" panose="02020603050405020304" pitchFamily="18" charset="0"/>
              </a:rPr>
              <a:t>Кеңейтілген шындық туралы не білеміз?</a:t>
            </a:r>
          </a:p>
          <a:p>
            <a:r>
              <a:rPr lang="kk-KZ" dirty="0" smtClean="0">
                <a:latin typeface="Times New Roman" panose="02020603050405020304" pitchFamily="18" charset="0"/>
                <a:cs typeface="Times New Roman" panose="02020603050405020304" pitchFamily="18" charset="0"/>
              </a:rPr>
              <a:t>Виртуалды шындық қандай салаларды қолданады?</a:t>
            </a:r>
          </a:p>
          <a:p>
            <a:r>
              <a:rPr lang="kk-KZ" dirty="0" smtClean="0">
                <a:latin typeface="Times New Roman" panose="02020603050405020304" pitchFamily="18" charset="0"/>
                <a:cs typeface="Times New Roman" panose="02020603050405020304" pitchFamily="18" charset="0"/>
              </a:rPr>
              <a:t>Виртуалды және кеңейтілген шындық арасында байланыс бар ма?</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6623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9392"/>
            <a:ext cx="8229600" cy="1143000"/>
          </a:xfrm>
        </p:spPr>
        <p:txBody>
          <a:bodyPr/>
          <a:lstStyle/>
          <a:p>
            <a:r>
              <a:rPr lang="kk-KZ" b="1" dirty="0" smtClean="0">
                <a:latin typeface="Times New Roman" panose="02020603050405020304" pitchFamily="18" charset="0"/>
                <a:cs typeface="Times New Roman" panose="02020603050405020304" pitchFamily="18" charset="0"/>
              </a:rPr>
              <a:t>2 - тапсырма</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755576" y="1340768"/>
            <a:ext cx="7992888" cy="1872208"/>
          </a:xfrm>
        </p:spPr>
        <p:txBody>
          <a:bodyPr>
            <a:normAutofit fontScale="85000" lnSpcReduction="20000"/>
          </a:bodyPr>
          <a:lstStyle/>
          <a:p>
            <a:r>
              <a:rPr lang="kk-KZ" dirty="0" smtClean="0">
                <a:latin typeface="Times New Roman" panose="02020603050405020304" pitchFamily="18" charset="0"/>
                <a:cs typeface="Times New Roman" panose="02020603050405020304" pitchFamily="18" charset="0"/>
              </a:rPr>
              <a:t>Келтірілген теориялық материалдардан басқа да ақпарат көздерін пайдаланып, виртуалды объектінің өңделуіне байланысты кеңейтілген шындықтың артықшылықтарын талдап, салыстырыңдар.</a:t>
            </a:r>
            <a:endParaRPr lang="ru-RU" dirty="0">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968500509"/>
              </p:ext>
            </p:extLst>
          </p:nvPr>
        </p:nvGraphicFramePr>
        <p:xfrm>
          <a:off x="1500336" y="3159224"/>
          <a:ext cx="6096000" cy="2286000"/>
        </p:xfrm>
        <a:graphic>
          <a:graphicData uri="http://schemas.openxmlformats.org/drawingml/2006/table">
            <a:tbl>
              <a:tblPr firstRow="1" bandRow="1">
                <a:tableStyleId>{5C22544A-7EE6-4342-B048-85BDC9FD1C3A}</a:tableStyleId>
              </a:tblPr>
              <a:tblGrid>
                <a:gridCol w="3048000"/>
                <a:gridCol w="3048000"/>
              </a:tblGrid>
              <a:tr h="388848">
                <a:tc>
                  <a:txBody>
                    <a:bodyPr/>
                    <a:lstStyle/>
                    <a:p>
                      <a:pPr algn="ctr"/>
                      <a:r>
                        <a:rPr lang="en-US" sz="2400" dirty="0" smtClean="0">
                          <a:latin typeface="Times New Roman" panose="02020603050405020304" pitchFamily="18" charset="0"/>
                          <a:cs typeface="Times New Roman" panose="02020603050405020304" pitchFamily="18" charset="0"/>
                        </a:rPr>
                        <a:t>AR </a:t>
                      </a:r>
                      <a:r>
                        <a:rPr lang="kk-KZ" sz="2400" dirty="0" smtClean="0">
                          <a:latin typeface="Times New Roman" panose="02020603050405020304" pitchFamily="18" charset="0"/>
                          <a:cs typeface="Times New Roman" panose="02020603050405020304" pitchFamily="18" charset="0"/>
                        </a:rPr>
                        <a:t>түрлері</a:t>
                      </a:r>
                      <a:endParaRPr lang="ru-RU" sz="2400" dirty="0">
                        <a:latin typeface="Times New Roman" panose="02020603050405020304" pitchFamily="18" charset="0"/>
                        <a:cs typeface="Times New Roman" panose="02020603050405020304" pitchFamily="18" charset="0"/>
                      </a:endParaRPr>
                    </a:p>
                  </a:txBody>
                  <a:tcPr/>
                </a:tc>
                <a:tc>
                  <a:txBody>
                    <a:bodyPr/>
                    <a:lstStyle/>
                    <a:p>
                      <a:r>
                        <a:rPr lang="kk-KZ" sz="2400" dirty="0" smtClean="0">
                          <a:latin typeface="Times New Roman" panose="02020603050405020304" pitchFamily="18" charset="0"/>
                          <a:cs typeface="Times New Roman" panose="02020603050405020304" pitchFamily="18" charset="0"/>
                        </a:rPr>
                        <a:t>артықшылықтары</a:t>
                      </a:r>
                      <a:endParaRPr lang="ru-RU" sz="2400" dirty="0">
                        <a:latin typeface="Times New Roman" panose="02020603050405020304" pitchFamily="18" charset="0"/>
                        <a:cs typeface="Times New Roman" panose="02020603050405020304" pitchFamily="18" charset="0"/>
                      </a:endParaRPr>
                    </a:p>
                  </a:txBody>
                  <a:tcPr/>
                </a:tc>
              </a:tr>
              <a:tr h="370840">
                <a:tc>
                  <a:txBody>
                    <a:bodyPr/>
                    <a:lstStyle/>
                    <a:p>
                      <a:endParaRPr lang="ru-RU" sz="2400">
                        <a:latin typeface="Times New Roman" panose="02020603050405020304" pitchFamily="18" charset="0"/>
                        <a:cs typeface="Times New Roman" panose="02020603050405020304" pitchFamily="18" charset="0"/>
                      </a:endParaRPr>
                    </a:p>
                  </a:txBody>
                  <a:tcPr/>
                </a:tc>
                <a:tc>
                  <a:txBody>
                    <a:bodyPr/>
                    <a:lstStyle/>
                    <a:p>
                      <a:endParaRPr lang="ru-RU" sz="2400">
                        <a:latin typeface="Times New Roman" panose="02020603050405020304" pitchFamily="18" charset="0"/>
                        <a:cs typeface="Times New Roman" panose="02020603050405020304" pitchFamily="18" charset="0"/>
                      </a:endParaRPr>
                    </a:p>
                  </a:txBody>
                  <a:tcPr/>
                </a:tc>
              </a:tr>
              <a:tr h="370840">
                <a:tc>
                  <a:txBody>
                    <a:bodyPr/>
                    <a:lstStyle/>
                    <a:p>
                      <a:endParaRPr lang="ru-RU" sz="2400">
                        <a:latin typeface="Times New Roman" panose="02020603050405020304" pitchFamily="18" charset="0"/>
                        <a:cs typeface="Times New Roman" panose="02020603050405020304" pitchFamily="18" charset="0"/>
                      </a:endParaRPr>
                    </a:p>
                  </a:txBody>
                  <a:tcPr/>
                </a:tc>
                <a:tc>
                  <a:txBody>
                    <a:bodyPr/>
                    <a:lstStyle/>
                    <a:p>
                      <a:endParaRPr lang="ru-RU" sz="2400">
                        <a:latin typeface="Times New Roman" panose="02020603050405020304" pitchFamily="18" charset="0"/>
                        <a:cs typeface="Times New Roman" panose="02020603050405020304" pitchFamily="18" charset="0"/>
                      </a:endParaRPr>
                    </a:p>
                  </a:txBody>
                  <a:tcPr/>
                </a:tc>
              </a:tr>
              <a:tr h="370840">
                <a:tc>
                  <a:txBody>
                    <a:bodyPr/>
                    <a:lstStyle/>
                    <a:p>
                      <a:endParaRPr lang="ru-RU" sz="2400">
                        <a:latin typeface="Times New Roman" panose="02020603050405020304" pitchFamily="18" charset="0"/>
                        <a:cs typeface="Times New Roman" panose="02020603050405020304" pitchFamily="18" charset="0"/>
                      </a:endParaRPr>
                    </a:p>
                  </a:txBody>
                  <a:tcPr/>
                </a:tc>
                <a:tc>
                  <a:txBody>
                    <a:bodyPr/>
                    <a:lstStyle/>
                    <a:p>
                      <a:endParaRPr lang="ru-RU" sz="2400">
                        <a:latin typeface="Times New Roman" panose="02020603050405020304" pitchFamily="18" charset="0"/>
                        <a:cs typeface="Times New Roman" panose="02020603050405020304" pitchFamily="18" charset="0"/>
                      </a:endParaRPr>
                    </a:p>
                  </a:txBody>
                  <a:tcPr/>
                </a:tc>
              </a:tr>
              <a:tr h="370840">
                <a:tc>
                  <a:txBody>
                    <a:bodyPr/>
                    <a:lstStyle/>
                    <a:p>
                      <a:endParaRPr lang="ru-RU" sz="2400">
                        <a:latin typeface="Times New Roman" panose="02020603050405020304" pitchFamily="18" charset="0"/>
                        <a:cs typeface="Times New Roman" panose="02020603050405020304" pitchFamily="18" charset="0"/>
                      </a:endParaRPr>
                    </a:p>
                  </a:txBody>
                  <a:tcPr/>
                </a:tc>
                <a:tc>
                  <a:txBody>
                    <a:bodyPr/>
                    <a:lstStyle/>
                    <a:p>
                      <a:endParaRPr lang="ru-RU" sz="24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565809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9392"/>
            <a:ext cx="8229600" cy="1143000"/>
          </a:xfrm>
        </p:spPr>
        <p:txBody>
          <a:bodyPr>
            <a:normAutofit/>
          </a:bodyPr>
          <a:lstStyle/>
          <a:p>
            <a:r>
              <a:rPr lang="kk-KZ" sz="4800" b="1" dirty="0" smtClean="0">
                <a:latin typeface="Times New Roman" panose="02020603050405020304" pitchFamily="18" charset="0"/>
                <a:cs typeface="Times New Roman" panose="02020603050405020304" pitchFamily="18" charset="0"/>
              </a:rPr>
              <a:t>3 тапсырма</a:t>
            </a:r>
            <a:endParaRPr lang="ru-RU" sz="4800" b="1" dirty="0">
              <a:latin typeface="Times New Roman" panose="02020603050405020304" pitchFamily="18" charset="0"/>
              <a:cs typeface="Times New Roman" panose="02020603050405020304" pitchFamily="18" charset="0"/>
            </a:endParaRPr>
          </a:p>
        </p:txBody>
      </p:sp>
      <p:sp>
        <p:nvSpPr>
          <p:cNvPr id="6" name="Овал 5"/>
          <p:cNvSpPr/>
          <p:nvPr/>
        </p:nvSpPr>
        <p:spPr>
          <a:xfrm>
            <a:off x="4217923" y="3027851"/>
            <a:ext cx="3600400" cy="316835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4" name="Овал 3"/>
          <p:cNvSpPr/>
          <p:nvPr/>
        </p:nvSpPr>
        <p:spPr>
          <a:xfrm>
            <a:off x="1043608" y="3036779"/>
            <a:ext cx="3600400" cy="316835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9" name="TextBox 8"/>
          <p:cNvSpPr txBox="1"/>
          <p:nvPr/>
        </p:nvSpPr>
        <p:spPr>
          <a:xfrm>
            <a:off x="539552" y="1827522"/>
            <a:ext cx="8345490" cy="1200329"/>
          </a:xfrm>
          <a:prstGeom prst="rect">
            <a:avLst/>
          </a:prstGeom>
          <a:noFill/>
        </p:spPr>
        <p:txBody>
          <a:bodyPr wrap="none" rtlCol="0">
            <a:spAutoFit/>
          </a:bodyPr>
          <a:lstStyle/>
          <a:p>
            <a:r>
              <a:rPr lang="kk-KZ" sz="2400" b="1" dirty="0" smtClean="0">
                <a:solidFill>
                  <a:schemeClr val="tx2">
                    <a:lumMod val="50000"/>
                  </a:schemeClr>
                </a:solidFill>
                <a:latin typeface="Times New Roman" panose="02020603050405020304" pitchFamily="18" charset="0"/>
                <a:cs typeface="Times New Roman" panose="02020603050405020304" pitchFamily="18" charset="0"/>
              </a:rPr>
              <a:t>Венн диаграммасы бойынша виртуалды және кеңейтілген</a:t>
            </a:r>
          </a:p>
          <a:p>
            <a:r>
              <a:rPr lang="kk-KZ" sz="2400" b="1" dirty="0" smtClean="0">
                <a:solidFill>
                  <a:schemeClr val="tx2">
                    <a:lumMod val="50000"/>
                  </a:schemeClr>
                </a:solidFill>
                <a:latin typeface="Times New Roman" panose="02020603050405020304" pitchFamily="18" charset="0"/>
                <a:cs typeface="Times New Roman" panose="02020603050405020304" pitchFamily="18" charset="0"/>
              </a:rPr>
              <a:t> шындықтың айырмашылықтары мен ұқсастықтарын </a:t>
            </a:r>
          </a:p>
          <a:p>
            <a:pPr algn="ctr"/>
            <a:r>
              <a:rPr lang="kk-KZ" sz="2400" b="1" dirty="0" smtClean="0">
                <a:solidFill>
                  <a:schemeClr val="tx2">
                    <a:lumMod val="50000"/>
                  </a:schemeClr>
                </a:solidFill>
                <a:latin typeface="Times New Roman" panose="02020603050405020304" pitchFamily="18" charset="0"/>
                <a:cs typeface="Times New Roman" panose="02020603050405020304" pitchFamily="18" charset="0"/>
              </a:rPr>
              <a:t>салыстырыңдар.</a:t>
            </a:r>
            <a:endParaRPr lang="ru-RU" sz="2400" b="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56387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15616" y="2634750"/>
            <a:ext cx="7455759" cy="1754326"/>
          </a:xfrm>
          <a:prstGeom prst="rect">
            <a:avLst/>
          </a:prstGeom>
          <a:noFill/>
        </p:spPr>
        <p:txBody>
          <a:bodyPr wrap="none" rtlCol="0">
            <a:spAutoFit/>
          </a:bodyPr>
          <a:lstStyle/>
          <a:p>
            <a:r>
              <a:rPr lang="kk-KZ" sz="3600" b="1" dirty="0" smtClean="0">
                <a:solidFill>
                  <a:schemeClr val="tx2">
                    <a:lumMod val="50000"/>
                  </a:schemeClr>
                </a:solidFill>
                <a:latin typeface="Times New Roman" panose="02020603050405020304" pitchFamily="18" charset="0"/>
                <a:cs typeface="Times New Roman" panose="02020603050405020304" pitchFamily="18" charset="0"/>
              </a:rPr>
              <a:t>Қорытынды</a:t>
            </a:r>
          </a:p>
          <a:p>
            <a:r>
              <a:rPr lang="kk-KZ" sz="3600" dirty="0">
                <a:solidFill>
                  <a:schemeClr val="tx2">
                    <a:lumMod val="50000"/>
                  </a:schemeClr>
                </a:solidFill>
                <a:latin typeface="Times New Roman" panose="02020603050405020304" pitchFamily="18" charset="0"/>
                <a:cs typeface="Times New Roman" panose="02020603050405020304" pitchFamily="18" charset="0"/>
              </a:rPr>
              <a:t>виртуалды және кеңейтілген </a:t>
            </a:r>
          </a:p>
          <a:p>
            <a:r>
              <a:rPr lang="kk-KZ" sz="3600" dirty="0">
                <a:solidFill>
                  <a:schemeClr val="tx2">
                    <a:lumMod val="50000"/>
                  </a:schemeClr>
                </a:solidFill>
                <a:latin typeface="Times New Roman" panose="02020603050405020304" pitchFamily="18" charset="0"/>
                <a:cs typeface="Times New Roman" panose="02020603050405020304" pitchFamily="18" charset="0"/>
              </a:rPr>
              <a:t>шындықтың мақсатын </a:t>
            </a:r>
            <a:r>
              <a:rPr lang="kk-KZ" sz="3600" dirty="0" smtClean="0">
                <a:solidFill>
                  <a:schemeClr val="tx2">
                    <a:lumMod val="50000"/>
                  </a:schemeClr>
                </a:solidFill>
                <a:latin typeface="Times New Roman" panose="02020603050405020304" pitchFamily="18" charset="0"/>
                <a:cs typeface="Times New Roman" panose="02020603050405020304" pitchFamily="18" charset="0"/>
              </a:rPr>
              <a:t>түсіндіңіздер.</a:t>
            </a:r>
            <a:endParaRPr lang="ru-RU" sz="3600"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06296">
            <a:off x="6304755" y="4918262"/>
            <a:ext cx="2138564" cy="1425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2291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09370" y="2708920"/>
            <a:ext cx="6702989" cy="1754326"/>
          </a:xfrm>
          <a:prstGeom prst="rect">
            <a:avLst/>
          </a:prstGeom>
          <a:noFill/>
        </p:spPr>
        <p:txBody>
          <a:bodyPr wrap="none" rtlCol="0">
            <a:spAutoFit/>
          </a:bodyPr>
          <a:lstStyle/>
          <a:p>
            <a:r>
              <a:rPr lang="kk-KZ" sz="3600" b="1" dirty="0" smtClean="0">
                <a:solidFill>
                  <a:schemeClr val="tx2">
                    <a:lumMod val="50000"/>
                  </a:schemeClr>
                </a:solidFill>
                <a:latin typeface="Times New Roman" panose="02020603050405020304" pitchFamily="18" charset="0"/>
                <a:cs typeface="Times New Roman" panose="02020603050405020304" pitchFamily="18" charset="0"/>
              </a:rPr>
              <a:t>Сабақтың мақсаты:</a:t>
            </a:r>
          </a:p>
          <a:p>
            <a:r>
              <a:rPr lang="kk-KZ" sz="3600" dirty="0" smtClean="0">
                <a:solidFill>
                  <a:schemeClr val="tx2">
                    <a:lumMod val="50000"/>
                  </a:schemeClr>
                </a:solidFill>
                <a:latin typeface="Times New Roman" panose="02020603050405020304" pitchFamily="18" charset="0"/>
                <a:cs typeface="Times New Roman" panose="02020603050405020304" pitchFamily="18" charset="0"/>
              </a:rPr>
              <a:t> виртуалды және кеңейтілген </a:t>
            </a:r>
          </a:p>
          <a:p>
            <a:r>
              <a:rPr lang="kk-KZ" sz="3600" dirty="0" smtClean="0">
                <a:solidFill>
                  <a:schemeClr val="tx2">
                    <a:lumMod val="50000"/>
                  </a:schemeClr>
                </a:solidFill>
                <a:latin typeface="Times New Roman" panose="02020603050405020304" pitchFamily="18" charset="0"/>
                <a:cs typeface="Times New Roman" panose="02020603050405020304" pitchFamily="18" charset="0"/>
              </a:rPr>
              <a:t>шындықтың мақсатын түсіндіру;</a:t>
            </a:r>
            <a:endParaRPr lang="ru-RU" sz="3600"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5076" y="4581127"/>
            <a:ext cx="2667323" cy="177821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03848" y="2060848"/>
            <a:ext cx="5338936" cy="3777283"/>
          </a:xfrm>
        </p:spPr>
        <p:txBody>
          <a:bodyPr>
            <a:normAutofit fontScale="77500" lnSpcReduction="20000"/>
          </a:bodyPr>
          <a:lstStyle/>
          <a:p>
            <a:r>
              <a:rPr lang="kk-KZ" b="1" dirty="0">
                <a:solidFill>
                  <a:schemeClr val="tx2">
                    <a:lumMod val="50000"/>
                  </a:schemeClr>
                </a:solidFill>
                <a:latin typeface="Times New Roman" panose="02020603050405020304" pitchFamily="18" charset="0"/>
                <a:cs typeface="Times New Roman" panose="02020603050405020304" pitchFamily="18" charset="0"/>
              </a:rPr>
              <a:t>1901 жылы  жазушы Фрэнк Баум алғаш рет нақты өмірдің (немесе адамдардың) үстіне салынатын электронды дисплей құру идеясын айтады. 1989 жылы Ярон Ланьер «Виртуалды шындық» ұғымын ойлап тауып, оның тұжырымдамасын жасайды. 1990 жылы Томас П.Коделл «Кеңейтілген шындық» тұжырымдамасы мен түсінігін ойлап тапты.</a:t>
            </a:r>
            <a:endParaRPr lang="ru-RU" b="1" dirty="0">
              <a:solidFill>
                <a:schemeClr val="tx2">
                  <a:lumMod val="50000"/>
                </a:schemeClr>
              </a:solidFill>
              <a:latin typeface="Times New Roman" panose="02020603050405020304" pitchFamily="18" charset="0"/>
              <a:cs typeface="Times New Roman" panose="02020603050405020304" pitchFamily="18" charset="0"/>
            </a:endParaRPr>
          </a:p>
          <a:p>
            <a:endParaRPr lang="ru-RU" dirty="0"/>
          </a:p>
        </p:txBody>
      </p:sp>
      <p:sp>
        <p:nvSpPr>
          <p:cNvPr id="4" name="Заголовок 3"/>
          <p:cNvSpPr>
            <a:spLocks noGrp="1"/>
          </p:cNvSpPr>
          <p:nvPr>
            <p:ph type="title"/>
          </p:nvPr>
        </p:nvSpPr>
        <p:spPr>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5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Маңызды</a:t>
            </a:r>
            <a:r>
              <a:rPr lang="ru-RU"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ru-RU" sz="5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мәлімет</a:t>
            </a:r>
            <a:endParaRPr lang="ru-RU"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073391"/>
            <a:ext cx="2232248" cy="223224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01572" y="4486957"/>
            <a:ext cx="1460336" cy="369332"/>
          </a:xfrm>
          <a:prstGeom prst="rect">
            <a:avLst/>
          </a:prstGeom>
          <a:noFill/>
        </p:spPr>
        <p:txBody>
          <a:bodyPr wrap="none" rtlCol="0">
            <a:spAutoFit/>
          </a:bodyPr>
          <a:lstStyle/>
          <a:p>
            <a:r>
              <a:rPr lang="kk-KZ" b="1" dirty="0" smtClean="0">
                <a:latin typeface="Times New Roman" panose="02020603050405020304" pitchFamily="18" charset="0"/>
                <a:cs typeface="Times New Roman" panose="02020603050405020304" pitchFamily="18" charset="0"/>
              </a:rPr>
              <a:t>Фрэнк Баум</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902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90872" y="1783357"/>
            <a:ext cx="8229600" cy="4525963"/>
          </a:xfrm>
        </p:spPr>
        <p:txBody>
          <a:bodyPr>
            <a:normAutofit fontScale="92500" lnSpcReduction="10000"/>
          </a:bodyPr>
          <a:lstStyle/>
          <a:p>
            <a:pPr marL="0" indent="0">
              <a:buNone/>
            </a:pPr>
            <a:r>
              <a:rPr lang="kk-KZ" b="1" dirty="0" smtClean="0">
                <a:latin typeface="Times New Roman" panose="02020603050405020304" pitchFamily="18" charset="0"/>
                <a:cs typeface="Times New Roman" panose="02020603050405020304" pitchFamily="18" charset="0"/>
              </a:rPr>
              <a:t>      Виртуалды </a:t>
            </a:r>
            <a:r>
              <a:rPr lang="kk-KZ" b="1" dirty="0">
                <a:latin typeface="Times New Roman" panose="02020603050405020304" pitchFamily="18" charset="0"/>
                <a:cs typeface="Times New Roman" panose="02020603050405020304" pitchFamily="18" charset="0"/>
              </a:rPr>
              <a:t>және кеңейтілген шындық(ағылш.</a:t>
            </a:r>
            <a:r>
              <a:rPr lang="en-US" b="1" dirty="0">
                <a:latin typeface="Times New Roman" panose="02020603050405020304" pitchFamily="18" charset="0"/>
                <a:cs typeface="Times New Roman" panose="02020603050405020304" pitchFamily="18" charset="0"/>
              </a:rPr>
              <a:t>VR</a:t>
            </a:r>
            <a:r>
              <a:rPr lang="kk-KZ"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virtual reality- </a:t>
            </a:r>
            <a:r>
              <a:rPr lang="kk-KZ" b="1" dirty="0">
                <a:latin typeface="Times New Roman" panose="02020603050405020304" pitchFamily="18" charset="0"/>
                <a:cs typeface="Times New Roman" panose="02020603050405020304" pitchFamily="18" charset="0"/>
              </a:rPr>
              <a:t>«виртуалды шындық</a:t>
            </a:r>
            <a:r>
              <a:rPr lang="kk-KZ" b="1" dirty="0" smtClean="0">
                <a:latin typeface="Times New Roman" panose="02020603050405020304" pitchFamily="18" charset="0"/>
                <a:cs typeface="Times New Roman" panose="02020603050405020304" pitchFamily="18" charset="0"/>
              </a:rPr>
              <a:t>»)</a:t>
            </a:r>
            <a:r>
              <a:rPr lang="kk-KZ" dirty="0" smtClean="0">
                <a:latin typeface="Times New Roman" panose="02020603050405020304" pitchFamily="18" charset="0"/>
                <a:cs typeface="Times New Roman" panose="02020603050405020304" pitchFamily="18" charset="0"/>
              </a:rPr>
              <a:t>және </a:t>
            </a:r>
            <a:r>
              <a:rPr lang="en-US" dirty="0">
                <a:latin typeface="Times New Roman" panose="02020603050405020304" pitchFamily="18" charset="0"/>
                <a:cs typeface="Times New Roman" panose="02020603050405020304" pitchFamily="18" charset="0"/>
              </a:rPr>
              <a:t>AR, augmented reality- </a:t>
            </a:r>
            <a:r>
              <a:rPr lang="kk-KZ" dirty="0">
                <a:latin typeface="Times New Roman" panose="02020603050405020304" pitchFamily="18" charset="0"/>
                <a:cs typeface="Times New Roman" panose="02020603050405020304" pitchFamily="18" charset="0"/>
              </a:rPr>
              <a:t>«кеңейтілген шындық»-ХХІ ғасырдың озық технологияларының </a:t>
            </a:r>
            <a:r>
              <a:rPr lang="kk-KZ" dirty="0" smtClean="0">
                <a:latin typeface="Times New Roman" panose="02020603050405020304" pitchFamily="18" charset="0"/>
                <a:cs typeface="Times New Roman" panose="02020603050405020304" pitchFamily="18" charset="0"/>
              </a:rPr>
              <a:t>бірі, заманауи </a:t>
            </a:r>
            <a:r>
              <a:rPr lang="kk-KZ" dirty="0">
                <a:latin typeface="Times New Roman" panose="02020603050405020304" pitchFamily="18" charset="0"/>
                <a:cs typeface="Times New Roman" panose="02020603050405020304" pitchFamily="18" charset="0"/>
              </a:rPr>
              <a:t>және тез дамып келе жатқан  </a:t>
            </a:r>
            <a:r>
              <a:rPr lang="en-US" dirty="0">
                <a:latin typeface="Times New Roman" panose="02020603050405020304" pitchFamily="18" charset="0"/>
                <a:cs typeface="Times New Roman" panose="02020603050405020304" pitchFamily="18" charset="0"/>
              </a:rPr>
              <a:t>3D</a:t>
            </a:r>
            <a:r>
              <a:rPr lang="kk-KZ" dirty="0">
                <a:latin typeface="Times New Roman" panose="02020603050405020304" pitchFamily="18" charset="0"/>
                <a:cs typeface="Times New Roman" panose="02020603050405020304" pitchFamily="18" charset="0"/>
              </a:rPr>
              <a:t> үлгісіндегі модель. </a:t>
            </a:r>
            <a:r>
              <a:rPr lang="kk-KZ" b="1" dirty="0">
                <a:latin typeface="Times New Roman" panose="02020603050405020304" pitchFamily="18" charset="0"/>
                <a:cs typeface="Times New Roman" panose="02020603050405020304" pitchFamily="18" charset="0"/>
              </a:rPr>
              <a:t>Виртуалды шындық дегеніміз-</a:t>
            </a:r>
            <a:r>
              <a:rPr lang="kk-KZ" dirty="0">
                <a:latin typeface="Times New Roman" panose="02020603050405020304" pitchFamily="18" charset="0"/>
                <a:cs typeface="Times New Roman" panose="02020603050405020304" pitchFamily="18" charset="0"/>
              </a:rPr>
              <a:t>техникалық құралдар және программалық  жасамақтардың көмегімен жасалынған,адамға көру, есту, сезу және т.б сезімдері берілетін жасанды әлем.</a:t>
            </a:r>
            <a:endParaRPr lang="ru-RU" dirty="0">
              <a:latin typeface="Times New Roman" panose="02020603050405020304" pitchFamily="18" charset="0"/>
              <a:cs typeface="Times New Roman" panose="02020603050405020304" pitchFamily="18" charset="0"/>
            </a:endParaRPr>
          </a:p>
          <a:p>
            <a:endParaRPr lang="ru-RU" dirty="0"/>
          </a:p>
        </p:txBody>
      </p:sp>
      <p:sp>
        <p:nvSpPr>
          <p:cNvPr id="4" name="Заголовок 3"/>
          <p:cNvSpPr>
            <a:spLocks noGrp="1"/>
          </p:cNvSpPr>
          <p:nvPr>
            <p:ph type="title"/>
          </p:nvPr>
        </p:nvSpPr>
        <p:spPr>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Виртуалды</a:t>
            </a:r>
            <a:r>
              <a:rPr lang="ru-RU"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ru-RU" sz="32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кеңейтілген</a:t>
            </a:r>
            <a:r>
              <a:rPr lang="ru-RU"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p>
          <a:p>
            <a:pPr algn="ctr"/>
            <a:r>
              <a:rPr lang="ru-RU" sz="32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шындық</a:t>
            </a:r>
            <a:r>
              <a:rPr lang="ru-RU"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ru-RU" sz="32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дегеніміз</a:t>
            </a:r>
            <a:r>
              <a:rPr lang="ru-RU"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не?</a:t>
            </a:r>
            <a:endParaRPr lang="ru-RU"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499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57808"/>
            <a:ext cx="8229600" cy="1143000"/>
          </a:xfrm>
        </p:spPr>
        <p:txBody>
          <a:bodyPr>
            <a:normAutofit fontScale="90000"/>
          </a:bodyPr>
          <a:lstStyle/>
          <a:p>
            <a:r>
              <a:rPr lang="kk-KZ" b="1" spc="300" dirty="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Виртуалды шындыққа</a:t>
            </a:r>
            <a:br>
              <a:rPr lang="kk-KZ" b="1" spc="300" dirty="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kk-KZ" b="1" spc="300" dirty="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ену гаджеттері</a:t>
            </a:r>
            <a:r>
              <a:rPr lang="ru-RU" b="1" spc="300" dirty="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r>
            <a:br>
              <a:rPr lang="ru-RU" b="1" spc="300" dirty="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endParaRPr lang="ru-RU" dirty="0"/>
          </a:p>
        </p:txBody>
      </p:sp>
      <p:sp>
        <p:nvSpPr>
          <p:cNvPr id="4" name="Стрелка вправо 3"/>
          <p:cNvSpPr/>
          <p:nvPr/>
        </p:nvSpPr>
        <p:spPr>
          <a:xfrm>
            <a:off x="611560" y="3005336"/>
            <a:ext cx="2376264" cy="128776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smtClean="0"/>
          </a:p>
          <a:p>
            <a:pPr algn="ctr"/>
            <a:r>
              <a:rPr lang="kk-KZ" b="1" dirty="0" smtClean="0">
                <a:latin typeface="Times New Roman" panose="02020603050405020304" pitchFamily="18" charset="0"/>
                <a:cs typeface="Times New Roman" panose="02020603050405020304" pitchFamily="18" charset="0"/>
              </a:rPr>
              <a:t>Қарапайым</a:t>
            </a:r>
            <a:endParaRPr lang="en-US" b="1" dirty="0" smtClean="0">
              <a:latin typeface="Times New Roman" panose="02020603050405020304" pitchFamily="18" charset="0"/>
              <a:cs typeface="Times New Roman" panose="02020603050405020304" pitchFamily="18" charset="0"/>
            </a:endParaRPr>
          </a:p>
          <a:p>
            <a:pPr algn="ctr"/>
            <a:r>
              <a:rPr lang="en-US" b="1" dirty="0" smtClean="0">
                <a:latin typeface="Times New Roman" panose="02020603050405020304" pitchFamily="18" charset="0"/>
                <a:cs typeface="Times New Roman" panose="02020603050405020304" pitchFamily="18" charset="0"/>
              </a:rPr>
              <a:t>VR</a:t>
            </a:r>
            <a:endParaRPr lang="kk-KZ" b="1" dirty="0" smtClean="0">
              <a:latin typeface="Times New Roman" panose="02020603050405020304" pitchFamily="18" charset="0"/>
              <a:cs typeface="Times New Roman" panose="02020603050405020304" pitchFamily="18" charset="0"/>
            </a:endParaRPr>
          </a:p>
          <a:p>
            <a:pPr algn="ctr"/>
            <a:endParaRPr lang="ru-RU" dirty="0"/>
          </a:p>
        </p:txBody>
      </p:sp>
      <p:sp>
        <p:nvSpPr>
          <p:cNvPr id="5" name="Стрелка вправо 4"/>
          <p:cNvSpPr/>
          <p:nvPr/>
        </p:nvSpPr>
        <p:spPr>
          <a:xfrm>
            <a:off x="3419872" y="3005336"/>
            <a:ext cx="2592288" cy="128776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kk-KZ" b="1" dirty="0" smtClean="0">
              <a:latin typeface="Times New Roman" panose="02020603050405020304" pitchFamily="18" charset="0"/>
              <a:cs typeface="Times New Roman" panose="02020603050405020304" pitchFamily="18" charset="0"/>
            </a:endParaRPr>
          </a:p>
          <a:p>
            <a:pPr algn="ctr"/>
            <a:r>
              <a:rPr lang="en-US" b="1" dirty="0" smtClean="0">
                <a:latin typeface="Times New Roman" panose="02020603050405020304" pitchFamily="18" charset="0"/>
                <a:cs typeface="Times New Roman" panose="02020603050405020304" pitchFamily="18" charset="0"/>
              </a:rPr>
              <a:t>3D </a:t>
            </a:r>
            <a:r>
              <a:rPr lang="kk-KZ" b="1" dirty="0" smtClean="0">
                <a:latin typeface="Times New Roman" panose="02020603050405020304" pitchFamily="18" charset="0"/>
                <a:cs typeface="Times New Roman" panose="02020603050405020304" pitchFamily="18" charset="0"/>
              </a:rPr>
              <a:t>модельді</a:t>
            </a:r>
            <a:endParaRPr lang="en-US" b="1"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VR</a:t>
            </a:r>
            <a:endParaRPr lang="kk-KZ" b="1" dirty="0">
              <a:latin typeface="Times New Roman" panose="02020603050405020304" pitchFamily="18" charset="0"/>
              <a:cs typeface="Times New Roman" panose="02020603050405020304" pitchFamily="18" charset="0"/>
            </a:endParaRPr>
          </a:p>
          <a:p>
            <a:pPr algn="ctr"/>
            <a:endParaRPr lang="ru-RU" dirty="0"/>
          </a:p>
        </p:txBody>
      </p:sp>
      <p:sp>
        <p:nvSpPr>
          <p:cNvPr id="6" name="Стрелка вправо 5"/>
          <p:cNvSpPr/>
          <p:nvPr/>
        </p:nvSpPr>
        <p:spPr>
          <a:xfrm>
            <a:off x="6300192" y="2780928"/>
            <a:ext cx="2304256" cy="1512168"/>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kk-KZ" sz="1600" b="1" dirty="0" smtClean="0">
              <a:latin typeface="Times New Roman" panose="02020603050405020304" pitchFamily="18" charset="0"/>
              <a:cs typeface="Times New Roman" panose="02020603050405020304" pitchFamily="18" charset="0"/>
            </a:endParaRPr>
          </a:p>
          <a:p>
            <a:pPr algn="ctr"/>
            <a:r>
              <a:rPr lang="kk-KZ" sz="1600" b="1" dirty="0" smtClean="0">
                <a:latin typeface="Times New Roman" panose="02020603050405020304" pitchFamily="18" charset="0"/>
                <a:cs typeface="Times New Roman" panose="02020603050405020304" pitchFamily="18" charset="0"/>
              </a:rPr>
              <a:t>Бірнеше қолданушы</a:t>
            </a:r>
            <a:endParaRPr lang="en-US" sz="1600" b="1" dirty="0">
              <a:latin typeface="Times New Roman" panose="02020603050405020304" pitchFamily="18" charset="0"/>
              <a:cs typeface="Times New Roman" panose="02020603050405020304" pitchFamily="18" charset="0"/>
            </a:endParaRPr>
          </a:p>
          <a:p>
            <a:pPr algn="ctr"/>
            <a:r>
              <a:rPr lang="en-US" sz="1600" b="1" dirty="0" smtClean="0">
                <a:latin typeface="Times New Roman" panose="02020603050405020304" pitchFamily="18" charset="0"/>
                <a:cs typeface="Times New Roman" panose="02020603050405020304" pitchFamily="18" charset="0"/>
              </a:rPr>
              <a:t>VR</a:t>
            </a:r>
            <a:r>
              <a:rPr lang="kk-KZ" sz="1600" b="1" dirty="0" smtClean="0">
                <a:latin typeface="Times New Roman" panose="02020603050405020304" pitchFamily="18" charset="0"/>
                <a:cs typeface="Times New Roman" panose="02020603050405020304" pitchFamily="18" charset="0"/>
              </a:rPr>
              <a:t>-і</a:t>
            </a:r>
            <a:endParaRPr lang="kk-KZ" sz="1600" b="1" dirty="0">
              <a:latin typeface="Times New Roman" panose="02020603050405020304" pitchFamily="18" charset="0"/>
              <a:cs typeface="Times New Roman" panose="02020603050405020304" pitchFamily="18" charset="0"/>
            </a:endParaRPr>
          </a:p>
          <a:p>
            <a:pPr algn="ctr"/>
            <a:endParaRPr lang="ru-RU" dirty="0"/>
          </a:p>
        </p:txBody>
      </p:sp>
      <p:sp>
        <p:nvSpPr>
          <p:cNvPr id="7" name="Овал 6"/>
          <p:cNvSpPr/>
          <p:nvPr/>
        </p:nvSpPr>
        <p:spPr>
          <a:xfrm>
            <a:off x="323528" y="2852936"/>
            <a:ext cx="648072" cy="57606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kk-KZ" b="1" dirty="0" smtClean="0">
                <a:latin typeface="Times New Roman" panose="02020603050405020304" pitchFamily="18" charset="0"/>
                <a:cs typeface="Times New Roman" panose="02020603050405020304" pitchFamily="18" charset="0"/>
              </a:rPr>
              <a:t>1</a:t>
            </a:r>
            <a:endParaRPr lang="ru-RU" b="1" dirty="0">
              <a:latin typeface="Times New Roman" panose="02020603050405020304" pitchFamily="18" charset="0"/>
              <a:cs typeface="Times New Roman" panose="02020603050405020304" pitchFamily="18" charset="0"/>
            </a:endParaRPr>
          </a:p>
        </p:txBody>
      </p:sp>
      <p:sp>
        <p:nvSpPr>
          <p:cNvPr id="8" name="Овал 7"/>
          <p:cNvSpPr/>
          <p:nvPr/>
        </p:nvSpPr>
        <p:spPr>
          <a:xfrm>
            <a:off x="3203848" y="2924944"/>
            <a:ext cx="648072" cy="57606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kk-KZ" b="1" dirty="0" smtClean="0">
                <a:latin typeface="Times New Roman" panose="02020603050405020304" pitchFamily="18" charset="0"/>
                <a:cs typeface="Times New Roman" panose="02020603050405020304" pitchFamily="18" charset="0"/>
              </a:rPr>
              <a:t>2</a:t>
            </a:r>
            <a:endParaRPr lang="ru-RU" b="1" dirty="0">
              <a:latin typeface="Times New Roman" panose="02020603050405020304" pitchFamily="18" charset="0"/>
              <a:cs typeface="Times New Roman" panose="02020603050405020304" pitchFamily="18" charset="0"/>
            </a:endParaRPr>
          </a:p>
        </p:txBody>
      </p:sp>
      <p:sp>
        <p:nvSpPr>
          <p:cNvPr id="9" name="Овал 8"/>
          <p:cNvSpPr/>
          <p:nvPr/>
        </p:nvSpPr>
        <p:spPr>
          <a:xfrm>
            <a:off x="6012160" y="2852936"/>
            <a:ext cx="648072" cy="57606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kk-KZ" b="1" dirty="0" smtClean="0">
                <a:latin typeface="Times New Roman" panose="02020603050405020304" pitchFamily="18" charset="0"/>
                <a:cs typeface="Times New Roman" panose="02020603050405020304" pitchFamily="18" charset="0"/>
              </a:rPr>
              <a:t>3</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355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noGrp="1"/>
          </p:cNvSpPr>
          <p:nvPr>
            <p:ph type="title"/>
          </p:nvPr>
        </p:nvSpPr>
        <p:spPr>
          <a:xfrm>
            <a:off x="539552" y="2035666"/>
            <a:ext cx="8229600" cy="3785652"/>
          </a:xfrm>
          <a:prstGeom prst="rect">
            <a:avLst/>
          </a:prstGeom>
          <a:noFill/>
        </p:spPr>
        <p:txBody>
          <a:bodyPr wrap="square" rtlCol="0">
            <a:spAutoFit/>
          </a:bodyPr>
          <a:lstStyle/>
          <a:p>
            <a:r>
              <a:rPr lang="kk-KZ" sz="2400" b="1" dirty="0" smtClean="0">
                <a:latin typeface="Times New Roman" panose="02020603050405020304" pitchFamily="18" charset="0"/>
                <a:cs typeface="Times New Roman" panose="02020603050405020304" pitchFamily="18" charset="0"/>
              </a:rPr>
              <a:t>     Қарапайым  </a:t>
            </a:r>
            <a:r>
              <a:rPr lang="en-US" sz="2400" b="1" dirty="0" smtClean="0">
                <a:latin typeface="Times New Roman" panose="02020603050405020304" pitchFamily="18" charset="0"/>
                <a:cs typeface="Times New Roman" panose="02020603050405020304" pitchFamily="18" charset="0"/>
              </a:rPr>
              <a:t>VR</a:t>
            </a:r>
            <a:r>
              <a:rPr lang="kk-KZ" sz="2400" dirty="0" smtClean="0">
                <a:latin typeface="Times New Roman" panose="02020603050405020304" pitchFamily="18" charset="0"/>
                <a:cs typeface="Times New Roman" panose="02020603050405020304" pitchFamily="18" charset="0"/>
              </a:rPr>
              <a:t>.Пайдаланушыға вируталды үшөлшемді  кеңістік ортасында болуға мүмкіндік береді.Алайда әрекеттеусіз қоршаған кеңістікті ғана бақылай алады. Мұндай орта 360</a:t>
            </a:r>
            <a:r>
              <a:rPr lang="kk-KZ" sz="2400" baseline="30000" dirty="0">
                <a:latin typeface="Times New Roman" panose="02020603050405020304" pitchFamily="18" charset="0"/>
                <a:cs typeface="Times New Roman" panose="02020603050405020304" pitchFamily="18" charset="0"/>
              </a:rPr>
              <a:t>0</a:t>
            </a:r>
            <a:r>
              <a:rPr lang="kk-KZ" sz="2400" baseline="30000" dirty="0" smtClean="0">
                <a:latin typeface="Times New Roman" panose="02020603050405020304" pitchFamily="18" charset="0"/>
                <a:cs typeface="Times New Roman" panose="02020603050405020304" pitchFamily="18" charset="0"/>
              </a:rPr>
              <a:t> </a:t>
            </a:r>
            <a:r>
              <a:rPr lang="kk-KZ" sz="2400" dirty="0" smtClean="0">
                <a:latin typeface="Times New Roman" panose="02020603050405020304" pitchFamily="18" charset="0"/>
                <a:cs typeface="Times New Roman" panose="02020603050405020304" pitchFamily="18" charset="0"/>
              </a:rPr>
              <a:t>– тық видеоларға немесе суреттерге негізделген.Оның сұранысқа ие,ең көп таралған түрі-смартфондарға арналған виртуалды шындық көзілдіріктері.Оларға: </a:t>
            </a:r>
            <a:r>
              <a:rPr lang="en-US" sz="2400" b="1" dirty="0" err="1" smtClean="0">
                <a:latin typeface="Times New Roman" panose="02020603050405020304" pitchFamily="18" charset="0"/>
                <a:cs typeface="Times New Roman" panose="02020603050405020304" pitchFamily="18" charset="0"/>
              </a:rPr>
              <a:t>Gardboard,Gear</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VR,daydream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View,Xiaomi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Mi</a:t>
            </a:r>
            <a:r>
              <a:rPr lang="en-US" sz="2400" b="1" dirty="0" smtClean="0">
                <a:latin typeface="Times New Roman" panose="02020603050405020304" pitchFamily="18" charset="0"/>
                <a:cs typeface="Times New Roman" panose="02020603050405020304" pitchFamily="18" charset="0"/>
              </a:rPr>
              <a:t> VR Play,</a:t>
            </a:r>
            <a:r>
              <a:rPr lang="kk-KZ"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Homido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Grab,Hiper</a:t>
            </a:r>
            <a:r>
              <a:rPr lang="en-US" sz="2400" b="1" dirty="0" smtClean="0">
                <a:latin typeface="Times New Roman" panose="02020603050405020304" pitchFamily="18" charset="0"/>
                <a:cs typeface="Times New Roman" panose="02020603050405020304" pitchFamily="18" charset="0"/>
              </a:rPr>
              <a:t> VRS,</a:t>
            </a:r>
            <a:r>
              <a:rPr lang="kk-KZ" sz="2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Xiaomi </a:t>
            </a:r>
            <a:r>
              <a:rPr lang="en-US" sz="2400" b="1" dirty="0" err="1" smtClean="0">
                <a:latin typeface="Times New Roman" panose="02020603050405020304" pitchFamily="18" charset="0"/>
                <a:cs typeface="Times New Roman" panose="02020603050405020304" pitchFamily="18" charset="0"/>
              </a:rPr>
              <a:t>Mi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Vr</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Play,Homido</a:t>
            </a:r>
            <a:r>
              <a:rPr lang="en-US" sz="2400" b="1" dirty="0" smtClean="0">
                <a:latin typeface="Times New Roman" panose="02020603050405020304" pitchFamily="18" charset="0"/>
                <a:cs typeface="Times New Roman" panose="02020603050405020304" pitchFamily="18" charset="0"/>
              </a:rPr>
              <a:t> Grab, </a:t>
            </a:r>
            <a:r>
              <a:rPr lang="en-US" sz="2400" b="1" dirty="0" err="1" smtClean="0">
                <a:latin typeface="Times New Roman" panose="02020603050405020304" pitchFamily="18" charset="0"/>
                <a:cs typeface="Times New Roman" panose="02020603050405020304" pitchFamily="18" charset="0"/>
              </a:rPr>
              <a:t>Hiper</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VRS,Xiaomi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Mi</a:t>
            </a:r>
            <a:r>
              <a:rPr lang="en-US" sz="2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VR2,</a:t>
            </a:r>
            <a:r>
              <a:rPr lang="kk-KZ"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Homido</a:t>
            </a:r>
            <a:r>
              <a:rPr lang="en-US" sz="2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VR V2 </a:t>
            </a:r>
            <a:r>
              <a:rPr lang="kk-KZ" sz="2400" dirty="0" smtClean="0">
                <a:latin typeface="Times New Roman" panose="02020603050405020304" pitchFamily="18" charset="0"/>
                <a:cs typeface="Times New Roman" panose="02020603050405020304" pitchFamily="18" charset="0"/>
              </a:rPr>
              <a:t>жатады.</a:t>
            </a:r>
            <a:endParaRPr lang="ru-RU" sz="2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0"/>
            <a:ext cx="6680845" cy="1719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459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988840"/>
            <a:ext cx="8229600" cy="4525963"/>
          </a:xfrm>
        </p:spPr>
        <p:txBody>
          <a:bodyPr>
            <a:normAutofit fontScale="92500" lnSpcReduction="10000"/>
          </a:bodyPr>
          <a:lstStyle/>
          <a:p>
            <a:r>
              <a:rPr lang="en-US" b="1" dirty="0" smtClean="0">
                <a:latin typeface="Times New Roman" panose="02020603050405020304" pitchFamily="18" charset="0"/>
                <a:cs typeface="Times New Roman" panose="02020603050405020304" pitchFamily="18" charset="0"/>
              </a:rPr>
              <a:t>3D</a:t>
            </a:r>
            <a:r>
              <a:rPr lang="kk-KZ" b="1" dirty="0" smtClean="0">
                <a:latin typeface="Times New Roman" panose="02020603050405020304" pitchFamily="18" charset="0"/>
                <a:cs typeface="Times New Roman" panose="02020603050405020304" pitchFamily="18" charset="0"/>
              </a:rPr>
              <a:t> модельді </a:t>
            </a:r>
            <a:r>
              <a:rPr lang="en-US" b="1" dirty="0" smtClean="0">
                <a:latin typeface="Times New Roman" panose="02020603050405020304" pitchFamily="18" charset="0"/>
                <a:cs typeface="Times New Roman" panose="02020603050405020304" pitchFamily="18" charset="0"/>
              </a:rPr>
              <a:t>VR</a:t>
            </a:r>
            <a:r>
              <a:rPr lang="kk-KZ" b="1"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 </a:t>
            </a:r>
            <a:endParaRPr lang="kk-KZ" b="1"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3D</a:t>
            </a:r>
            <a:r>
              <a:rPr lang="kk-KZ" dirty="0" smtClean="0">
                <a:latin typeface="Times New Roman" panose="02020603050405020304" pitchFamily="18" charset="0"/>
                <a:cs typeface="Times New Roman" panose="02020603050405020304" pitchFamily="18" charset="0"/>
              </a:rPr>
              <a:t> модельдеу пайдаланушыға виртуалды шындық арқылы объектілермен өзара  әрекеттесуге  мүмкіндік береді.Пайдаланушы объектілерді құрады немесе басқа түрге өзгертеді. </a:t>
            </a:r>
            <a:r>
              <a:rPr lang="en-US" dirty="0" smtClean="0">
                <a:latin typeface="Times New Roman" panose="02020603050405020304" pitchFamily="18" charset="0"/>
                <a:cs typeface="Times New Roman" panose="02020603050405020304" pitchFamily="18" charset="0"/>
              </a:rPr>
              <a:t>3D </a:t>
            </a:r>
            <a:r>
              <a:rPr lang="kk-KZ" dirty="0" smtClean="0">
                <a:latin typeface="Times New Roman" panose="02020603050405020304" pitchFamily="18" charset="0"/>
                <a:cs typeface="Times New Roman" panose="02020603050405020304" pitchFamily="18" charset="0"/>
              </a:rPr>
              <a:t>үлгідегі виртуалды шындық программаларын жасау уақытты талап етеді және құны да жоғары.Оларға </a:t>
            </a:r>
            <a:r>
              <a:rPr lang="en-US" dirty="0" smtClean="0">
                <a:latin typeface="Times New Roman" panose="02020603050405020304" pitchFamily="18" charset="0"/>
                <a:cs typeface="Times New Roman" panose="02020603050405020304" pitchFamily="18" charset="0"/>
              </a:rPr>
              <a:t>Oculus Rift,</a:t>
            </a:r>
            <a:r>
              <a:rPr lang="kk-KZ"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HTC Vive </a:t>
            </a:r>
            <a:r>
              <a:rPr lang="kk-KZ" dirty="0" smtClean="0">
                <a:latin typeface="Times New Roman" panose="02020603050405020304" pitchFamily="18" charset="0"/>
                <a:cs typeface="Times New Roman" panose="02020603050405020304" pitchFamily="18" charset="0"/>
              </a:rPr>
              <a:t>сияқты жоғары деңгейлі құрылғы жиынтығынан тұратын гаджеттер жатады.</a:t>
            </a:r>
            <a:endParaRPr lang="ru-RU" dirty="0" smtClean="0">
              <a:latin typeface="Times New Roman" panose="02020603050405020304" pitchFamily="18" charset="0"/>
              <a:cs typeface="Times New Roman" panose="02020603050405020304" pitchFamily="18" charset="0"/>
            </a:endParaRPr>
          </a:p>
          <a:p>
            <a:endParaRPr lang="ru-RU" dirty="0"/>
          </a:p>
        </p:txBody>
      </p:sp>
      <p:pic>
        <p:nvPicPr>
          <p:cNvPr id="8" name="Picture 3"/>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4179" b="89914" l="10000" r="97476"/>
                    </a14:imgEffect>
                  </a14:imgLayer>
                </a14:imgProps>
              </a:ext>
              <a:ext uri="{28A0092B-C50C-407E-A947-70E740481C1C}">
                <a14:useLocalDpi xmlns:a14="http://schemas.microsoft.com/office/drawing/2010/main" val="0"/>
              </a:ext>
            </a:extLst>
          </a:blip>
          <a:srcRect l="7971" t="35298" r="50000" b="9196"/>
          <a:stretch/>
        </p:blipFill>
        <p:spPr bwMode="auto">
          <a:xfrm>
            <a:off x="812576" y="260648"/>
            <a:ext cx="1656184" cy="1473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286183"/>
            <a:ext cx="2482428" cy="14821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0650" y="249199"/>
            <a:ext cx="2376264" cy="148516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372296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2420888"/>
            <a:ext cx="7787208" cy="3705275"/>
          </a:xfrm>
        </p:spPr>
        <p:txBody>
          <a:bodyPr>
            <a:normAutofit fontScale="92500" lnSpcReduction="20000"/>
          </a:bodyPr>
          <a:lstStyle/>
          <a:p>
            <a:r>
              <a:rPr lang="kk-KZ" b="1" dirty="0">
                <a:latin typeface="Times New Roman" panose="02020603050405020304" pitchFamily="18" charset="0"/>
                <a:cs typeface="Times New Roman" panose="02020603050405020304" pitchFamily="18" charset="0"/>
              </a:rPr>
              <a:t>Бірнеше қолданушы</a:t>
            </a:r>
            <a:r>
              <a:rPr lang="en-US" b="1" dirty="0">
                <a:latin typeface="Times New Roman" panose="02020603050405020304" pitchFamily="18" charset="0"/>
                <a:cs typeface="Times New Roman" panose="02020603050405020304" pitchFamily="18" charset="0"/>
              </a:rPr>
              <a:t> VR-</a:t>
            </a:r>
            <a:r>
              <a:rPr lang="kk-KZ" b="1" dirty="0">
                <a:latin typeface="Times New Roman" panose="02020603050405020304" pitchFamily="18" charset="0"/>
                <a:cs typeface="Times New Roman" panose="02020603050405020304" pitchFamily="18" charset="0"/>
              </a:rPr>
              <a:t>і. </a:t>
            </a:r>
            <a:r>
              <a:rPr lang="kk-KZ" dirty="0">
                <a:latin typeface="Times New Roman" panose="02020603050405020304" pitchFamily="18" charset="0"/>
                <a:cs typeface="Times New Roman" panose="02020603050405020304" pitchFamily="18" charset="0"/>
              </a:rPr>
              <a:t>Жоғары деңгейдегі графика,анимация, 3</a:t>
            </a:r>
            <a:r>
              <a:rPr lang="en-US" dirty="0">
                <a:latin typeface="Times New Roman" panose="02020603050405020304" pitchFamily="18" charset="0"/>
                <a:cs typeface="Times New Roman" panose="02020603050405020304" pitchFamily="18" charset="0"/>
              </a:rPr>
              <a:t>D </a:t>
            </a:r>
            <a:r>
              <a:rPr lang="kk-KZ" dirty="0">
                <a:latin typeface="Times New Roman" panose="02020603050405020304" pitchFamily="18" charset="0"/>
                <a:cs typeface="Times New Roman" panose="02020603050405020304" pitchFamily="18" charset="0"/>
              </a:rPr>
              <a:t>модельдеу,яғни </a:t>
            </a:r>
            <a:r>
              <a:rPr lang="kk-KZ" dirty="0" smtClean="0">
                <a:latin typeface="Times New Roman" panose="02020603050405020304" pitchFamily="18" charset="0"/>
                <a:cs typeface="Times New Roman" panose="02020603050405020304" pitchFamily="18" charset="0"/>
              </a:rPr>
              <a:t>озық </a:t>
            </a:r>
            <a:r>
              <a:rPr lang="kk-KZ" dirty="0">
                <a:latin typeface="Times New Roman" panose="02020603050405020304" pitchFamily="18" charset="0"/>
                <a:cs typeface="Times New Roman" panose="02020603050405020304" pitchFamily="18" charset="0"/>
              </a:rPr>
              <a:t>функцияларды біріктірген орта. Оны бірнеше қолданушы </a:t>
            </a:r>
            <a:r>
              <a:rPr lang="kk-KZ" dirty="0" smtClean="0">
                <a:latin typeface="Times New Roman" panose="02020603050405020304" pitchFamily="18" charset="0"/>
                <a:cs typeface="Times New Roman" panose="02020603050405020304" pitchFamily="18" charset="0"/>
              </a:rPr>
              <a:t>онлайн түрде </a:t>
            </a:r>
            <a:r>
              <a:rPr lang="kk-KZ" dirty="0">
                <a:latin typeface="Times New Roman" panose="02020603050405020304" pitchFamily="18" charset="0"/>
                <a:cs typeface="Times New Roman" panose="02020603050405020304" pitchFamily="18" charset="0"/>
              </a:rPr>
              <a:t>бірлесіп пайдалануларына </a:t>
            </a:r>
            <a:r>
              <a:rPr lang="kk-KZ" dirty="0" smtClean="0">
                <a:latin typeface="Times New Roman" panose="02020603050405020304" pitchFamily="18" charset="0"/>
                <a:cs typeface="Times New Roman" panose="02020603050405020304" pitchFamily="18" charset="0"/>
              </a:rPr>
              <a:t>болады.Оған </a:t>
            </a:r>
            <a:r>
              <a:rPr lang="kk-KZ" dirty="0">
                <a:latin typeface="Times New Roman" panose="02020603050405020304" pitchFamily="18" charset="0"/>
                <a:cs typeface="Times New Roman" panose="02020603050405020304" pitchFamily="18" charset="0"/>
              </a:rPr>
              <a:t>бірнеше рөлдік </a:t>
            </a:r>
            <a:r>
              <a:rPr lang="kk-KZ" dirty="0" smtClean="0">
                <a:latin typeface="Times New Roman" panose="02020603050405020304" pitchFamily="18" charset="0"/>
                <a:cs typeface="Times New Roman" panose="02020603050405020304" pitchFamily="18" charset="0"/>
              </a:rPr>
              <a:t>онлайн </a:t>
            </a:r>
            <a:r>
              <a:rPr lang="kk-KZ" dirty="0">
                <a:latin typeface="Times New Roman" panose="02020603050405020304" pitchFamily="18" charset="0"/>
                <a:cs typeface="Times New Roman" panose="02020603050405020304" pitchFamily="18" charset="0"/>
              </a:rPr>
              <a:t>ойындар </a:t>
            </a:r>
            <a:r>
              <a:rPr lang="kk-KZ" dirty="0" smtClean="0">
                <a:latin typeface="Times New Roman" panose="02020603050405020304" pitchFamily="18" charset="0"/>
                <a:cs typeface="Times New Roman" panose="02020603050405020304" pitchFamily="18" charset="0"/>
              </a:rPr>
              <a:t>жатады: </a:t>
            </a:r>
            <a:r>
              <a:rPr lang="en-US" dirty="0" err="1" smtClean="0">
                <a:latin typeface="Times New Roman" panose="02020603050405020304" pitchFamily="18" charset="0"/>
                <a:cs typeface="Times New Roman" panose="02020603050405020304" pitchFamily="18" charset="0"/>
              </a:rPr>
              <a:t>FreeStyle</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Online,Ultima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Online,Ace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Onlaine,Anarchy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Online,Dark</a:t>
            </a:r>
            <a:r>
              <a:rPr lang="en-US" dirty="0">
                <a:latin typeface="Times New Roman" panose="02020603050405020304" pitchFamily="18" charset="0"/>
                <a:cs typeface="Times New Roman" panose="02020603050405020304" pitchFamily="18" charset="0"/>
              </a:rPr>
              <a:t> Age of Camelot </a:t>
            </a:r>
            <a:r>
              <a:rPr lang="kk-KZ" dirty="0">
                <a:latin typeface="Times New Roman" panose="02020603050405020304" pitchFamily="18" charset="0"/>
                <a:cs typeface="Times New Roman" panose="02020603050405020304" pitchFamily="18" charset="0"/>
              </a:rPr>
              <a:t>және </a:t>
            </a:r>
            <a:r>
              <a:rPr lang="kk-KZ" dirty="0" smtClean="0">
                <a:latin typeface="Times New Roman" panose="02020603050405020304" pitchFamily="18" charset="0"/>
                <a:cs typeface="Times New Roman" panose="02020603050405020304" pitchFamily="18" charset="0"/>
              </a:rPr>
              <a:t>т.б</a:t>
            </a:r>
            <a:r>
              <a:rPr lang="kk-KZ" dirty="0">
                <a:latin typeface="Times New Roman" panose="02020603050405020304" pitchFamily="18" charset="0"/>
                <a:cs typeface="Times New Roman" panose="02020603050405020304" pitchFamily="18" charset="0"/>
              </a:rPr>
              <a:t>.</a:t>
            </a:r>
          </a:p>
          <a:p>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69898"/>
            <a:ext cx="2592288" cy="19432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8573" y="313362"/>
            <a:ext cx="3382344" cy="190256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95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Вируталды шындықты көптеген </a:t>
            </a:r>
          </a:p>
          <a:p>
            <a:pPr algn="ctr"/>
            <a:r>
              <a:rPr lang="kk-KZ"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салаларда қолдануға болады</a:t>
            </a:r>
            <a:r>
              <a:rPr lang="kk-KZ"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21" name="Группа 20"/>
          <p:cNvGrpSpPr/>
          <p:nvPr/>
        </p:nvGrpSpPr>
        <p:grpSpPr>
          <a:xfrm>
            <a:off x="611560" y="2257594"/>
            <a:ext cx="2840536" cy="1109762"/>
            <a:chOff x="5639940" y="-2966333"/>
            <a:chExt cx="5273040" cy="1109762"/>
          </a:xfrm>
        </p:grpSpPr>
        <p:sp>
          <p:nvSpPr>
            <p:cNvPr id="22" name="Стрелка вправо 21"/>
            <p:cNvSpPr/>
            <p:nvPr/>
          </p:nvSpPr>
          <p:spPr>
            <a:xfrm>
              <a:off x="5639940" y="-2966333"/>
              <a:ext cx="5273040" cy="1109762"/>
            </a:xfrm>
            <a:prstGeom prst="rightArrow">
              <a:avLst>
                <a:gd name="adj1" fmla="val 50000"/>
                <a:gd name="adj2" fmla="val 5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Стрелка вправо 4"/>
            <p:cNvSpPr/>
            <p:nvPr/>
          </p:nvSpPr>
          <p:spPr>
            <a:xfrm>
              <a:off x="5639940" y="-2688893"/>
              <a:ext cx="4995600" cy="5548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254000" bIns="176175" numCol="1" spcCol="1270" anchor="ctr" anchorCtr="0">
              <a:noAutofit/>
            </a:bodyPr>
            <a:lstStyle/>
            <a:p>
              <a:pPr lvl="0" algn="ctr" defTabSz="933450">
                <a:lnSpc>
                  <a:spcPct val="90000"/>
                </a:lnSpc>
                <a:spcBef>
                  <a:spcPct val="0"/>
                </a:spcBef>
                <a:spcAft>
                  <a:spcPct val="35000"/>
                </a:spcAft>
              </a:pPr>
              <a:r>
                <a:rPr lang="kk-KZ" sz="3600" dirty="0" smtClean="0">
                  <a:latin typeface="Times New Roman" panose="02020603050405020304" pitchFamily="18" charset="0"/>
                  <a:cs typeface="Times New Roman" panose="02020603050405020304" pitchFamily="18" charset="0"/>
                </a:rPr>
                <a:t>Ғылым</a:t>
              </a:r>
              <a:endParaRPr lang="ru-RU" sz="3600" kern="1200" dirty="0">
                <a:latin typeface="Times New Roman" panose="02020603050405020304" pitchFamily="18" charset="0"/>
                <a:cs typeface="Times New Roman" panose="02020603050405020304" pitchFamily="18" charset="0"/>
              </a:endParaRPr>
            </a:p>
          </p:txBody>
        </p:sp>
      </p:grpSp>
      <p:grpSp>
        <p:nvGrpSpPr>
          <p:cNvPr id="24" name="Группа 23"/>
          <p:cNvGrpSpPr/>
          <p:nvPr/>
        </p:nvGrpSpPr>
        <p:grpSpPr>
          <a:xfrm>
            <a:off x="3302642" y="2535034"/>
            <a:ext cx="3057769" cy="1266456"/>
            <a:chOff x="5639940" y="-2888841"/>
            <a:chExt cx="5765820" cy="1109762"/>
          </a:xfrm>
        </p:grpSpPr>
        <p:sp>
          <p:nvSpPr>
            <p:cNvPr id="25" name="Стрелка вправо 24"/>
            <p:cNvSpPr/>
            <p:nvPr/>
          </p:nvSpPr>
          <p:spPr>
            <a:xfrm>
              <a:off x="6132720" y="-2888841"/>
              <a:ext cx="5273040" cy="1109762"/>
            </a:xfrm>
            <a:prstGeom prst="rightArrow">
              <a:avLst>
                <a:gd name="adj1" fmla="val 50000"/>
                <a:gd name="adj2" fmla="val 5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Стрелка вправо 4"/>
            <p:cNvSpPr/>
            <p:nvPr/>
          </p:nvSpPr>
          <p:spPr>
            <a:xfrm>
              <a:off x="5639940" y="-2688893"/>
              <a:ext cx="4995600" cy="5548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254000" bIns="176175" numCol="1" spcCol="1270" anchor="ctr" anchorCtr="0">
              <a:noAutofit/>
            </a:bodyPr>
            <a:lstStyle/>
            <a:p>
              <a:pPr lvl="0" algn="ctr" defTabSz="933450">
                <a:lnSpc>
                  <a:spcPct val="90000"/>
                </a:lnSpc>
                <a:spcBef>
                  <a:spcPct val="0"/>
                </a:spcBef>
                <a:spcAft>
                  <a:spcPct val="35000"/>
                </a:spcAft>
              </a:pPr>
              <a:r>
                <a:rPr lang="kk-KZ" sz="2800" b="1" dirty="0" smtClean="0">
                  <a:latin typeface="Times New Roman" panose="02020603050405020304" pitchFamily="18" charset="0"/>
                  <a:cs typeface="Times New Roman" panose="02020603050405020304" pitchFamily="18" charset="0"/>
                </a:rPr>
                <a:t>    Медицина</a:t>
              </a:r>
              <a:endParaRPr lang="ru-RU" sz="2100" b="1" kern="1200" dirty="0">
                <a:latin typeface="Times New Roman" panose="02020603050405020304" pitchFamily="18" charset="0"/>
                <a:cs typeface="Times New Roman" panose="02020603050405020304" pitchFamily="18" charset="0"/>
              </a:endParaRPr>
            </a:p>
          </p:txBody>
        </p:sp>
      </p:grpSp>
      <p:grpSp>
        <p:nvGrpSpPr>
          <p:cNvPr id="27" name="Группа 26"/>
          <p:cNvGrpSpPr/>
          <p:nvPr/>
        </p:nvGrpSpPr>
        <p:grpSpPr>
          <a:xfrm>
            <a:off x="5705908" y="3246608"/>
            <a:ext cx="2994255" cy="1723507"/>
            <a:chOff x="6140995" y="-2616137"/>
            <a:chExt cx="5851285" cy="1446065"/>
          </a:xfrm>
        </p:grpSpPr>
        <p:sp>
          <p:nvSpPr>
            <p:cNvPr id="28" name="Стрелка вправо 27"/>
            <p:cNvSpPr/>
            <p:nvPr/>
          </p:nvSpPr>
          <p:spPr>
            <a:xfrm>
              <a:off x="6140995" y="-2616137"/>
              <a:ext cx="5851285" cy="1446065"/>
            </a:xfrm>
            <a:prstGeom prst="rightArrow">
              <a:avLst>
                <a:gd name="adj1" fmla="val 50000"/>
                <a:gd name="adj2" fmla="val 5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kk-KZ" dirty="0" smtClean="0"/>
                <a:t> </a:t>
              </a:r>
              <a:endParaRPr lang="ru-RU" dirty="0"/>
            </a:p>
          </p:txBody>
        </p:sp>
        <p:sp>
          <p:nvSpPr>
            <p:cNvPr id="29" name="Стрелка вправо 4"/>
            <p:cNvSpPr/>
            <p:nvPr/>
          </p:nvSpPr>
          <p:spPr>
            <a:xfrm>
              <a:off x="6538427" y="-2061255"/>
              <a:ext cx="5273040" cy="3939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254000" bIns="176175" numCol="1" spcCol="1270" anchor="ctr" anchorCtr="0">
              <a:noAutofit/>
            </a:bodyPr>
            <a:lstStyle/>
            <a:p>
              <a:pPr lvl="0" algn="just" defTabSz="933450">
                <a:lnSpc>
                  <a:spcPct val="90000"/>
                </a:lnSpc>
                <a:spcBef>
                  <a:spcPct val="0"/>
                </a:spcBef>
                <a:spcAft>
                  <a:spcPct val="35000"/>
                </a:spcAft>
              </a:pPr>
              <a:r>
                <a:rPr lang="kk-KZ" sz="2400" b="1" dirty="0" smtClean="0">
                  <a:latin typeface="Times New Roman" panose="02020603050405020304" pitchFamily="18" charset="0"/>
                  <a:cs typeface="Times New Roman" panose="02020603050405020304" pitchFamily="18" charset="0"/>
                </a:rPr>
                <a:t>Сурет </a:t>
              </a:r>
            </a:p>
            <a:p>
              <a:pPr lvl="0" algn="just" defTabSz="933450">
                <a:lnSpc>
                  <a:spcPct val="90000"/>
                </a:lnSpc>
                <a:spcBef>
                  <a:spcPct val="0"/>
                </a:spcBef>
                <a:spcAft>
                  <a:spcPct val="35000"/>
                </a:spcAft>
              </a:pPr>
              <a:r>
                <a:rPr lang="kk-KZ" sz="2400" b="1" dirty="0" smtClean="0">
                  <a:latin typeface="Times New Roman" panose="02020603050405020304" pitchFamily="18" charset="0"/>
                  <a:cs typeface="Times New Roman" panose="02020603050405020304" pitchFamily="18" charset="0"/>
                </a:rPr>
                <a:t>және дизайн</a:t>
              </a:r>
              <a:endParaRPr lang="ru-RU" sz="2400" b="1" kern="1200" dirty="0">
                <a:latin typeface="Times New Roman" panose="02020603050405020304" pitchFamily="18" charset="0"/>
                <a:cs typeface="Times New Roman" panose="02020603050405020304" pitchFamily="18" charset="0"/>
              </a:endParaRPr>
            </a:p>
          </p:txBody>
        </p:sp>
      </p:grpSp>
      <p:grpSp>
        <p:nvGrpSpPr>
          <p:cNvPr id="30" name="Группа 29"/>
          <p:cNvGrpSpPr/>
          <p:nvPr/>
        </p:nvGrpSpPr>
        <p:grpSpPr>
          <a:xfrm>
            <a:off x="915359" y="3907950"/>
            <a:ext cx="2852763" cy="1397214"/>
            <a:chOff x="5639940" y="-2966333"/>
            <a:chExt cx="5273040" cy="1109762"/>
          </a:xfrm>
        </p:grpSpPr>
        <p:sp>
          <p:nvSpPr>
            <p:cNvPr id="31" name="Стрелка вправо 30"/>
            <p:cNvSpPr/>
            <p:nvPr/>
          </p:nvSpPr>
          <p:spPr>
            <a:xfrm>
              <a:off x="5639940" y="-2966333"/>
              <a:ext cx="5273040" cy="1109762"/>
            </a:xfrm>
            <a:prstGeom prst="rightArrow">
              <a:avLst>
                <a:gd name="adj1" fmla="val 50000"/>
                <a:gd name="adj2" fmla="val 5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Стрелка вправо 4"/>
            <p:cNvSpPr/>
            <p:nvPr/>
          </p:nvSpPr>
          <p:spPr>
            <a:xfrm>
              <a:off x="5639940" y="-2688893"/>
              <a:ext cx="4995600" cy="5548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254000" bIns="176175" numCol="1" spcCol="1270" anchor="ctr" anchorCtr="0">
              <a:noAutofit/>
            </a:bodyPr>
            <a:lstStyle/>
            <a:p>
              <a:pPr lvl="0" algn="just" defTabSz="933450">
                <a:lnSpc>
                  <a:spcPct val="90000"/>
                </a:lnSpc>
                <a:spcBef>
                  <a:spcPct val="0"/>
                </a:spcBef>
                <a:spcAft>
                  <a:spcPct val="35000"/>
                </a:spcAft>
              </a:pPr>
              <a:r>
                <a:rPr lang="kk-KZ" sz="2800" b="1" dirty="0" smtClean="0">
                  <a:latin typeface="Times New Roman" panose="02020603050405020304" pitchFamily="18" charset="0"/>
                  <a:cs typeface="Times New Roman" panose="02020603050405020304" pitchFamily="18" charset="0"/>
                </a:rPr>
                <a:t>Ойын сауық</a:t>
              </a:r>
              <a:endParaRPr lang="ru-RU" sz="2800" b="1" kern="1200" dirty="0">
                <a:latin typeface="Times New Roman" panose="02020603050405020304" pitchFamily="18" charset="0"/>
                <a:cs typeface="Times New Roman" panose="02020603050405020304" pitchFamily="18" charset="0"/>
              </a:endParaRPr>
            </a:p>
          </p:txBody>
        </p:sp>
      </p:grpSp>
      <p:grpSp>
        <p:nvGrpSpPr>
          <p:cNvPr id="33" name="Группа 32"/>
          <p:cNvGrpSpPr/>
          <p:nvPr/>
        </p:nvGrpSpPr>
        <p:grpSpPr>
          <a:xfrm>
            <a:off x="3925103" y="4725144"/>
            <a:ext cx="2939364" cy="1354733"/>
            <a:chOff x="5639940" y="-2966333"/>
            <a:chExt cx="5273040" cy="1109762"/>
          </a:xfrm>
        </p:grpSpPr>
        <p:sp>
          <p:nvSpPr>
            <p:cNvPr id="34" name="Стрелка вправо 33"/>
            <p:cNvSpPr/>
            <p:nvPr/>
          </p:nvSpPr>
          <p:spPr>
            <a:xfrm>
              <a:off x="5639940" y="-2966333"/>
              <a:ext cx="5273040" cy="1109762"/>
            </a:xfrm>
            <a:prstGeom prst="rightArrow">
              <a:avLst>
                <a:gd name="adj1" fmla="val 50000"/>
                <a:gd name="adj2" fmla="val 5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Стрелка вправо 4"/>
            <p:cNvSpPr/>
            <p:nvPr/>
          </p:nvSpPr>
          <p:spPr>
            <a:xfrm>
              <a:off x="5639940" y="-2688893"/>
              <a:ext cx="4995600" cy="5548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254000" bIns="176175" numCol="1" spcCol="1270" anchor="ctr" anchorCtr="0">
              <a:noAutofit/>
            </a:bodyPr>
            <a:lstStyle/>
            <a:p>
              <a:pPr lvl="0" algn="just" defTabSz="933450">
                <a:lnSpc>
                  <a:spcPct val="90000"/>
                </a:lnSpc>
                <a:spcBef>
                  <a:spcPct val="0"/>
                </a:spcBef>
                <a:spcAft>
                  <a:spcPct val="35000"/>
                </a:spcAft>
              </a:pPr>
              <a:r>
                <a:rPr lang="kk-KZ" sz="2800" b="1" dirty="0" smtClean="0">
                  <a:latin typeface="Times New Roman" panose="02020603050405020304" pitchFamily="18" charset="0"/>
                  <a:cs typeface="Times New Roman" panose="02020603050405020304" pitchFamily="18" charset="0"/>
                </a:rPr>
                <a:t>Білім беру</a:t>
              </a:r>
              <a:endParaRPr lang="ru-RU" sz="2800" b="1"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13158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500" fill="hold"/>
                                        <p:tgtEl>
                                          <p:spTgt spid="30"/>
                                        </p:tgtEl>
                                        <p:attrNameLst>
                                          <p:attrName>ppt_x</p:attrName>
                                        </p:attrNameLst>
                                      </p:cBhvr>
                                      <p:tavLst>
                                        <p:tav tm="0">
                                          <p:val>
                                            <p:strVal val="#ppt_x"/>
                                          </p:val>
                                        </p:tav>
                                        <p:tav tm="100000">
                                          <p:val>
                                            <p:strVal val="#ppt_x"/>
                                          </p:val>
                                        </p:tav>
                                      </p:tavLst>
                                    </p:anim>
                                    <p:anim calcmode="lin" valueType="num">
                                      <p:cBhvr additive="base">
                                        <p:cTn id="3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fill="hold"/>
                                        <p:tgtEl>
                                          <p:spTgt spid="33"/>
                                        </p:tgtEl>
                                        <p:attrNameLst>
                                          <p:attrName>ppt_x</p:attrName>
                                        </p:attrNameLst>
                                      </p:cBhvr>
                                      <p:tavLst>
                                        <p:tav tm="0">
                                          <p:val>
                                            <p:strVal val="#ppt_x"/>
                                          </p:val>
                                        </p:tav>
                                        <p:tav tm="100000">
                                          <p:val>
                                            <p:strVal val="#ppt_x"/>
                                          </p:val>
                                        </p:tav>
                                      </p:tavLst>
                                    </p:anim>
                                    <p:anim calcmode="lin" valueType="num">
                                      <p:cBhvr additive="base">
                                        <p:cTn id="3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1400</TotalTime>
  <Words>491</Words>
  <Application>Microsoft Office PowerPoint</Application>
  <PresentationFormat>Экран (4:3)</PresentationFormat>
  <Paragraphs>63</Paragraphs>
  <Slides>15</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15</vt:i4>
      </vt:variant>
    </vt:vector>
  </HeadingPairs>
  <TitlesOfParts>
    <vt:vector size="17" baseType="lpstr">
      <vt:lpstr>Тема Office</vt:lpstr>
      <vt:lpstr>Специальное оформление</vt:lpstr>
      <vt:lpstr>Презентация PowerPoint</vt:lpstr>
      <vt:lpstr>Презентация PowerPoint</vt:lpstr>
      <vt:lpstr>Маңызды мәлімет</vt:lpstr>
      <vt:lpstr>Виртуалды кеңейтілген  шындық дегеніміз не?</vt:lpstr>
      <vt:lpstr>Виртуалды шындыққа  ену гаджеттері </vt:lpstr>
      <vt:lpstr>     Қарапайым  VR.Пайдаланушыға вируталды үшөлшемді  кеңістік ортасында болуға мүмкіндік береді.Алайда әрекеттеусіз қоршаған кеңістікті ғана бақылай алады. Мұндай орта 3600 – тық видеоларға немесе суреттерге негізделген.Оның сұранысқа ие,ең көп таралған түрі-смартфондарға арналған виртуалды шындық көзілдіріктері.Оларға: Gardboard,Gear VR,daydream View,Xiaomi Mi VR Play, Homido Grab,Hiper VRS, Xiaomi Mi Vr Play,Homido Grab, Hiper VRS,Xiaomi Mi VR2, Homido VR V2 жатады.</vt:lpstr>
      <vt:lpstr>Презентация PowerPoint</vt:lpstr>
      <vt:lpstr>Презентация PowerPoint</vt:lpstr>
      <vt:lpstr>Вируталды шындықты көптеген  салаларда қолдануға болады.</vt:lpstr>
      <vt:lpstr>Презентация PowerPoint</vt:lpstr>
      <vt:lpstr>Кеңейтілген шындық қосымшасының бірнеше түрі бар:</vt:lpstr>
      <vt:lpstr>1-тапсырма</vt:lpstr>
      <vt:lpstr>2 - тапсырма</vt:lpstr>
      <vt:lpstr>3 тапсырма</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Логотип</dc:title>
  <dc:creator>Admin</dc:creator>
  <cp:lastModifiedBy>user</cp:lastModifiedBy>
  <cp:revision>14</cp:revision>
  <dcterms:created xsi:type="dcterms:W3CDTF">2011-12-13T19:04:59Z</dcterms:created>
  <dcterms:modified xsi:type="dcterms:W3CDTF">2020-10-17T07:53:21Z</dcterms:modified>
</cp:coreProperties>
</file>