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78" r:id="rId6"/>
    <p:sldId id="279" r:id="rId7"/>
    <p:sldId id="266" r:id="rId8"/>
    <p:sldId id="273" r:id="rId9"/>
    <p:sldId id="274" r:id="rId10"/>
    <p:sldId id="275" r:id="rId11"/>
    <p:sldId id="276" r:id="rId12"/>
    <p:sldId id="277" r:id="rId13"/>
    <p:sldId id="267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C9B9FB-7DF2-4E55-A465-C5225503A419}">
  <a:tblStyle styleId="{2EC9B9FB-7DF2-4E55-A465-C5225503A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860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82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07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40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95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2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9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27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70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1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27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08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4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84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10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518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349660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7200"/>
            </a:lvl1pPr>
            <a:lvl2pPr lvl="1" rtl="0">
              <a:spcBef>
                <a:spcPts val="0"/>
              </a:spcBef>
              <a:buSzPct val="100000"/>
              <a:defRPr sz="7200"/>
            </a:lvl2pPr>
            <a:lvl3pPr lvl="2" rtl="0">
              <a:spcBef>
                <a:spcPts val="0"/>
              </a:spcBef>
              <a:buSzPct val="100000"/>
              <a:defRPr sz="7200"/>
            </a:lvl3pPr>
            <a:lvl4pPr lvl="3" rtl="0">
              <a:spcBef>
                <a:spcPts val="0"/>
              </a:spcBef>
              <a:buSzPct val="100000"/>
              <a:defRPr sz="7200"/>
            </a:lvl4pPr>
            <a:lvl5pPr lvl="4" rtl="0">
              <a:spcBef>
                <a:spcPts val="0"/>
              </a:spcBef>
              <a:buSzPct val="100000"/>
              <a:defRPr sz="7200"/>
            </a:lvl5pPr>
            <a:lvl6pPr lvl="5" rtl="0">
              <a:spcBef>
                <a:spcPts val="0"/>
              </a:spcBef>
              <a:buSzPct val="100000"/>
              <a:defRPr sz="7200"/>
            </a:lvl6pPr>
            <a:lvl7pPr lvl="6" rtl="0">
              <a:spcBef>
                <a:spcPts val="0"/>
              </a:spcBef>
              <a:buSzPct val="100000"/>
              <a:defRPr sz="7200"/>
            </a:lvl7pPr>
            <a:lvl8pPr lvl="7" rtl="0">
              <a:spcBef>
                <a:spcPts val="0"/>
              </a:spcBef>
              <a:buSzPct val="100000"/>
              <a:defRPr sz="7200"/>
            </a:lvl8pPr>
            <a:lvl9pPr lvl="8" rtl="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627027"/>
            <a:ext cx="7772400" cy="77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AA84F"/>
              </a:buClr>
              <a:buNone/>
              <a:defRPr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AA84F"/>
              </a:buClr>
              <a:buSzPct val="100000"/>
              <a:buNone/>
              <a:defRPr sz="1800">
                <a:solidFill>
                  <a:srgbClr val="6AA84F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rgbClr val="6AA84F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rgbClr val="6AA84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IS">
    <p:bg>
      <p:bgPr>
        <a:solidFill>
          <a:srgbClr val="6AA84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iz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11560" y="771550"/>
            <a:ext cx="7772400" cy="164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ru-RU" sz="44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ГРАФТАР ЖӘНЕ ОЛАРДЫ АЛГОРИТМДЕУДЕ ҚОЛДАНУ</a:t>
            </a:r>
            <a:endParaRPr lang="ru" sz="4400" b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1837" t="40279" r="43717" b="28099"/>
          <a:stretch/>
        </p:blipFill>
        <p:spPr bwMode="auto">
          <a:xfrm>
            <a:off x="361950" y="699542"/>
            <a:ext cx="832485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702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2016" y="576123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lnSpc>
                <a:spcPct val="108000"/>
              </a:lnSpc>
              <a:buClr>
                <a:srgbClr val="000000"/>
              </a:buClr>
            </a:pPr>
            <a:r>
              <a:rPr lang="kk-KZ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1-тапсырма. ТОПТЫҚ  </a:t>
            </a:r>
            <a:r>
              <a:rPr lang="kk-KZ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ЖҰМЫС     </a:t>
            </a:r>
            <a:br>
              <a:rPr lang="kk-KZ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0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 </a:t>
            </a:r>
            <a:r>
              <a:rPr lang="kk-KZ" sz="20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матрицасын  алу</a:t>
            </a:r>
            <a:r>
              <a:rPr lang="kk-KZ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3186" t="27966" r="44535" b="18564"/>
          <a:stretch/>
        </p:blipFill>
        <p:spPr bwMode="auto">
          <a:xfrm>
            <a:off x="532016" y="1275606"/>
            <a:ext cx="5696168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1944783"/>
            <a:ext cx="2563688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Дискриптор: 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элементтерін анықтайды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Графтарды байланыс матрицасы арқылы сипаттайды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</a:pPr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ҚБ:</a:t>
            </a: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мұғалім марапаты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7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kk-KZ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2-тапсырма.  ТОПТЫҚ  ЖҰМЫС. Сұлбасын салу</a:t>
            </a:r>
            <a:endParaRPr lang="kk-K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kk-KZ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2954" t="41314" r="44386" b="22933"/>
          <a:stretch/>
        </p:blipFill>
        <p:spPr bwMode="auto">
          <a:xfrm>
            <a:off x="457200" y="1275606"/>
            <a:ext cx="5626968" cy="365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1491630"/>
            <a:ext cx="2664296" cy="186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Дискриптор: 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элементтерін анықтайды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сұлбасын салады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ҚБ:</a:t>
            </a: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мұғалім марапаты</a:t>
            </a:r>
            <a:endParaRPr lang="kk-KZ" sz="2000" dirty="0"/>
          </a:p>
        </p:txBody>
      </p:sp>
    </p:spTree>
    <p:extLst>
      <p:ext uri="{BB962C8B-B14F-4D97-AF65-F5344CB8AC3E}">
        <p14:creationId xmlns:p14="http://schemas.microsoft.com/office/powerpoint/2010/main" val="51946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-153416" y="267494"/>
            <a:ext cx="8856984" cy="56557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ctr">
              <a:lnSpc>
                <a:spcPct val="108000"/>
              </a:lnSpc>
            </a:pP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Үйге тапсырма</a:t>
            </a:r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​</a:t>
            </a: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8000"/>
              </a:lnSpc>
              <a:spcAft>
                <a:spcPts val="1200"/>
              </a:spcAft>
              <a:buNone/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Графтардың программалауда және ғылымдағы маңызын бағалаңдар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</a:p>
          <a:p>
            <a:pPr>
              <a:lnSpc>
                <a:spcPct val="108000"/>
              </a:lnSpc>
              <a:spcAft>
                <a:spcPts val="1200"/>
              </a:spcAft>
              <a:buNone/>
            </a:pPr>
            <a:endParaRPr lang="kk-KZ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spcAft>
                <a:spcPts val="1200"/>
              </a:spcAft>
              <a:buNone/>
            </a:pP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Эссе жазу</a:t>
            </a:r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/>
              <a:t>Рефлексия</a:t>
            </a:r>
          </a:p>
        </p:txBody>
      </p:sp>
      <p:sp>
        <p:nvSpPr>
          <p:cNvPr id="2" name="Овал 1"/>
          <p:cNvSpPr/>
          <p:nvPr/>
        </p:nvSpPr>
        <p:spPr>
          <a:xfrm>
            <a:off x="6159671" y="744456"/>
            <a:ext cx="2527129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Сұрағым  бар</a:t>
            </a:r>
            <a:endParaRPr lang="kk-KZ" sz="28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0103" y="717361"/>
            <a:ext cx="2527129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bg1"/>
                </a:solidFill>
              </a:rPr>
              <a:t>Түсінбедім</a:t>
            </a:r>
            <a:endParaRPr lang="kk-KZ" sz="24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9886" y="2427734"/>
            <a:ext cx="2527129" cy="22322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bg1"/>
                </a:solidFill>
              </a:rPr>
              <a:t>Барлығы түсінікті</a:t>
            </a:r>
            <a:endParaRPr lang="kk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445" lvl="0" indent="-6985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Оқыту мақсаттары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kk-KZ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10.5.1.5  практикалық есептерді шешу үшін графтардағы алгоритмдерді іске асыру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Жетістік критерийлері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158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анықтамасын біледі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</a:pP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графтың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 ұғымдарын біледі 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347614"/>
            <a:ext cx="835292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kk-KZ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Шектеулі 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математиканың мәселелерін шешуге геометриялық тұрғыдан келу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графтар теориясы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деп аталады.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Нүктелер жиынынан және осы нүктелерді байланыстыратын қа­быр­ғалар немесе доғалардан құрылған сұлба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деп аталады.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endParaRPr lang="kk-KZ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Ең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алғаш рет «граф» терминін венгр математигі Д.Кениг енгізген.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915" y="411510"/>
            <a:ext cx="3966150" cy="525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8000"/>
              </a:lnSpc>
            </a:pPr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ЕСІҢІЗДЕ САҚТАҢЫЗ</a:t>
            </a:r>
            <a:endParaRPr lang="kk-KZ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piqkz.blob.core.windows.net/kitcontent/2f6a0ffb-fb8a-4591-884e-b6ed2b1a83ab/7a3b6aac-4b11-45b1-9a1f-8e4af5c7cde6/5bd48c25-0daf-472b-8f6a-0bcd74f5947d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662473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38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03598"/>
            <a:ext cx="8712968" cy="339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Жазықтықта әртүрлі бес нүкте белгілейік (1-сурет). Осы нүктелерді графтың төбелері, ал оларды қосатын сызықтарды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графтың қабырғалары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 атайды. Егер графтың барлық қабырғалары бағдарланбаған болса, онда ол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бағдарланбаған (не ориентированный)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деп (1-сурет), ал егер графтың барлық қабырғалары бағытталған болса, онда ол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бағдарланған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(ориентированный) граф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(2-сурет) деп аталады. Графтың қабырғаларына жазылған сандарды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гарфтың салмағы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 атайды (1-сурет). Бағдарланба­ған графта екі төбенің арасын байланыстыратын түзуді </a:t>
            </a: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қабырға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дейді. Бағдарланған графта екі төбенің арасын байланыстыратын сызықтарды </a:t>
            </a: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доға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дейді(2-сурет).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9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8000"/>
              </a:lnSpc>
              <a:buNone/>
            </a:pPr>
            <a:r>
              <a:rPr lang="kk-KZ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 </a:t>
            </a: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немесе бағдарланбаған графты G әрпімен белгілейді. Ол келесі түрде G:=(V, E) бейнелейді. Бұл жерде :</a:t>
            </a: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buNone/>
            </a:pP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buNone/>
            </a:pP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– төбелердің саны ( бос емес жиыны ) ;</a:t>
            </a: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buNone/>
            </a:pPr>
            <a:r>
              <a:rPr lang="kk-KZ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қабырғалардың саны.</a:t>
            </a: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Төбелері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 қабырғаларын кейде </a:t>
            </a: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 элементтері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 те атайды, граф төбелер санын |V| – граф дәрежесі, қабырғалар санын |E| – графтың өлшемі деп атайды. Мысалы,1-суреттегі бағдарланбаған граф үшін G: = (5, 6) тең болдаы.</a:t>
            </a:r>
            <a:endParaRPr lang="kk-K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1168" t="16684" r="44833" b="56164"/>
          <a:stretch/>
        </p:blipFill>
        <p:spPr bwMode="auto">
          <a:xfrm>
            <a:off x="449855" y="339502"/>
            <a:ext cx="8229600" cy="3027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61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1168" t="43879" r="44833" b="25318"/>
          <a:stretch/>
        </p:blipFill>
        <p:spPr bwMode="auto">
          <a:xfrm>
            <a:off x="457200" y="483518"/>
            <a:ext cx="822960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1837" t="17876" r="43717" b="58558"/>
          <a:stretch/>
        </p:blipFill>
        <p:spPr bwMode="auto">
          <a:xfrm>
            <a:off x="611560" y="3156073"/>
            <a:ext cx="8352928" cy="176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7856011"/>
      </p:ext>
    </p:extLst>
  </p:cSld>
  <p:clrMapOvr>
    <a:masterClrMapping/>
  </p:clrMapOvr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270</Words>
  <Application>Microsoft Office PowerPoint</Application>
  <PresentationFormat>Экран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 New Roman</vt:lpstr>
      <vt:lpstr>Biz</vt:lpstr>
      <vt:lpstr>ГРАФТАР ЖӘНЕ ОЛАРДЫ АЛГОРИТМДЕУДЕ ҚОЛДАНУ</vt:lpstr>
      <vt:lpstr>Оқыту мақсаттары </vt:lpstr>
      <vt:lpstr>Жетістік критерийлері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1-тапсырма. ТОПТЫҚ  ЖҰМЫС      Байланыс матрицасын  алу </vt:lpstr>
      <vt:lpstr>2-тапсырма.  ТОПТЫҚ  ЖҰМЫС. Сұлбасын салу</vt:lpstr>
      <vt:lpstr>Үйге тапсырма​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Данагул</cp:lastModifiedBy>
  <cp:revision>22</cp:revision>
  <dcterms:modified xsi:type="dcterms:W3CDTF">2025-03-06T06:35:58Z</dcterms:modified>
</cp:coreProperties>
</file>