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83" r:id="rId3"/>
    <p:sldId id="260" r:id="rId4"/>
    <p:sldId id="286" r:id="rId5"/>
    <p:sldId id="292" r:id="rId6"/>
    <p:sldId id="291" r:id="rId7"/>
    <p:sldId id="288" r:id="rId8"/>
    <p:sldId id="289" r:id="rId9"/>
    <p:sldId id="293" r:id="rId10"/>
    <p:sldId id="295" r:id="rId11"/>
    <p:sldId id="297" r:id="rId12"/>
    <p:sldId id="296" r:id="rId13"/>
    <p:sldId id="306" r:id="rId14"/>
    <p:sldId id="298" r:id="rId15"/>
    <p:sldId id="284" r:id="rId16"/>
    <p:sldId id="300" r:id="rId17"/>
    <p:sldId id="285" r:id="rId18"/>
    <p:sldId id="302" r:id="rId19"/>
    <p:sldId id="307" r:id="rId20"/>
    <p:sldId id="308" r:id="rId21"/>
    <p:sldId id="309" r:id="rId22"/>
    <p:sldId id="310" r:id="rId23"/>
    <p:sldId id="311" r:id="rId24"/>
    <p:sldId id="312" r:id="rId25"/>
    <p:sldId id="313" r:id="rId26"/>
    <p:sldId id="314" r:id="rId27"/>
    <p:sldId id="315" r:id="rId28"/>
    <p:sldId id="316" r:id="rId29"/>
    <p:sldId id="266" r:id="rId30"/>
    <p:sldId id="272" r:id="rId31"/>
    <p:sldId id="325" r:id="rId32"/>
    <p:sldId id="320" r:id="rId33"/>
    <p:sldId id="268" r:id="rId34"/>
    <p:sldId id="304" r:id="rId35"/>
    <p:sldId id="319" r:id="rId36"/>
    <p:sldId id="326" r:id="rId37"/>
    <p:sldId id="327" r:id="rId38"/>
    <p:sldId id="329" r:id="rId39"/>
    <p:sldId id="330" r:id="rId40"/>
    <p:sldId id="331" r:id="rId41"/>
    <p:sldId id="332" r:id="rId42"/>
    <p:sldId id="274" r:id="rId43"/>
    <p:sldId id="275" r:id="rId44"/>
    <p:sldId id="334" r:id="rId45"/>
    <p:sldId id="336" r:id="rId46"/>
    <p:sldId id="281" r:id="rId47"/>
    <p:sldId id="282"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82" d="100"/>
          <a:sy n="82" d="100"/>
        </p:scale>
        <p:origin x="1483"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4A547-B53D-4905-8D4F-3DDB2B261575}" type="datetimeFigureOut">
              <a:rPr lang="ru-RU" smtClean="0"/>
              <a:pPr/>
              <a:t>07.02.2025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C472C-E2B4-414D-A329-1F07835EBBB7}" type="slidenum">
              <a:rPr lang="ru-RU" smtClean="0"/>
              <a:pPr/>
              <a:t>‹#›</a:t>
            </a:fld>
            <a:endParaRPr lang="ru-RU"/>
          </a:p>
        </p:txBody>
      </p:sp>
    </p:spTree>
    <p:extLst>
      <p:ext uri="{BB962C8B-B14F-4D97-AF65-F5344CB8AC3E}">
        <p14:creationId xmlns:p14="http://schemas.microsoft.com/office/powerpoint/2010/main" val="45316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105549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29288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14493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398474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320172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281570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103611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87708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221379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114163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CC15EA-9C5E-489F-8457-3B6DACE21F82}" type="datetimeFigureOut">
              <a:rPr lang="ru-RU" smtClean="0"/>
              <a:pPr/>
              <a:t>07.02.2025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35C4C0-0336-4F4D-B629-F9B5EA3575D2}" type="slidenum">
              <a:rPr lang="ru-RU" smtClean="0"/>
              <a:pPr/>
              <a:t>‹#›</a:t>
            </a:fld>
            <a:endParaRPr lang="ru-RU"/>
          </a:p>
        </p:txBody>
      </p:sp>
    </p:spTree>
    <p:extLst>
      <p:ext uri="{BB962C8B-B14F-4D97-AF65-F5344CB8AC3E}">
        <p14:creationId xmlns:p14="http://schemas.microsoft.com/office/powerpoint/2010/main" val="127842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C15EA-9C5E-489F-8457-3B6DACE21F82}" type="datetimeFigureOut">
              <a:rPr lang="ru-RU" smtClean="0"/>
              <a:pPr/>
              <a:t>07.02.2025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5C4C0-0336-4F4D-B629-F9B5EA3575D2}" type="slidenum">
              <a:rPr lang="ru-RU" smtClean="0"/>
              <a:pPr/>
              <a:t>‹#›</a:t>
            </a:fld>
            <a:endParaRPr lang="ru-RU"/>
          </a:p>
        </p:txBody>
      </p:sp>
    </p:spTree>
    <p:extLst>
      <p:ext uri="{BB962C8B-B14F-4D97-AF65-F5344CB8AC3E}">
        <p14:creationId xmlns:p14="http://schemas.microsoft.com/office/powerpoint/2010/main" val="87707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1088;&#1086;&#1073;&#1086;&#1090;%20&#1089;&#1099;&#1085;&#1099;&#1087;%20&#1090;&#1099;&#1089;%20&#1096;&#1072;&#1088;&#1072;.pptx#-1,25, &#1056;&#1086;&#1073;&#1086;&#1090; &#1090;&#1077;&#1093;&#1085;&#1080;&#1082;&#1072;&#1089;&#1099; 30" TargetMode="External"/><Relationship Id="rId3" Type="http://schemas.openxmlformats.org/officeDocument/2006/relationships/image" Target="../media/image25.gif"/><Relationship Id="rId7" Type="http://schemas.openxmlformats.org/officeDocument/2006/relationships/hyperlink" Target="&#1088;&#1086;&#1073;&#1086;&#1090;%20&#1089;&#1099;&#1085;&#1099;&#1087;%20&#1090;&#1099;&#1089;%20&#1096;&#1072;&#1088;&#1072;.pptx#-1,24, &#1056;&#1086;&#1073;&#1086;&#1090; &#1090;&#1077;&#1093;&#1085;&#1080;&#1082;&#1072;&#1089;&#1099; 20" TargetMode="External"/><Relationship Id="rId2" Type="http://schemas.openxmlformats.org/officeDocument/2006/relationships/hyperlink" Target="&#1088;&#1086;&#1073;&#1086;&#1090;%20&#1089;&#1099;&#1085;&#1099;&#1087;%20&#1090;&#1099;&#1089;%20&#1096;&#1072;&#1088;&#1072;.pptx#-1,20,&#1048;&#1085;&#1092;&#1086;&#1088;&#1084;&#1072;&#1090;&#1080;&#1082;&#1072; 10" TargetMode="External"/><Relationship Id="rId1" Type="http://schemas.openxmlformats.org/officeDocument/2006/relationships/slideLayout" Target="../slideLayouts/slideLayout2.xml"/><Relationship Id="rId6" Type="http://schemas.openxmlformats.org/officeDocument/2006/relationships/hyperlink" Target="&#1088;&#1086;&#1073;&#1086;&#1090;%20&#1089;&#1099;&#1085;&#1099;&#1087;%20&#1090;&#1099;&#1089;%20&#1096;&#1072;&#1088;&#1072;.pptx#-1,23, &#1056;&#1086;&#1073;&#1086;&#1090; &#1090;&#1077;&#1093;&#1085;&#1080;&#1082;&#1072;&#1089;&#1099; 10" TargetMode="External"/><Relationship Id="rId11" Type="http://schemas.openxmlformats.org/officeDocument/2006/relationships/hyperlink" Target="&#1088;&#1086;&#1073;&#1086;&#1090;%20&#1089;&#1099;&#1085;&#1099;&#1087;%20&#1090;&#1099;&#1089;%20&#1096;&#1072;&#1088;&#1072;.pptx#-1,28, &#1179;&#1099;&#1079;&#1099;&#1179;&#1090;&#1099; &#1089;&#1201;&#1088;&#1072;&#1179;&#1090;&#1072;&#1088; 30" TargetMode="External"/><Relationship Id="rId5" Type="http://schemas.openxmlformats.org/officeDocument/2006/relationships/hyperlink" Target="&#1088;&#1086;&#1073;&#1086;&#1090;%20&#1089;&#1099;&#1085;&#1099;&#1087;%20&#1090;&#1099;&#1089;%20&#1096;&#1072;&#1088;&#1072;.pptx#-1,22,&#1048;&#1085;&#1092;&#1086;&#1088;&#1084;&#1072;&#1090;&#1080;&#1082;&#1072; 30" TargetMode="External"/><Relationship Id="rId10" Type="http://schemas.openxmlformats.org/officeDocument/2006/relationships/hyperlink" Target="&#1088;&#1086;&#1073;&#1086;&#1090;%20&#1089;&#1099;&#1085;&#1099;&#1087;%20&#1090;&#1099;&#1089;%20&#1096;&#1072;&#1088;&#1072;.pptx#-1,27, &#1179;&#1099;&#1079;&#1099;&#1179;&#1090;&#1099; &#1089;&#1201;&#1088;&#1072;&#1179;&#1090;&#1072;&#1088; 20" TargetMode="External"/><Relationship Id="rId4" Type="http://schemas.openxmlformats.org/officeDocument/2006/relationships/hyperlink" Target="&#1088;&#1086;&#1073;&#1086;&#1090;%20&#1089;&#1099;&#1085;&#1099;&#1087;%20&#1090;&#1099;&#1089;%20&#1096;&#1072;&#1088;&#1072;.pptx#-1,21,&#1048;&#1085;&#1092;&#1086;&#1088;&#1084;&#1072;&#1090;&#1080;&#1082;&#1072; 20" TargetMode="External"/><Relationship Id="rId9" Type="http://schemas.openxmlformats.org/officeDocument/2006/relationships/hyperlink" Target="&#1088;&#1086;&#1073;&#1086;&#1090;%20&#1089;&#1099;&#1085;&#1099;&#1087;%20&#1090;&#1099;&#1089;%20&#1096;&#1072;&#1088;&#1072;.pptx#-1,26, &#1179;&#1099;&#1079;&#1099;&#1179;&#1090;&#1099; &#1089;&#1201;&#1088;&#1072;&#1179;&#1090;&#1072;&#1088; 1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59.gif"/><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462"/>
            <a:ext cx="9144000" cy="6970341"/>
          </a:xfrm>
          <a:prstGeom prst="rect">
            <a:avLst/>
          </a:prstGeom>
        </p:spPr>
      </p:pic>
      <p:sp>
        <p:nvSpPr>
          <p:cNvPr id="6" name="TextBox 5"/>
          <p:cNvSpPr txBox="1"/>
          <p:nvPr/>
        </p:nvSpPr>
        <p:spPr>
          <a:xfrm>
            <a:off x="0" y="5657671"/>
            <a:ext cx="5149806" cy="461665"/>
          </a:xfrm>
          <a:prstGeom prst="rect">
            <a:avLst/>
          </a:prstGeom>
          <a:noFill/>
        </p:spPr>
        <p:txBody>
          <a:bodyPr wrap="square" rtlCol="0">
            <a:spAutoFit/>
          </a:bodyPr>
          <a:lstStyle/>
          <a:p>
            <a:endParaRPr lang="ru-RU" sz="2400" dirty="0" smtClean="0">
              <a:ln w="3175" cmpd="sng">
                <a:solidFill>
                  <a:srgbClr val="002060"/>
                </a:solidFill>
                <a:prstDash val="solid"/>
              </a:ln>
              <a:effectLst>
                <a:glow rad="342900">
                  <a:schemeClr val="bg1">
                    <a:alpha val="94000"/>
                  </a:schemeClr>
                </a:glow>
              </a:effectLst>
              <a:latin typeface="Times New Roman" pitchFamily="18" charset="0"/>
              <a:cs typeface="Times New Roman" pitchFamily="18" charset="0"/>
            </a:endParaRPr>
          </a:p>
        </p:txBody>
      </p:sp>
      <p:sp>
        <p:nvSpPr>
          <p:cNvPr id="7" name="TextBox 6"/>
          <p:cNvSpPr txBox="1"/>
          <p:nvPr/>
        </p:nvSpPr>
        <p:spPr>
          <a:xfrm>
            <a:off x="1585741" y="2214554"/>
            <a:ext cx="5843779" cy="1569660"/>
          </a:xfrm>
          <a:prstGeom prst="rect">
            <a:avLst/>
          </a:prstGeom>
          <a:solidFill>
            <a:schemeClr val="accent5">
              <a:lumMod val="40000"/>
              <a:lumOff val="60000"/>
            </a:schemeClr>
          </a:solidFill>
          <a:ln>
            <a:solidFill>
              <a:schemeClr val="bg1">
                <a:lumMod val="95000"/>
              </a:schemeClr>
            </a:solid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800" b="1" i="1" spc="50" dirty="0" smtClean="0">
                <a:ln w="11430"/>
                <a:solidFill>
                  <a:sysClr val="windowText" lastClr="000000"/>
                </a:solidFill>
                <a:effectLst>
                  <a:outerShdw blurRad="76200" dist="50800" dir="5400000" algn="tl" rotWithShape="0">
                    <a:srgbClr val="000000">
                      <a:alpha val="65000"/>
                    </a:srgbClr>
                  </a:outerShdw>
                </a:effectLst>
                <a:latin typeface="Times New Roman" pitchFamily="18" charset="0"/>
                <a:cs typeface="Times New Roman" pitchFamily="18" charset="0"/>
              </a:rPr>
              <a:t>“Робот техникасы”</a:t>
            </a:r>
          </a:p>
          <a:p>
            <a:pPr algn="ctr"/>
            <a:r>
              <a:rPr lang="kk-KZ" sz="4800" b="1" i="1" spc="50" dirty="0" smtClean="0">
                <a:ln w="11430"/>
                <a:solidFill>
                  <a:sysClr val="windowText" lastClr="000000"/>
                </a:solidFill>
                <a:effectLst>
                  <a:outerShdw blurRad="76200" dist="50800" dir="5400000" algn="tl" rotWithShape="0">
                    <a:srgbClr val="000000">
                      <a:alpha val="65000"/>
                    </a:srgbClr>
                  </a:outerShdw>
                </a:effectLst>
                <a:latin typeface="Times New Roman" pitchFamily="18" charset="0"/>
                <a:cs typeface="Times New Roman" pitchFamily="18" charset="0"/>
              </a:rPr>
              <a:t>сайыс сабақ</a:t>
            </a:r>
          </a:p>
        </p:txBody>
      </p:sp>
    </p:spTree>
    <p:extLst>
      <p:ext uri="{BB962C8B-B14F-4D97-AF65-F5344CB8AC3E}">
        <p14:creationId xmlns:p14="http://schemas.microsoft.com/office/powerpoint/2010/main" val="2442464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229600" cy="1531736"/>
          </a:xfrm>
        </p:spPr>
        <p:txBody>
          <a:bodyPr>
            <a:noAutofit/>
          </a:bodyPr>
          <a:lstStyle/>
          <a:p>
            <a:pPr marL="0" indent="0" algn="l"/>
            <a:r>
              <a:rPr lang="kk-KZ" sz="3200" b="1" dirty="0" smtClean="0">
                <a:solidFill>
                  <a:schemeClr val="accent1">
                    <a:lumMod val="50000"/>
                  </a:schemeClr>
                </a:solidFill>
                <a:latin typeface="Times New Roman" pitchFamily="18" charset="0"/>
                <a:cs typeface="Times New Roman" pitchFamily="18" charset="0"/>
              </a:rPr>
              <a:t>6. </a:t>
            </a:r>
            <a:r>
              <a:rPr lang="en-US" sz="3200" b="1" dirty="0" smtClean="0">
                <a:solidFill>
                  <a:schemeClr val="accent1">
                    <a:lumMod val="50000"/>
                  </a:schemeClr>
                </a:solidFill>
                <a:latin typeface="Times New Roman" pitchFamily="18" charset="0"/>
                <a:cs typeface="Times New Roman" pitchFamily="18" charset="0"/>
              </a:rPr>
              <a:t>1940 </a:t>
            </a:r>
            <a:r>
              <a:rPr lang="ru-RU" sz="3200" b="1" dirty="0" smtClean="0">
                <a:solidFill>
                  <a:schemeClr val="accent1">
                    <a:lumMod val="50000"/>
                  </a:schemeClr>
                </a:solidFill>
                <a:latin typeface="Times New Roman" pitchFamily="18" charset="0"/>
                <a:cs typeface="Times New Roman" pitchFamily="18" charset="0"/>
              </a:rPr>
              <a:t>ж. А. Азимов </a:t>
            </a:r>
            <a:r>
              <a:rPr lang="kk-KZ" sz="3200" b="1" dirty="0" smtClean="0">
                <a:solidFill>
                  <a:schemeClr val="accent1">
                    <a:lumMod val="50000"/>
                  </a:schemeClr>
                </a:solidFill>
                <a:latin typeface="Times New Roman" pitchFamily="18" charset="0"/>
                <a:cs typeface="Times New Roman" pitchFamily="18" charset="0"/>
              </a:rPr>
              <a:t>робот және оның балаға әсері туралы шағын әңгімелерін жазды</a:t>
            </a:r>
            <a:r>
              <a:rPr lang="en-US" sz="3200" b="1" dirty="0" smtClean="0">
                <a:solidFill>
                  <a:schemeClr val="accent1">
                    <a:lumMod val="50000"/>
                  </a:schemeClr>
                </a:solidFill>
                <a:latin typeface="Times New Roman" pitchFamily="18" charset="0"/>
                <a:cs typeface="Times New Roman" pitchFamily="18" charset="0"/>
              </a:rPr>
              <a:t>.</a:t>
            </a:r>
            <a:r>
              <a:rPr lang="kk-KZ" sz="3200" b="1" dirty="0" smtClean="0">
                <a:solidFill>
                  <a:schemeClr val="accent1">
                    <a:lumMod val="50000"/>
                  </a:schemeClr>
                </a:solidFill>
                <a:latin typeface="Times New Roman" pitchFamily="18" charset="0"/>
                <a:cs typeface="Times New Roman" pitchFamily="18" charset="0"/>
              </a:rPr>
              <a:t> Сол еңбегіндегі   «Роботтардың</a:t>
            </a:r>
            <a:br>
              <a:rPr lang="kk-KZ" sz="3200" b="1" dirty="0" smtClean="0">
                <a:solidFill>
                  <a:schemeClr val="accent1">
                    <a:lumMod val="50000"/>
                  </a:schemeClr>
                </a:solidFill>
                <a:latin typeface="Times New Roman" pitchFamily="18" charset="0"/>
                <a:cs typeface="Times New Roman" pitchFamily="18" charset="0"/>
              </a:rPr>
            </a:br>
            <a:r>
              <a:rPr lang="kk-KZ" sz="3200" b="1" dirty="0" smtClean="0">
                <a:solidFill>
                  <a:schemeClr val="accent1">
                    <a:lumMod val="50000"/>
                  </a:schemeClr>
                </a:solidFill>
                <a:latin typeface="Times New Roman" pitchFamily="18" charset="0"/>
                <a:cs typeface="Times New Roman" pitchFamily="18" charset="0"/>
              </a:rPr>
              <a:t> 3 заңын» атаңыз.</a:t>
            </a:r>
            <a:endParaRPr lang="en-US" sz="3200" b="1" dirty="0" smtClean="0">
              <a:solidFill>
                <a:schemeClr val="accent1">
                  <a:lumMod val="5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89967" y="2143116"/>
            <a:ext cx="5871502" cy="4307788"/>
          </a:xfrm>
        </p:spPr>
        <p:txBody>
          <a:bodyPr>
            <a:noAutofit/>
          </a:bodyPr>
          <a:lstStyle/>
          <a:p>
            <a:pPr marL="0" indent="0" algn="just">
              <a:buNone/>
            </a:pPr>
            <a:endParaRPr lang="en-US" sz="2000" dirty="0" smtClean="0">
              <a:latin typeface="Times New Roman" pitchFamily="18" charset="0"/>
              <a:cs typeface="Times New Roman" pitchFamily="18" charset="0"/>
            </a:endParaRPr>
          </a:p>
          <a:p>
            <a:pPr marL="457200" indent="-457200" algn="just">
              <a:buAutoNum type="arabicPeriod"/>
            </a:pPr>
            <a:r>
              <a:rPr lang="kk-KZ" sz="2400" dirty="0" smtClean="0">
                <a:latin typeface="Times New Roman" pitchFamily="18" charset="0"/>
                <a:cs typeface="Times New Roman" pitchFamily="18" charset="0"/>
              </a:rPr>
              <a:t>Робот адамды жарақаттай алмайды немесе адамның жарақаттануына жол бермейді</a:t>
            </a:r>
            <a:r>
              <a:rPr lang="en-US" sz="2400" dirty="0" smtClean="0">
                <a:latin typeface="Times New Roman" pitchFamily="18" charset="0"/>
                <a:cs typeface="Times New Roman" pitchFamily="18" charset="0"/>
              </a:rPr>
              <a:t>.</a:t>
            </a:r>
            <a:endParaRPr lang="kk-KZ" sz="2400" dirty="0" smtClean="0">
              <a:latin typeface="Times New Roman" pitchFamily="18" charset="0"/>
              <a:cs typeface="Times New Roman" pitchFamily="18" charset="0"/>
            </a:endParaRPr>
          </a:p>
          <a:p>
            <a:pPr marL="457200" indent="-457200" algn="just">
              <a:buAutoNum type="arabicPeriod"/>
            </a:pPr>
            <a:r>
              <a:rPr lang="kk-KZ" sz="2400" dirty="0" smtClean="0">
                <a:latin typeface="Times New Roman" pitchFamily="18" charset="0"/>
                <a:cs typeface="Times New Roman" pitchFamily="18" charset="0"/>
              </a:rPr>
              <a:t>Бұйрықтар </a:t>
            </a:r>
            <a:r>
              <a:rPr lang="kk-KZ" sz="2400" dirty="0">
                <a:latin typeface="Times New Roman" pitchFamily="18" charset="0"/>
                <a:cs typeface="Times New Roman" pitchFamily="18" charset="0"/>
              </a:rPr>
              <a:t>Бірінші заңға қарама-қайшы келмеген жағдайда, Робот адамның берген барлық бұйрықтарын тыңдауы тиіс</a:t>
            </a:r>
            <a:r>
              <a:rPr lang="en-US" sz="2400" dirty="0" smtClean="0">
                <a:latin typeface="Times New Roman" pitchFamily="18" charset="0"/>
                <a:cs typeface="Times New Roman" pitchFamily="18" charset="0"/>
              </a:rPr>
              <a:t>.</a:t>
            </a:r>
            <a:endParaRPr lang="kk-KZ" sz="2400" dirty="0">
              <a:latin typeface="Times New Roman" pitchFamily="18" charset="0"/>
              <a:cs typeface="Times New Roman" pitchFamily="18" charset="0"/>
            </a:endParaRPr>
          </a:p>
          <a:p>
            <a:pPr marL="457200" indent="-457200" algn="just">
              <a:buAutoNum type="arabicPeriod"/>
            </a:pPr>
            <a:r>
              <a:rPr lang="kk-KZ" sz="2400" dirty="0" smtClean="0">
                <a:latin typeface="Times New Roman" pitchFamily="18" charset="0"/>
                <a:cs typeface="Times New Roman" pitchFamily="18" charset="0"/>
              </a:rPr>
              <a:t>Робот </a:t>
            </a:r>
            <a:r>
              <a:rPr lang="kk-KZ" sz="2400" dirty="0">
                <a:latin typeface="Times New Roman" pitchFamily="18" charset="0"/>
                <a:cs typeface="Times New Roman" pitchFamily="18" charset="0"/>
              </a:rPr>
              <a:t>өз өмірін Бірінші және Екінші заңға қарама-қайшы келмеген жағдайда ғана сақтауы тиіс</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5" name="Content Placeholder 2"/>
          <p:cNvSpPr txBox="1">
            <a:spLocks/>
          </p:cNvSpPr>
          <p:nvPr/>
        </p:nvSpPr>
        <p:spPr bwMode="auto">
          <a:xfrm>
            <a:off x="5935155" y="5572140"/>
            <a:ext cx="3208845" cy="11160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61616"/>
              </a:buClr>
              <a:buSzPct val="70000"/>
              <a:buFont typeface="Wingdings" pitchFamily="-105" charset="2"/>
              <a:buChar char="l"/>
              <a:defRPr sz="2400">
                <a:solidFill>
                  <a:srgbClr val="161616"/>
                </a:solidFill>
                <a:latin typeface="+mn-lt"/>
                <a:ea typeface="ＭＳ Ｐゴシック" pitchFamily="-105" charset="-128"/>
                <a:cs typeface="ＭＳ Ｐゴシック" pitchFamily="-105" charset="-128"/>
              </a:defRPr>
            </a:lvl1pPr>
            <a:lvl2pPr marL="692150" indent="-347663" algn="l" rtl="0" eaLnBrk="1" fontAlgn="base" hangingPunct="1">
              <a:spcBef>
                <a:spcPct val="20000"/>
              </a:spcBef>
              <a:spcAft>
                <a:spcPct val="0"/>
              </a:spcAft>
              <a:buClr>
                <a:srgbClr val="161616"/>
              </a:buClr>
              <a:buSzPct val="70000"/>
              <a:buFont typeface="Wingdings" pitchFamily="-105" charset="2"/>
              <a:buChar char="l"/>
              <a:defRPr sz="2000" baseline="0">
                <a:solidFill>
                  <a:srgbClr val="161616"/>
                </a:solidFill>
                <a:latin typeface="+mn-lt"/>
                <a:ea typeface="ＭＳ Ｐゴシック" pitchFamily="-105" charset="-128"/>
              </a:defRPr>
            </a:lvl2pPr>
            <a:lvl3pPr marL="987425" indent="-293688" algn="l" rtl="0" eaLnBrk="1" fontAlgn="base" hangingPunct="1">
              <a:spcBef>
                <a:spcPct val="20000"/>
              </a:spcBef>
              <a:spcAft>
                <a:spcPct val="0"/>
              </a:spcAft>
              <a:buClr>
                <a:srgbClr val="161616"/>
              </a:buClr>
              <a:buSzPct val="70000"/>
              <a:buFont typeface="Wingdings" pitchFamily="-105" charset="2"/>
              <a:buChar char="l"/>
              <a:defRPr sz="2000" baseline="0">
                <a:solidFill>
                  <a:srgbClr val="161616"/>
                </a:solidFill>
                <a:latin typeface="+mn-lt"/>
                <a:ea typeface="ＭＳ Ｐゴシック" pitchFamily="-105" charset="-128"/>
              </a:defRPr>
            </a:lvl3pPr>
            <a:lvl4pPr marL="1281113" indent="-292100" algn="l" rtl="0" eaLnBrk="1" fontAlgn="base" hangingPunct="1">
              <a:spcBef>
                <a:spcPct val="20000"/>
              </a:spcBef>
              <a:spcAft>
                <a:spcPct val="0"/>
              </a:spcAft>
              <a:buClr>
                <a:srgbClr val="161616"/>
              </a:buClr>
              <a:buSzPct val="75000"/>
              <a:buFont typeface="Wingdings" pitchFamily="-105" charset="2"/>
              <a:buChar char="§"/>
              <a:defRPr sz="1600">
                <a:solidFill>
                  <a:srgbClr val="161616"/>
                </a:solidFill>
                <a:latin typeface="+mn-lt"/>
                <a:ea typeface="ＭＳ Ｐゴシック" pitchFamily="-105" charset="-128"/>
              </a:defRPr>
            </a:lvl4pPr>
            <a:lvl5pPr marL="1598613" indent="-315913" algn="l" rtl="0" eaLnBrk="1" fontAlgn="base" hangingPunct="1">
              <a:spcBef>
                <a:spcPct val="20000"/>
              </a:spcBef>
              <a:spcAft>
                <a:spcPct val="0"/>
              </a:spcAft>
              <a:buClr>
                <a:srgbClr val="161616"/>
              </a:buClr>
              <a:buSzPct val="80000"/>
              <a:buFont typeface="Wingdings" pitchFamily="-105" charset="2"/>
              <a:buChar char="§"/>
              <a:defRPr sz="1600">
                <a:solidFill>
                  <a:srgbClr val="161616"/>
                </a:solidFill>
                <a:latin typeface="+mn-lt"/>
                <a:ea typeface="ＭＳ Ｐゴシック" pitchFamily="-105" charset="-128"/>
              </a:defRPr>
            </a:lvl5pPr>
            <a:lvl6pPr marL="2055813" indent="-315913" algn="l" rtl="0" eaLnBrk="1" fontAlgn="base" hangingPunct="1">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6pPr>
            <a:lvl7pPr marL="2513013" indent="-315913" algn="l" rtl="0" eaLnBrk="1" fontAlgn="base" hangingPunct="1">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7pPr>
            <a:lvl8pPr marL="2970213" indent="-315913" algn="l" rtl="0" eaLnBrk="1" fontAlgn="base" hangingPunct="1">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8pPr>
            <a:lvl9pPr marL="3427413" indent="-315913" algn="l" rtl="0" eaLnBrk="1" fontAlgn="base" hangingPunct="1">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9pPr>
          </a:lstStyle>
          <a:p>
            <a:pPr marL="344487" lvl="1" indent="0" algn="ctr">
              <a:buNone/>
            </a:pPr>
            <a:r>
              <a:rPr lang="kk-KZ" sz="1600" i="1" dirty="0" smtClean="0">
                <a:latin typeface="Times New Roman" pitchFamily="18" charset="0"/>
                <a:cs typeface="Times New Roman" pitchFamily="18" charset="0"/>
              </a:rPr>
              <a:t>«</a:t>
            </a:r>
            <a:r>
              <a:rPr lang="kk-KZ" sz="1600" b="1" i="1" dirty="0" smtClean="0">
                <a:latin typeface="Times New Roman" pitchFamily="18" charset="0"/>
                <a:cs typeface="Times New Roman" pitchFamily="18" charset="0"/>
              </a:rPr>
              <a:t>Мен, </a:t>
            </a:r>
            <a:r>
              <a:rPr lang="kk-KZ" sz="1600" b="1" i="1" dirty="0">
                <a:latin typeface="Times New Roman" pitchFamily="18" charset="0"/>
                <a:cs typeface="Times New Roman" pitchFamily="18" charset="0"/>
              </a:rPr>
              <a:t>Робот</a:t>
            </a:r>
            <a:r>
              <a:rPr lang="kk-KZ" sz="1600" i="1" dirty="0">
                <a:latin typeface="Times New Roman" pitchFamily="18" charset="0"/>
                <a:cs typeface="Times New Roman" pitchFamily="18" charset="0"/>
              </a:rPr>
              <a:t>» кітабының алғашқы </a:t>
            </a:r>
            <a:r>
              <a:rPr lang="kk-KZ" sz="1600" i="1" dirty="0" smtClean="0">
                <a:latin typeface="Times New Roman" pitchFamily="18" charset="0"/>
                <a:cs typeface="Times New Roman" pitchFamily="18" charset="0"/>
              </a:rPr>
              <a:t>басылымының </a:t>
            </a:r>
            <a:r>
              <a:rPr lang="kk-KZ" sz="1600" i="1" dirty="0">
                <a:latin typeface="Times New Roman" pitchFamily="18" charset="0"/>
                <a:cs typeface="Times New Roman" pitchFamily="18" charset="0"/>
              </a:rPr>
              <a:t>мұқабасы</a:t>
            </a:r>
            <a:endParaRPr lang="en-US" sz="1600" i="1"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EBE9F5B7-0F17-41A5-935A-BB30F2948158}" type="slidenum">
              <a:rPr lang="ru-RU" smtClean="0"/>
              <a:pPr/>
              <a:t>10</a:t>
            </a:fld>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636" y="2143116"/>
            <a:ext cx="2725331" cy="3522417"/>
          </a:xfrm>
          <a:prstGeom prst="rect">
            <a:avLst/>
          </a:prstGeom>
        </p:spPr>
      </p:pic>
    </p:spTree>
    <p:extLst>
      <p:ext uri="{BB962C8B-B14F-4D97-AF65-F5344CB8AC3E}">
        <p14:creationId xmlns:p14="http://schemas.microsoft.com/office/powerpoint/2010/main" val="310907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9586"/>
            <a:ext cx="8229600" cy="1143000"/>
          </a:xfrm>
        </p:spPr>
        <p:txBody>
          <a:bodyPr>
            <a:normAutofit/>
          </a:bodyPr>
          <a:lstStyle/>
          <a:p>
            <a:r>
              <a:rPr lang="kk-KZ" sz="3200" b="1" dirty="0" smtClean="0">
                <a:solidFill>
                  <a:schemeClr val="tx2">
                    <a:lumMod val="75000"/>
                  </a:schemeClr>
                </a:solidFill>
                <a:latin typeface="Times New Roman" pitchFamily="18" charset="0"/>
                <a:cs typeface="Times New Roman" pitchFamily="18" charset="0"/>
              </a:rPr>
              <a:t>7. </a:t>
            </a:r>
            <a:r>
              <a:rPr lang="en-US" sz="3200" b="1" dirty="0" smtClean="0">
                <a:solidFill>
                  <a:schemeClr val="tx2">
                    <a:lumMod val="75000"/>
                  </a:schemeClr>
                </a:solidFill>
                <a:latin typeface="Times New Roman" pitchFamily="18" charset="0"/>
                <a:cs typeface="Times New Roman" pitchFamily="18" charset="0"/>
              </a:rPr>
              <a:t>EV</a:t>
            </a:r>
            <a:r>
              <a:rPr lang="ru-RU" sz="3200" b="1" dirty="0">
                <a:solidFill>
                  <a:schemeClr val="tx2">
                    <a:lumMod val="75000"/>
                  </a:schemeClr>
                </a:solidFill>
                <a:latin typeface="Times New Roman" pitchFamily="18" charset="0"/>
                <a:cs typeface="Times New Roman" pitchFamily="18" charset="0"/>
              </a:rPr>
              <a:t>3</a:t>
            </a:r>
            <a:r>
              <a:rPr lang="kk-KZ" sz="3200" b="1" dirty="0">
                <a:solidFill>
                  <a:schemeClr val="tx2">
                    <a:lumMod val="75000"/>
                  </a:schemeClr>
                </a:solidFill>
                <a:latin typeface="Times New Roman" pitchFamily="18" charset="0"/>
                <a:cs typeface="Times New Roman" pitchFamily="18" charset="0"/>
              </a:rPr>
              <a:t> дегеніміз не</a:t>
            </a:r>
            <a:r>
              <a:rPr lang="ru-RU" sz="3200" b="1" dirty="0">
                <a:solidFill>
                  <a:schemeClr val="tx2">
                    <a:lumMod val="75000"/>
                  </a:schemeClr>
                </a:solidFill>
                <a:latin typeface="Times New Roman" pitchFamily="18" charset="0"/>
                <a:cs typeface="Times New Roman" pitchFamily="18" charset="0"/>
              </a:rPr>
              <a:t>?</a:t>
            </a:r>
            <a:endParaRPr lang="ru-RU" sz="3200" dirty="0">
              <a:solidFill>
                <a:schemeClr val="tx2">
                  <a:lumMod val="75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200416" y="1417638"/>
            <a:ext cx="8661749" cy="2354262"/>
          </a:xfrm>
        </p:spPr>
        <p:txBody>
          <a:bodyPr>
            <a:normAutofit fontScale="92500" lnSpcReduction="10000"/>
          </a:bodyPr>
          <a:lstStyle/>
          <a:p>
            <a:pPr marL="0" indent="0" algn="ctr">
              <a:buNone/>
            </a:pPr>
            <a:r>
              <a:rPr lang="en-US" b="1" dirty="0">
                <a:latin typeface="Times New Roman" pitchFamily="18" charset="0"/>
                <a:cs typeface="Times New Roman" pitchFamily="18" charset="0"/>
              </a:rPr>
              <a:t>EV</a:t>
            </a:r>
            <a:r>
              <a:rPr lang="ru-RU" b="1" dirty="0">
                <a:latin typeface="Times New Roman" pitchFamily="18" charset="0"/>
                <a:cs typeface="Times New Roman" pitchFamily="18" charset="0"/>
              </a:rPr>
              <a:t>3</a:t>
            </a:r>
            <a:r>
              <a:rPr lang="ru-RU" dirty="0">
                <a:latin typeface="Times New Roman" pitchFamily="18" charset="0"/>
                <a:cs typeface="Times New Roman" pitchFamily="18" charset="0"/>
              </a:rPr>
              <a:t> – </a:t>
            </a:r>
            <a:r>
              <a:rPr lang="kk-KZ" dirty="0">
                <a:latin typeface="Times New Roman" pitchFamily="18" charset="0"/>
                <a:cs typeface="Times New Roman" pitchFamily="18" charset="0"/>
              </a:rPr>
              <a:t>бұл </a:t>
            </a:r>
            <a:r>
              <a:rPr lang="en-US" dirty="0">
                <a:latin typeface="Times New Roman" pitchFamily="18" charset="0"/>
                <a:cs typeface="Times New Roman" pitchFamily="18" charset="0"/>
              </a:rPr>
              <a:t>LEGO</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MINDSTORMS</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Education </a:t>
            </a:r>
            <a:r>
              <a:rPr lang="kk-KZ" dirty="0">
                <a:latin typeface="Times New Roman" pitchFamily="18" charset="0"/>
                <a:cs typeface="Times New Roman" pitchFamily="18" charset="0"/>
              </a:rPr>
              <a:t>платформасының үшінші буыны. </a:t>
            </a:r>
            <a:endParaRPr lang="en-US" dirty="0" smtClean="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a:p>
            <a:pPr marL="0" indent="0" algn="ctr">
              <a:buNone/>
            </a:pPr>
            <a:r>
              <a:rPr lang="kk-KZ" dirty="0" smtClean="0">
                <a:latin typeface="Times New Roman" pitchFamily="18" charset="0"/>
                <a:cs typeface="Times New Roman" pitchFamily="18" charset="0"/>
              </a:rPr>
              <a:t>«</a:t>
            </a:r>
            <a:r>
              <a:rPr lang="kk-KZ" b="1" dirty="0">
                <a:latin typeface="Times New Roman" pitchFamily="18" charset="0"/>
                <a:cs typeface="Times New Roman" pitchFamily="18" charset="0"/>
              </a:rPr>
              <a:t>EV</a:t>
            </a:r>
            <a:r>
              <a:rPr lang="kk-KZ" dirty="0">
                <a:latin typeface="Times New Roman" pitchFamily="18" charset="0"/>
                <a:cs typeface="Times New Roman" pitchFamily="18" charset="0"/>
              </a:rPr>
              <a:t>» ағылшын тілінен аударғанда «</a:t>
            </a:r>
            <a:r>
              <a:rPr lang="kk-KZ" b="1" dirty="0" err="1">
                <a:latin typeface="Times New Roman" pitchFamily="18" charset="0"/>
                <a:cs typeface="Times New Roman" pitchFamily="18" charset="0"/>
              </a:rPr>
              <a:t>evolution</a:t>
            </a:r>
            <a:r>
              <a:rPr lang="kk-KZ" dirty="0">
                <a:latin typeface="Times New Roman" pitchFamily="18" charset="0"/>
                <a:cs typeface="Times New Roman" pitchFamily="18" charset="0"/>
              </a:rPr>
              <a:t>» -  </a:t>
            </a:r>
            <a:r>
              <a:rPr lang="ru-RU"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эволюция</a:t>
            </a:r>
            <a:r>
              <a:rPr lang="kk-KZ" dirty="0" smtClean="0">
                <a:latin typeface="Times New Roman" pitchFamily="18" charset="0"/>
                <a:cs typeface="Times New Roman" pitchFamily="18" charset="0"/>
              </a:rPr>
              <a:t>» </a:t>
            </a:r>
            <a:r>
              <a:rPr lang="kk-KZ" dirty="0">
                <a:latin typeface="Times New Roman" pitchFamily="18" charset="0"/>
                <a:cs typeface="Times New Roman" pitchFamily="18" charset="0"/>
              </a:rPr>
              <a:t>деген мағынаны береді.</a:t>
            </a:r>
            <a:endParaRPr lang="en-US" dirty="0" smtClean="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106" y="3819640"/>
            <a:ext cx="6241788" cy="2413816"/>
          </a:xfrm>
          <a:prstGeom prst="rect">
            <a:avLst/>
          </a:prstGeom>
        </p:spPr>
      </p:pic>
      <p:sp>
        <p:nvSpPr>
          <p:cNvPr id="4" name="Номер слайда 3"/>
          <p:cNvSpPr>
            <a:spLocks noGrp="1"/>
          </p:cNvSpPr>
          <p:nvPr>
            <p:ph type="sldNum" sz="quarter" idx="12"/>
          </p:nvPr>
        </p:nvSpPr>
        <p:spPr/>
        <p:txBody>
          <a:bodyPr/>
          <a:lstStyle/>
          <a:p>
            <a:fld id="{0016F670-E784-46FB-A4E3-CF38197E6B05}" type="slidenum">
              <a:rPr lang="ru-RU" smtClean="0"/>
              <a:pPr/>
              <a:t>11</a:t>
            </a:fld>
            <a:endParaRPr lang="ru-RU"/>
          </a:p>
        </p:txBody>
      </p:sp>
    </p:spTree>
    <p:extLst>
      <p:ext uri="{BB962C8B-B14F-4D97-AF65-F5344CB8AC3E}">
        <p14:creationId xmlns:p14="http://schemas.microsoft.com/office/powerpoint/2010/main" val="387089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428604"/>
            <a:ext cx="8229600" cy="1248507"/>
          </a:xfrm>
        </p:spPr>
        <p:txBody>
          <a:bodyPr>
            <a:noAutofit/>
          </a:bodyPr>
          <a:lstStyle/>
          <a:p>
            <a:pPr marL="0" indent="0" algn="ctr">
              <a:buNone/>
            </a:pPr>
            <a:r>
              <a:rPr lang="kk-KZ" sz="4000" b="1" dirty="0" smtClean="0">
                <a:solidFill>
                  <a:schemeClr val="accent1">
                    <a:lumMod val="50000"/>
                  </a:schemeClr>
                </a:solidFill>
                <a:latin typeface="Times New Roman" pitchFamily="18" charset="0"/>
                <a:cs typeface="Times New Roman" pitchFamily="18" charset="0"/>
              </a:rPr>
              <a:t>8. </a:t>
            </a:r>
            <a:r>
              <a:rPr lang="en-US" sz="4000" b="1" dirty="0" smtClean="0">
                <a:solidFill>
                  <a:schemeClr val="accent1">
                    <a:lumMod val="50000"/>
                  </a:schemeClr>
                </a:solidFill>
                <a:latin typeface="Times New Roman" pitchFamily="18" charset="0"/>
                <a:cs typeface="Times New Roman" pitchFamily="18" charset="0"/>
              </a:rPr>
              <a:t>LEGO®</a:t>
            </a:r>
            <a:r>
              <a:rPr lang="ru-RU" sz="4000" b="1" dirty="0" smtClean="0">
                <a:solidFill>
                  <a:schemeClr val="accent1">
                    <a:lumMod val="50000"/>
                  </a:schemeClr>
                </a:solidFill>
                <a:latin typeface="Times New Roman" pitchFamily="18" charset="0"/>
                <a:cs typeface="Times New Roman" pitchFamily="18" charset="0"/>
              </a:rPr>
              <a:t> </a:t>
            </a:r>
            <a:r>
              <a:rPr lang="en-US" sz="4000" b="1" dirty="0" smtClean="0">
                <a:solidFill>
                  <a:schemeClr val="accent1">
                    <a:lumMod val="50000"/>
                  </a:schemeClr>
                </a:solidFill>
                <a:latin typeface="Times New Roman" pitchFamily="18" charset="0"/>
                <a:cs typeface="Times New Roman" pitchFamily="18" charset="0"/>
              </a:rPr>
              <a:t>MINDSTORMS® EV3</a:t>
            </a:r>
            <a:r>
              <a:rPr lang="kk-KZ" sz="4000" b="1" dirty="0" smtClean="0">
                <a:solidFill>
                  <a:schemeClr val="accent1">
                    <a:lumMod val="50000"/>
                  </a:schemeClr>
                </a:solidFill>
                <a:latin typeface="Times New Roman" pitchFamily="18" charset="0"/>
                <a:cs typeface="Times New Roman" pitchFamily="18" charset="0"/>
              </a:rPr>
              <a:t> жинағының  шығу тарихы</a:t>
            </a:r>
            <a:r>
              <a:rPr lang="en-US" sz="4000" b="1" dirty="0" smtClean="0">
                <a:solidFill>
                  <a:schemeClr val="accent1">
                    <a:lumMod val="50000"/>
                  </a:schemeClr>
                </a:solidFill>
                <a:latin typeface="Times New Roman" pitchFamily="18" charset="0"/>
                <a:cs typeface="Times New Roman" pitchFamily="18" charset="0"/>
              </a:rPr>
              <a:t> </a:t>
            </a:r>
          </a:p>
        </p:txBody>
      </p:sp>
      <p:sp>
        <p:nvSpPr>
          <p:cNvPr id="4" name="Номер слайда 3"/>
          <p:cNvSpPr>
            <a:spLocks noGrp="1"/>
          </p:cNvSpPr>
          <p:nvPr>
            <p:ph type="sldNum" sz="quarter" idx="12"/>
          </p:nvPr>
        </p:nvSpPr>
        <p:spPr/>
        <p:txBody>
          <a:bodyPr/>
          <a:lstStyle/>
          <a:p>
            <a:fld id="{EBE9F5B7-0F17-41A5-935A-BB30F2948158}" type="slidenum">
              <a:rPr lang="ru-RU" smtClean="0"/>
              <a:pPr/>
              <a:t>12</a:t>
            </a:fld>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39" y="2883878"/>
            <a:ext cx="2386931" cy="2442657"/>
          </a:xfrm>
          <a:prstGeom prst="rect">
            <a:avLst/>
          </a:prstGeom>
        </p:spPr>
      </p:pic>
      <p:sp>
        <p:nvSpPr>
          <p:cNvPr id="7" name="TextBox 6"/>
          <p:cNvSpPr txBox="1"/>
          <p:nvPr/>
        </p:nvSpPr>
        <p:spPr>
          <a:xfrm>
            <a:off x="669828" y="5238615"/>
            <a:ext cx="2176027" cy="923330"/>
          </a:xfrm>
          <a:prstGeom prst="rect">
            <a:avLst/>
          </a:prstGeom>
          <a:noFill/>
        </p:spPr>
        <p:txBody>
          <a:bodyPr wrap="square" rtlCol="0">
            <a:spAutoFit/>
          </a:bodyPr>
          <a:lstStyle/>
          <a:p>
            <a:pPr algn="ctr"/>
            <a:r>
              <a:rPr lang="en-US" b="1" dirty="0" smtClean="0"/>
              <a:t>1998</a:t>
            </a:r>
          </a:p>
          <a:p>
            <a:pPr algn="ctr"/>
            <a:r>
              <a:rPr lang="sv-SE" dirty="0"/>
              <a:t>LEGO MINDSTORMS RCX Intelligent Brick</a:t>
            </a:r>
            <a:endParaRPr lang="ru-RU"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956" y="2989323"/>
            <a:ext cx="2532063" cy="2203636"/>
          </a:xfrm>
          <a:prstGeom prst="rect">
            <a:avLst/>
          </a:prstGeom>
        </p:spPr>
      </p:pic>
      <p:sp>
        <p:nvSpPr>
          <p:cNvPr id="9" name="TextBox 8"/>
          <p:cNvSpPr txBox="1"/>
          <p:nvPr/>
        </p:nvSpPr>
        <p:spPr>
          <a:xfrm>
            <a:off x="6085809" y="5237456"/>
            <a:ext cx="2176027" cy="923330"/>
          </a:xfrm>
          <a:prstGeom prst="rect">
            <a:avLst/>
          </a:prstGeom>
          <a:noFill/>
        </p:spPr>
        <p:txBody>
          <a:bodyPr wrap="square" rtlCol="0">
            <a:spAutoFit/>
          </a:bodyPr>
          <a:lstStyle/>
          <a:p>
            <a:pPr algn="ctr"/>
            <a:r>
              <a:rPr lang="ru-RU" b="1" dirty="0" smtClean="0"/>
              <a:t>2013</a:t>
            </a:r>
            <a:endParaRPr lang="en-US" b="1" dirty="0" smtClean="0"/>
          </a:p>
          <a:p>
            <a:pPr algn="ctr"/>
            <a:r>
              <a:rPr lang="sv-SE" dirty="0"/>
              <a:t>LEGO MINDSTORMS </a:t>
            </a:r>
            <a:r>
              <a:rPr lang="en-US" dirty="0" smtClean="0"/>
              <a:t>EV3</a:t>
            </a:r>
            <a:endParaRPr lang="ru-RU" dirty="0"/>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758" y="2989323"/>
            <a:ext cx="2981315" cy="2235986"/>
          </a:xfrm>
          <a:prstGeom prst="rect">
            <a:avLst/>
          </a:prstGeom>
        </p:spPr>
      </p:pic>
      <p:sp>
        <p:nvSpPr>
          <p:cNvPr id="11" name="TextBox 10"/>
          <p:cNvSpPr txBox="1"/>
          <p:nvPr/>
        </p:nvSpPr>
        <p:spPr>
          <a:xfrm>
            <a:off x="3278139" y="5237456"/>
            <a:ext cx="2176027" cy="923330"/>
          </a:xfrm>
          <a:prstGeom prst="rect">
            <a:avLst/>
          </a:prstGeom>
          <a:noFill/>
        </p:spPr>
        <p:txBody>
          <a:bodyPr wrap="square" rtlCol="0">
            <a:spAutoFit/>
          </a:bodyPr>
          <a:lstStyle/>
          <a:p>
            <a:pPr algn="ctr"/>
            <a:r>
              <a:rPr lang="en-US" b="1" dirty="0" smtClean="0"/>
              <a:t>200</a:t>
            </a:r>
            <a:r>
              <a:rPr lang="ru-RU" b="1" dirty="0" smtClean="0"/>
              <a:t>6</a:t>
            </a:r>
            <a:endParaRPr lang="en-US" b="1" dirty="0" smtClean="0"/>
          </a:p>
          <a:p>
            <a:pPr algn="ctr"/>
            <a:r>
              <a:rPr lang="sv-SE" dirty="0"/>
              <a:t>LEGO MINDSTORMS </a:t>
            </a:r>
            <a:r>
              <a:rPr lang="en-US" dirty="0" smtClean="0"/>
              <a:t>NXT</a:t>
            </a:r>
            <a:endParaRPr lang="ru-RU" dirty="0"/>
          </a:p>
        </p:txBody>
      </p:sp>
    </p:spTree>
    <p:extLst>
      <p:ext uri="{BB962C8B-B14F-4D97-AF65-F5344CB8AC3E}">
        <p14:creationId xmlns:p14="http://schemas.microsoft.com/office/powerpoint/2010/main" val="266777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to="" calcmode="lin" valueType="num">
                                      <p:cBhvr>
                                        <p:cTn id="25" dur="1" fill="hold"/>
                                        <p:tgtEl>
                                          <p:spTgt spid="8"/>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to="" calcmode="lin" valueType="num">
                                      <p:cBhvr>
                                        <p:cTn id="28"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50000"/>
                  </a:schemeClr>
                </a:solidFill>
                <a:latin typeface="Times New Roman" pitchFamily="18" charset="0"/>
                <a:cs typeface="Times New Roman" pitchFamily="18" charset="0"/>
              </a:rPr>
              <a:t>9. Мотор </a:t>
            </a:r>
            <a:r>
              <a:rPr lang="kk-KZ" b="1" dirty="0">
                <a:solidFill>
                  <a:schemeClr val="accent1">
                    <a:lumMod val="50000"/>
                  </a:schemeClr>
                </a:solidFill>
                <a:latin typeface="Times New Roman" pitchFamily="18" charset="0"/>
                <a:cs typeface="Times New Roman" pitchFamily="18" charset="0"/>
              </a:rPr>
              <a:t>дегеніміз не</a:t>
            </a:r>
            <a:r>
              <a:rPr lang="ru-RU" dirty="0" smtClean="0">
                <a:solidFill>
                  <a:schemeClr val="accent1">
                    <a:lumMod val="50000"/>
                  </a:schemeClr>
                </a:solidFill>
                <a:latin typeface="Times New Roman" pitchFamily="18" charset="0"/>
                <a:cs typeface="Times New Roman" pitchFamily="18" charset="0"/>
              </a:rPr>
              <a:t>?</a:t>
            </a:r>
            <a:endParaRPr lang="ru-RU" dirty="0">
              <a:solidFill>
                <a:schemeClr val="accent1">
                  <a:lumMod val="5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3"/>
            <a:ext cx="8229600" cy="2118943"/>
          </a:xfrm>
        </p:spPr>
        <p:txBody>
          <a:bodyPr>
            <a:normAutofit fontScale="85000" lnSpcReduction="10000"/>
          </a:bodyPr>
          <a:lstStyle/>
          <a:p>
            <a:pPr marL="0" indent="0" algn="just">
              <a:buNone/>
            </a:pPr>
            <a:r>
              <a:rPr lang="ru-RU" b="1" dirty="0" smtClean="0">
                <a:latin typeface="Times New Roman" pitchFamily="18" charset="0"/>
                <a:cs typeface="Times New Roman" pitchFamily="18" charset="0"/>
              </a:rPr>
              <a:t>Мотор</a:t>
            </a:r>
            <a:r>
              <a:rPr lang="ru-RU" dirty="0" smtClean="0">
                <a:latin typeface="Times New Roman" pitchFamily="18" charset="0"/>
                <a:cs typeface="Times New Roman" pitchFamily="18" charset="0"/>
              </a:rPr>
              <a:t> (</a:t>
            </a:r>
            <a:r>
              <a:rPr lang="kk-KZ" dirty="0">
                <a:latin typeface="Times New Roman" pitchFamily="18" charset="0"/>
                <a:cs typeface="Times New Roman" pitchFamily="18" charset="0"/>
              </a:rPr>
              <a:t>тартпа</a:t>
            </a:r>
            <a:r>
              <a:rPr lang="ru-RU" dirty="0">
                <a:latin typeface="Times New Roman" pitchFamily="18" charset="0"/>
                <a:cs typeface="Times New Roman" pitchFamily="18" charset="0"/>
              </a:rPr>
              <a:t>, </a:t>
            </a:r>
            <a:r>
              <a:rPr lang="kk-KZ" dirty="0">
                <a:latin typeface="Times New Roman" pitchFamily="18" charset="0"/>
                <a:cs typeface="Times New Roman" pitchFamily="18" charset="0"/>
              </a:rPr>
              <a:t>қозғалтқыш</a:t>
            </a:r>
            <a:r>
              <a:rPr lang="ru-RU" dirty="0" smtClean="0">
                <a:latin typeface="Times New Roman" pitchFamily="18" charset="0"/>
                <a:cs typeface="Times New Roman" pitchFamily="18" charset="0"/>
              </a:rPr>
              <a:t>) </a:t>
            </a:r>
            <a:r>
              <a:rPr lang="kk-KZ" dirty="0">
                <a:latin typeface="Times New Roman" pitchFamily="18" charset="0"/>
                <a:cs typeface="Times New Roman" pitchFamily="18" charset="0"/>
              </a:rPr>
              <a:t>тек қана роботты емес, сонымен қоса түрлі механизмдер мен манипуляторды қозғалысқа әкелетін роботтың ажырамас бөлігі болып табылады</a:t>
            </a:r>
            <a:r>
              <a:rPr lang="ru-RU" dirty="0" smtClean="0">
                <a:latin typeface="Times New Roman" pitchFamily="18" charset="0"/>
                <a:cs typeface="Times New Roman" pitchFamily="18" charset="0"/>
              </a:rPr>
              <a:t>. </a:t>
            </a:r>
            <a:r>
              <a:rPr lang="kk-KZ" dirty="0">
                <a:latin typeface="Times New Roman" pitchFamily="18" charset="0"/>
                <a:cs typeface="Times New Roman" pitchFamily="18" charset="0"/>
              </a:rPr>
              <a:t>Бір сөзбен айтқанда, мотор робот үшін электр қуатын қозғалыс қуатына айналдырады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60" y="3857628"/>
            <a:ext cx="3590925" cy="1847850"/>
          </a:xfrm>
          <a:prstGeom prst="rect">
            <a:avLst/>
          </a:prstGeom>
        </p:spPr>
      </p:pic>
      <p:sp>
        <p:nvSpPr>
          <p:cNvPr id="6" name="Номер слайда 5"/>
          <p:cNvSpPr>
            <a:spLocks noGrp="1"/>
          </p:cNvSpPr>
          <p:nvPr>
            <p:ph type="sldNum" sz="quarter" idx="12"/>
          </p:nvPr>
        </p:nvSpPr>
        <p:spPr/>
        <p:txBody>
          <a:bodyPr/>
          <a:lstStyle/>
          <a:p>
            <a:fld id="{2B16341F-4A2F-45E4-8703-01289A77DAC2}" type="slidenum">
              <a:rPr lang="ru-RU" smtClean="0"/>
              <a:pPr/>
              <a:t>13</a:t>
            </a:fld>
            <a:endParaRPr lang="ru-RU"/>
          </a:p>
        </p:txBody>
      </p:sp>
    </p:spTree>
    <p:extLst>
      <p:ext uri="{BB962C8B-B14F-4D97-AF65-F5344CB8AC3E}">
        <p14:creationId xmlns:p14="http://schemas.microsoft.com/office/powerpoint/2010/main" val="38057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90246"/>
          </a:xfrm>
        </p:spPr>
        <p:txBody>
          <a:bodyPr/>
          <a:lstStyle/>
          <a:p>
            <a:r>
              <a:rPr lang="ru-RU" sz="3200" b="1" dirty="0" smtClean="0">
                <a:solidFill>
                  <a:schemeClr val="tx2">
                    <a:lumMod val="75000"/>
                  </a:schemeClr>
                </a:solidFill>
                <a:latin typeface="Times New Roman" pitchFamily="18" charset="0"/>
                <a:cs typeface="Times New Roman" pitchFamily="18" charset="0"/>
              </a:rPr>
              <a:t>10. </a:t>
            </a:r>
            <a:r>
              <a:rPr lang="ru-RU" sz="3600" b="1" dirty="0" smtClean="0">
                <a:solidFill>
                  <a:schemeClr val="tx2">
                    <a:lumMod val="75000"/>
                  </a:schemeClr>
                </a:solidFill>
                <a:latin typeface="Times New Roman" pitchFamily="18" charset="0"/>
                <a:cs typeface="Times New Roman" pitchFamily="18" charset="0"/>
              </a:rPr>
              <a:t>Датчик </a:t>
            </a:r>
            <a:r>
              <a:rPr lang="ru-RU" sz="3600" b="1" dirty="0" err="1" smtClean="0">
                <a:solidFill>
                  <a:schemeClr val="tx2">
                    <a:lumMod val="75000"/>
                  </a:schemeClr>
                </a:solidFill>
                <a:latin typeface="Times New Roman" pitchFamily="18" charset="0"/>
                <a:cs typeface="Times New Roman" pitchFamily="18" charset="0"/>
              </a:rPr>
              <a:t>дегеніміз</a:t>
            </a:r>
            <a:r>
              <a:rPr lang="ru-RU" sz="3600" b="1" dirty="0" smtClean="0">
                <a:solidFill>
                  <a:schemeClr val="tx2">
                    <a:lumMod val="75000"/>
                  </a:schemeClr>
                </a:solidFill>
                <a:latin typeface="Times New Roman" pitchFamily="18" charset="0"/>
                <a:cs typeface="Times New Roman" pitchFamily="18" charset="0"/>
              </a:rPr>
              <a:t> не?</a:t>
            </a:r>
            <a:endParaRPr lang="ru-RU" sz="3600" b="1" dirty="0">
              <a:solidFill>
                <a:schemeClr val="tx2">
                  <a:lumMod val="75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285720" y="2071678"/>
            <a:ext cx="8373534" cy="1598230"/>
          </a:xfrm>
        </p:spPr>
        <p:txBody>
          <a:bodyPr>
            <a:normAutofit fontScale="92500" lnSpcReduction="20000"/>
          </a:bodyPr>
          <a:lstStyle/>
          <a:p>
            <a:pPr marL="0" indent="0" algn="just">
              <a:buNone/>
            </a:pPr>
            <a:r>
              <a:rPr lang="ru-RU" b="1" dirty="0" smtClean="0">
                <a:latin typeface="Times New Roman" pitchFamily="18" charset="0"/>
                <a:cs typeface="Times New Roman" pitchFamily="18" charset="0"/>
              </a:rPr>
              <a:t>Датчик</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әр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ақпаратты</a:t>
            </a:r>
            <a:r>
              <a:rPr lang="ru-RU" dirty="0">
                <a:latin typeface="Times New Roman" pitchFamily="18" charset="0"/>
                <a:cs typeface="Times New Roman" pitchFamily="18" charset="0"/>
              </a:rPr>
              <a:t> (температура, </a:t>
            </a:r>
            <a:r>
              <a:rPr lang="ru-RU" dirty="0" err="1" smtClean="0">
                <a:latin typeface="Times New Roman" pitchFamily="18" charset="0"/>
                <a:cs typeface="Times New Roman" pitchFamily="18" charset="0"/>
              </a:rPr>
              <a:t>жылдамдық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сәуле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дыбыс</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ө</a:t>
            </a:r>
            <a:r>
              <a:rPr lang="ru-RU" dirty="0" err="1" smtClean="0">
                <a:latin typeface="Times New Roman" pitchFamily="18" charset="0"/>
                <a:cs typeface="Times New Roman" pitchFamily="18" charset="0"/>
              </a:rPr>
              <a:t>лшеуге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арналған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Датчиктер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электронды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механикалық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бөлінеді</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7126" y="3923914"/>
            <a:ext cx="2708031" cy="1695164"/>
          </a:xfrm>
          <a:prstGeom prst="rect">
            <a:avLst/>
          </a:prstGeom>
        </p:spPr>
      </p:pic>
      <p:sp>
        <p:nvSpPr>
          <p:cNvPr id="6" name="Номер слайда 5"/>
          <p:cNvSpPr>
            <a:spLocks noGrp="1"/>
          </p:cNvSpPr>
          <p:nvPr>
            <p:ph type="sldNum" sz="quarter" idx="12"/>
          </p:nvPr>
        </p:nvSpPr>
        <p:spPr/>
        <p:txBody>
          <a:bodyPr/>
          <a:lstStyle/>
          <a:p>
            <a:fld id="{2B16341F-4A2F-45E4-8703-01289A77DAC2}" type="slidenum">
              <a:rPr lang="ru-RU" smtClean="0"/>
              <a:pPr/>
              <a:t>14</a:t>
            </a:fld>
            <a:endParaRPr lang="ru-RU"/>
          </a:p>
        </p:txBody>
      </p:sp>
    </p:spTree>
    <p:extLst>
      <p:ext uri="{BB962C8B-B14F-4D97-AF65-F5344CB8AC3E}">
        <p14:creationId xmlns:p14="http://schemas.microsoft.com/office/powerpoint/2010/main" val="209662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24"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6" y="0"/>
            <a:ext cx="9154586" cy="6858000"/>
          </a:xfrm>
        </p:spPr>
      </p:pic>
      <p:sp>
        <p:nvSpPr>
          <p:cNvPr id="5" name="Прямоугольник 4"/>
          <p:cNvSpPr/>
          <p:nvPr/>
        </p:nvSpPr>
        <p:spPr>
          <a:xfrm>
            <a:off x="1428728" y="1857364"/>
            <a:ext cx="6215106"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i="1" dirty="0">
                <a:latin typeface="Times New Roman" pitchFamily="18" charset="0"/>
                <a:cs typeface="Times New Roman" pitchFamily="18" charset="0"/>
              </a:rPr>
              <a:t>2</a:t>
            </a:r>
            <a:r>
              <a:rPr lang="ru-RU" sz="6600" b="1" i="1" dirty="0" smtClean="0">
                <a:latin typeface="Times New Roman" pitchFamily="18" charset="0"/>
                <a:cs typeface="Times New Roman" pitchFamily="18" charset="0"/>
              </a:rPr>
              <a:t>-кезең</a:t>
            </a:r>
          </a:p>
          <a:p>
            <a:pPr algn="ctr"/>
            <a:r>
              <a:rPr lang="ru-RU" sz="6600" b="1" i="1" dirty="0" smtClean="0">
                <a:latin typeface="Times New Roman" pitchFamily="18" charset="0"/>
                <a:cs typeface="Times New Roman" pitchFamily="18" charset="0"/>
              </a:rPr>
              <a:t> «</a:t>
            </a:r>
            <a:r>
              <a:rPr lang="ru-RU" sz="6600" b="1" i="1" dirty="0" err="1" smtClean="0">
                <a:latin typeface="Times New Roman" pitchFamily="18" charset="0"/>
                <a:cs typeface="Times New Roman" pitchFamily="18" charset="0"/>
              </a:rPr>
              <a:t>Жарнама</a:t>
            </a:r>
            <a:r>
              <a:rPr lang="ru-RU" sz="6600" b="1" i="1" dirty="0" smtClean="0">
                <a:latin typeface="Times New Roman" pitchFamily="18" charset="0"/>
                <a:cs typeface="Times New Roman" pitchFamily="18" charset="0"/>
              </a:rPr>
              <a:t>»</a:t>
            </a:r>
            <a:endParaRPr lang="ru-RU" sz="6600" dirty="0">
              <a:latin typeface="Times New Roman" pitchFamily="18" charset="0"/>
              <a:cs typeface="Times New Roman" pitchFamily="18" charset="0"/>
            </a:endParaRPr>
          </a:p>
        </p:txBody>
      </p:sp>
    </p:spTree>
    <p:extLst>
      <p:ext uri="{BB962C8B-B14F-4D97-AF65-F5344CB8AC3E}">
        <p14:creationId xmlns:p14="http://schemas.microsoft.com/office/powerpoint/2010/main" val="146693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gtEl>
                                        <p:attrNameLst>
                                          <p:attrName>ppt_y</p:attrName>
                                        </p:attrNameLst>
                                      </p:cBhvr>
                                      <p:tavLst>
                                        <p:tav tm="0">
                                          <p:val>
                                            <p:strVal val="#ppt_y"/>
                                          </p:val>
                                        </p:tav>
                                        <p:tav tm="100000">
                                          <p:val>
                                            <p:strVal val="#ppt_y"/>
                                          </p:val>
                                        </p:tav>
                                      </p:tavLst>
                                    </p:anim>
                                    <p:anim calcmode="lin" valueType="num">
                                      <p:cBhvr>
                                        <p:cTn id="9"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icview.info/download/20150410/robot-technology-advanced-pose-3840x2160.jpg"/>
          <p:cNvPicPr>
            <a:picLocks noChangeAspect="1" noChangeArrowheads="1"/>
          </p:cNvPicPr>
          <p:nvPr/>
        </p:nvPicPr>
        <p:blipFill>
          <a:blip r:embed="rId2"/>
          <a:srcRect/>
          <a:stretch>
            <a:fillRect/>
          </a:stretch>
        </p:blipFill>
        <p:spPr bwMode="auto">
          <a:xfrm>
            <a:off x="0" y="0"/>
            <a:ext cx="9144000" cy="5805488"/>
          </a:xfrm>
          <a:prstGeom prst="rect">
            <a:avLst/>
          </a:prstGeom>
          <a:noFill/>
          <a:ln w="9525">
            <a:noFill/>
            <a:miter lim="800000"/>
            <a:headEnd/>
            <a:tailEnd/>
          </a:ln>
        </p:spPr>
      </p:pic>
      <p:sp>
        <p:nvSpPr>
          <p:cNvPr id="5" name="Содержимое 2"/>
          <p:cNvSpPr txBox="1">
            <a:spLocks/>
          </p:cNvSpPr>
          <p:nvPr/>
        </p:nvSpPr>
        <p:spPr>
          <a:xfrm>
            <a:off x="457200" y="857232"/>
            <a:ext cx="3971924" cy="4143403"/>
          </a:xfrm>
          <a:prstGeom prst="rect">
            <a:avLst/>
          </a:prstGeom>
        </p:spPr>
        <p:txBody>
          <a:bodyPr vert="horz" lIns="91440" tIns="45720" rIns="91440" bIns="45720" rtlCol="0">
            <a:normAutofit/>
          </a:bodyPr>
          <a:lstStyle/>
          <a:p>
            <a:pPr marL="0" marR="0" lvl="0" indent="360363"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Бұл</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кезеңде</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Сіздер</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берілген</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 </a:t>
            </a:r>
            <a:r>
              <a:rPr lang="ru-RU" sz="3200" dirty="0" err="1">
                <a:latin typeface="Times New Roman" pitchFamily="18" charset="0"/>
                <a:cs typeface="Times New Roman" pitchFamily="18" charset="0"/>
              </a:rPr>
              <a:t>р</a:t>
            </a: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оботты</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жарнамалайсыздар</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a:t>
            </a:r>
          </a:p>
          <a:p>
            <a:pPr marL="0" marR="0" lvl="0" indent="360363" algn="ctr" defTabSz="914400" rtl="0" eaLnBrk="1" fontAlgn="auto" latinLnBrk="0" hangingPunct="1">
              <a:lnSpc>
                <a:spcPct val="100000"/>
              </a:lnSpc>
              <a:spcBef>
                <a:spcPct val="20000"/>
              </a:spcBef>
              <a:spcAft>
                <a:spcPts val="0"/>
              </a:spcAft>
              <a:buClrTx/>
              <a:buSzTx/>
              <a:buFont typeface="Arial" pitchFamily="34" charset="0"/>
              <a:buNone/>
              <a:tabLst/>
              <a:defRPr/>
            </a:pPr>
            <a:r>
              <a:rPr lang="kk-KZ" sz="3200" dirty="0" smtClean="0">
                <a:latin typeface="Times New Roman" pitchFamily="18" charset="0"/>
                <a:cs typeface="Times New Roman" pitchFamily="18" charset="0"/>
              </a:rPr>
              <a:t>Екі командаға екі робот беріледі</a:t>
            </a:r>
            <a:endParaRPr kumimoji="0" lang="ru-RU" sz="3200" b="0"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6" y="0"/>
            <a:ext cx="9154586" cy="6858000"/>
          </a:xfrm>
        </p:spPr>
      </p:pic>
      <p:sp>
        <p:nvSpPr>
          <p:cNvPr id="5" name="Прямоугольник 4"/>
          <p:cNvSpPr/>
          <p:nvPr/>
        </p:nvSpPr>
        <p:spPr>
          <a:xfrm>
            <a:off x="1428728" y="1857364"/>
            <a:ext cx="6675290"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i="1" dirty="0">
                <a:latin typeface="Times New Roman" pitchFamily="18" charset="0"/>
                <a:cs typeface="Times New Roman" pitchFamily="18" charset="0"/>
              </a:rPr>
              <a:t>3</a:t>
            </a:r>
            <a:r>
              <a:rPr lang="ru-RU" sz="6600" b="1" i="1" dirty="0" smtClean="0">
                <a:latin typeface="Times New Roman" pitchFamily="18" charset="0"/>
                <a:cs typeface="Times New Roman" pitchFamily="18" charset="0"/>
              </a:rPr>
              <a:t>-кезең</a:t>
            </a:r>
          </a:p>
          <a:p>
            <a:pPr algn="ctr"/>
            <a:r>
              <a:rPr lang="ru-RU" sz="6600" b="1" i="1" dirty="0" err="1" smtClean="0">
                <a:latin typeface="Times New Roman" pitchFamily="18" charset="0"/>
                <a:cs typeface="Times New Roman" pitchFamily="18" charset="0"/>
              </a:rPr>
              <a:t>«Ғажайып алаң»</a:t>
            </a:r>
            <a:endParaRPr lang="ru-RU" sz="6600" dirty="0">
              <a:latin typeface="Times New Roman" pitchFamily="18" charset="0"/>
              <a:cs typeface="Times New Roman" pitchFamily="18" charset="0"/>
            </a:endParaRPr>
          </a:p>
        </p:txBody>
      </p:sp>
    </p:spTree>
    <p:extLst>
      <p:ext uri="{BB962C8B-B14F-4D97-AF65-F5344CB8AC3E}">
        <p14:creationId xmlns:p14="http://schemas.microsoft.com/office/powerpoint/2010/main" val="146693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gtEl>
                                        <p:attrNameLst>
                                          <p:attrName>ppt_y</p:attrName>
                                        </p:attrNameLst>
                                      </p:cBhvr>
                                      <p:tavLst>
                                        <p:tav tm="0">
                                          <p:val>
                                            <p:strVal val="#ppt_y"/>
                                          </p:val>
                                        </p:tav>
                                        <p:tav tm="100000">
                                          <p:val>
                                            <p:strVal val="#ppt_y"/>
                                          </p:val>
                                        </p:tav>
                                      </p:tavLst>
                                    </p:anim>
                                    <p:anim calcmode="lin" valueType="num">
                                      <p:cBhvr>
                                        <p:cTn id="9"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icview.info/download/20150410/robot-technology-advanced-pose-3840x2160.jpg"/>
          <p:cNvPicPr>
            <a:picLocks noChangeAspect="1" noChangeArrowheads="1"/>
          </p:cNvPicPr>
          <p:nvPr/>
        </p:nvPicPr>
        <p:blipFill>
          <a:blip r:embed="rId2"/>
          <a:srcRect/>
          <a:stretch>
            <a:fillRect/>
          </a:stretch>
        </p:blipFill>
        <p:spPr bwMode="auto">
          <a:xfrm>
            <a:off x="0" y="0"/>
            <a:ext cx="9144000" cy="5805488"/>
          </a:xfrm>
          <a:prstGeom prst="rect">
            <a:avLst/>
          </a:prstGeom>
          <a:noFill/>
          <a:ln w="9525">
            <a:noFill/>
            <a:miter lim="800000"/>
            <a:headEnd/>
            <a:tailEnd/>
          </a:ln>
        </p:spPr>
      </p:pic>
      <p:sp>
        <p:nvSpPr>
          <p:cNvPr id="4" name="Содержимое 2"/>
          <p:cNvSpPr txBox="1">
            <a:spLocks/>
          </p:cNvSpPr>
          <p:nvPr/>
        </p:nvSpPr>
        <p:spPr>
          <a:xfrm>
            <a:off x="457200" y="1071546"/>
            <a:ext cx="4329114" cy="5054617"/>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600" b="0" i="0" u="none" strike="noStrike" kern="1200" cap="none" spc="0" normalizeH="0" baseline="0" noProof="0" dirty="0" err="1" smtClean="0">
                <a:ln>
                  <a:noFill/>
                </a:ln>
                <a:effectLst/>
                <a:uLnTx/>
                <a:uFillTx/>
                <a:latin typeface="Times New Roman" pitchFamily="18" charset="0"/>
                <a:cs typeface="Times New Roman" pitchFamily="18" charset="0"/>
              </a:rPr>
              <a:t>Тақтадағы ұяшықтарда</a:t>
            </a:r>
            <a:r>
              <a:rPr kumimoji="0" lang="ru-RU" sz="3600" b="0" i="0" u="none" strike="noStrike" kern="1200" cap="none" spc="0" normalizeH="0" baseline="0" noProof="0" dirty="0" smtClean="0">
                <a:ln>
                  <a:noFill/>
                </a:ln>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3600" dirty="0" smtClean="0">
                <a:latin typeface="Times New Roman" pitchFamily="18" charset="0"/>
                <a:cs typeface="Times New Roman" pitchFamily="18" charset="0"/>
              </a:rPr>
              <a:t>и</a:t>
            </a:r>
            <a:r>
              <a:rPr kumimoji="0" lang="ru-RU" sz="3600" b="0" i="0" u="none" strike="noStrike" kern="1200" cap="none" spc="0" normalizeH="0" baseline="0" noProof="0" dirty="0" err="1" smtClean="0">
                <a:ln>
                  <a:noFill/>
                </a:ln>
                <a:effectLst/>
                <a:uLnTx/>
                <a:uFillTx/>
                <a:latin typeface="Times New Roman" pitchFamily="18" charset="0"/>
                <a:cs typeface="Times New Roman" pitchFamily="18" charset="0"/>
              </a:rPr>
              <a:t>нформатика</a:t>
            </a:r>
            <a:r>
              <a:rPr kumimoji="0" lang="ru-RU" sz="36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600" b="0" i="0" u="none" strike="noStrike" kern="1200" cap="none" spc="0" normalizeH="0" baseline="0" noProof="0" dirty="0" err="1" smtClean="0">
                <a:ln>
                  <a:noFill/>
                </a:ln>
                <a:effectLst/>
                <a:uLnTx/>
                <a:uFillTx/>
                <a:latin typeface="Times New Roman" pitchFamily="18" charset="0"/>
                <a:cs typeface="Times New Roman" pitchFamily="18" charset="0"/>
              </a:rPr>
              <a:t>пәнінен, </a:t>
            </a:r>
            <a:r>
              <a:rPr kumimoji="0" lang="ru-RU" sz="3600" b="0" i="0" u="none" strike="noStrike" kern="1200" cap="none" spc="0" normalizeH="0" baseline="0" noProof="0" dirty="0" smtClean="0">
                <a:ln>
                  <a:noFill/>
                </a:ln>
                <a:effectLst/>
                <a:uLnTx/>
                <a:uFillTx/>
                <a:latin typeface="Times New Roman" pitchFamily="18" charset="0"/>
                <a:cs typeface="Times New Roman" pitchFamily="18" charset="0"/>
              </a:rPr>
              <a:t>робот </a:t>
            </a:r>
            <a:r>
              <a:rPr kumimoji="0" lang="ru-RU" sz="3600" b="0" i="0" u="none" strike="noStrike" kern="1200" cap="none" spc="0" normalizeH="0" baseline="0" noProof="0" dirty="0" err="1" smtClean="0">
                <a:ln>
                  <a:noFill/>
                </a:ln>
                <a:effectLst/>
                <a:uLnTx/>
                <a:uFillTx/>
                <a:latin typeface="Times New Roman" pitchFamily="18" charset="0"/>
                <a:cs typeface="Times New Roman" pitchFamily="18" charset="0"/>
              </a:rPr>
              <a:t>техникасынан</a:t>
            </a:r>
            <a:r>
              <a:rPr kumimoji="0" lang="ru-RU" sz="36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600" b="0" i="0" u="none" strike="noStrike" kern="1200" cap="none" spc="0" normalizeH="0" baseline="0" noProof="0" dirty="0" err="1" smtClean="0">
                <a:ln>
                  <a:noFill/>
                </a:ln>
                <a:effectLst/>
                <a:uLnTx/>
                <a:uFillTx/>
                <a:latin typeface="Times New Roman" pitchFamily="18" charset="0"/>
                <a:cs typeface="Times New Roman" pitchFamily="18" charset="0"/>
              </a:rPr>
              <a:t>және</a:t>
            </a:r>
            <a:r>
              <a:rPr kumimoji="0" lang="ru-RU" sz="3600" b="0" i="0" u="none" strike="noStrike" kern="1200" cap="none" spc="0" normalizeH="0" baseline="0" noProof="0" dirty="0" smtClean="0">
                <a:ln>
                  <a:noFill/>
                </a:ln>
                <a:effectLst/>
                <a:uLnTx/>
                <a:uFillTx/>
                <a:latin typeface="Times New Roman" pitchFamily="18" charset="0"/>
                <a:cs typeface="Times New Roman" pitchFamily="18" charset="0"/>
              </a:rPr>
              <a:t> </a:t>
            </a:r>
            <a:r>
              <a:rPr lang="ru-RU" sz="3600" dirty="0" err="1" smtClean="0">
                <a:latin typeface="Times New Roman" pitchFamily="18" charset="0"/>
                <a:cs typeface="Times New Roman" pitchFamily="18" charset="0"/>
              </a:rPr>
              <a:t>қызықты сұрақтар</a:t>
            </a:r>
            <a:r>
              <a:rPr kumimoji="0" lang="ru-RU" sz="36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600" b="0" i="0" u="none" strike="noStrike" kern="1200" cap="none" spc="0" normalizeH="0" baseline="0" noProof="0" dirty="0" err="1" smtClean="0">
                <a:ln>
                  <a:noFill/>
                </a:ln>
                <a:effectLst/>
                <a:uLnTx/>
                <a:uFillTx/>
                <a:latin typeface="Times New Roman" pitchFamily="18" charset="0"/>
                <a:cs typeface="Times New Roman" pitchFamily="18" charset="0"/>
              </a:rPr>
              <a:t>берілген</a:t>
            </a:r>
            <a:r>
              <a:rPr kumimoji="0" lang="ru-RU" sz="3600" b="0" i="0" u="none" strike="noStrike" kern="1200" cap="none" spc="0" normalizeH="0" baseline="0" noProof="0" dirty="0" smtClean="0">
                <a:ln>
                  <a:noFill/>
                </a:ln>
                <a:effectLst/>
                <a:uLnTx/>
                <a:uFillTx/>
                <a:latin typeface="Times New Roman" pitchFamily="18" charset="0"/>
                <a:cs typeface="Times New Roman" pitchFamily="18" charset="0"/>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1357298"/>
            <a:ext cx="3643338" cy="646331"/>
          </a:xfrm>
          <a:prstGeom prst="rect">
            <a:avLst/>
          </a:prstGeom>
          <a:noFill/>
        </p:spPr>
        <p:txBody>
          <a:bodyPr wrap="square" rtlCol="0">
            <a:spAutoFit/>
          </a:bodyPr>
          <a:lstStyle/>
          <a:p>
            <a:r>
              <a:rPr lang="kk-KZ" sz="3600" dirty="0" smtClean="0">
                <a:latin typeface="Times New Roman" pitchFamily="18" charset="0"/>
                <a:cs typeface="Times New Roman" pitchFamily="18" charset="0"/>
              </a:rPr>
              <a:t>Информатика</a:t>
            </a:r>
          </a:p>
        </p:txBody>
      </p:sp>
      <p:sp>
        <p:nvSpPr>
          <p:cNvPr id="5" name="TextBox 4"/>
          <p:cNvSpPr txBox="1"/>
          <p:nvPr/>
        </p:nvSpPr>
        <p:spPr>
          <a:xfrm>
            <a:off x="142844" y="3071810"/>
            <a:ext cx="3643338" cy="646331"/>
          </a:xfrm>
          <a:prstGeom prst="rect">
            <a:avLst/>
          </a:prstGeom>
          <a:noFill/>
        </p:spPr>
        <p:txBody>
          <a:bodyPr wrap="square" rtlCol="0">
            <a:spAutoFit/>
          </a:bodyPr>
          <a:lstStyle/>
          <a:p>
            <a:r>
              <a:rPr lang="kk-KZ" sz="3600" dirty="0" smtClean="0">
                <a:latin typeface="Times New Roman" pitchFamily="18" charset="0"/>
                <a:cs typeface="Times New Roman" pitchFamily="18" charset="0"/>
              </a:rPr>
              <a:t>Робот техникасы </a:t>
            </a:r>
          </a:p>
        </p:txBody>
      </p:sp>
      <p:sp>
        <p:nvSpPr>
          <p:cNvPr id="6" name="TextBox 5"/>
          <p:cNvSpPr txBox="1"/>
          <p:nvPr/>
        </p:nvSpPr>
        <p:spPr>
          <a:xfrm>
            <a:off x="71406" y="5072074"/>
            <a:ext cx="4357718" cy="646331"/>
          </a:xfrm>
          <a:prstGeom prst="rect">
            <a:avLst/>
          </a:prstGeom>
          <a:noFill/>
        </p:spPr>
        <p:txBody>
          <a:bodyPr wrap="square" rtlCol="0">
            <a:spAutoFit/>
          </a:bodyPr>
          <a:lstStyle/>
          <a:p>
            <a:r>
              <a:rPr lang="kk-KZ" sz="3600" dirty="0" smtClean="0">
                <a:latin typeface="Times New Roman" pitchFamily="18" charset="0"/>
                <a:cs typeface="Times New Roman" pitchFamily="18" charset="0"/>
              </a:rPr>
              <a:t>Қызықты сұрақтар</a:t>
            </a:r>
            <a:endParaRPr lang="ru-RU" sz="3600" dirty="0">
              <a:latin typeface="Times New Roman" pitchFamily="18" charset="0"/>
              <a:cs typeface="Times New Roman" pitchFamily="18" charset="0"/>
            </a:endParaRPr>
          </a:p>
        </p:txBody>
      </p:sp>
      <p:pic>
        <p:nvPicPr>
          <p:cNvPr id="21" name="Рисунок 20">
            <a:hlinkClick r:id="rId2" action="ppaction://hlinkpres?slideindex=20&amp;slidetitle=Информатика 10"/>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620" y="642918"/>
            <a:ext cx="1928826" cy="1928826"/>
          </a:xfrm>
          <a:prstGeom prst="rect">
            <a:avLst/>
          </a:prstGeom>
        </p:spPr>
      </p:pic>
      <p:pic>
        <p:nvPicPr>
          <p:cNvPr id="22" name="Рисунок 21">
            <a:hlinkClick r:id="rId4" action="ppaction://hlinkpres?slideindex=21&amp;slidetitle=Информатика 20"/>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570" y="642918"/>
            <a:ext cx="1928826" cy="1928826"/>
          </a:xfrm>
          <a:prstGeom prst="rect">
            <a:avLst/>
          </a:prstGeom>
        </p:spPr>
      </p:pic>
      <p:pic>
        <p:nvPicPr>
          <p:cNvPr id="23" name="Рисунок 22">
            <a:hlinkClick r:id="rId5" action="ppaction://hlinkpres?slideindex=22&amp;slidetitle=Информатика 30"/>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8082" y="642918"/>
            <a:ext cx="1928826" cy="1928826"/>
          </a:xfrm>
          <a:prstGeom prst="rect">
            <a:avLst/>
          </a:prstGeom>
        </p:spPr>
      </p:pic>
      <p:pic>
        <p:nvPicPr>
          <p:cNvPr id="24" name="Рисунок 23">
            <a:hlinkClick r:id="rId6" action="ppaction://hlinkpres?slideindex=23&amp;slidetitle= Робот техникасы 10"/>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182" y="2428868"/>
            <a:ext cx="1928826" cy="1928826"/>
          </a:xfrm>
          <a:prstGeom prst="rect">
            <a:avLst/>
          </a:prstGeom>
        </p:spPr>
      </p:pic>
      <p:pic>
        <p:nvPicPr>
          <p:cNvPr id="25" name="Рисунок 24">
            <a:hlinkClick r:id="rId7" action="ppaction://hlinkpres?slideindex=24&amp;slidetitle= Робот техникасы 20"/>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132" y="2428868"/>
            <a:ext cx="1928826" cy="1928826"/>
          </a:xfrm>
          <a:prstGeom prst="rect">
            <a:avLst/>
          </a:prstGeom>
        </p:spPr>
      </p:pic>
      <p:pic>
        <p:nvPicPr>
          <p:cNvPr id="26" name="Рисунок 25">
            <a:hlinkClick r:id="rId8" action="ppaction://hlinkpres?slideindex=25&amp;slidetitle= Робот техникасы 30"/>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6644" y="2428868"/>
            <a:ext cx="1928826" cy="1928826"/>
          </a:xfrm>
          <a:prstGeom prst="rect">
            <a:avLst/>
          </a:prstGeom>
        </p:spPr>
      </p:pic>
      <p:pic>
        <p:nvPicPr>
          <p:cNvPr id="27" name="Рисунок 26">
            <a:hlinkClick r:id="rId9" action="ppaction://hlinkpres?slideindex=26&amp;slidetitle= қызықты сұрақтар 10"/>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620" y="4357694"/>
            <a:ext cx="1928826" cy="1928826"/>
          </a:xfrm>
          <a:prstGeom prst="rect">
            <a:avLst/>
          </a:prstGeom>
        </p:spPr>
      </p:pic>
      <p:pic>
        <p:nvPicPr>
          <p:cNvPr id="28" name="Рисунок 27">
            <a:hlinkClick r:id="rId10" action="ppaction://hlinkpres?slideindex=27&amp;slidetitle= қызықты сұрақтар 20"/>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570" y="4357694"/>
            <a:ext cx="1928826" cy="1928826"/>
          </a:xfrm>
          <a:prstGeom prst="rect">
            <a:avLst/>
          </a:prstGeom>
        </p:spPr>
      </p:pic>
      <p:pic>
        <p:nvPicPr>
          <p:cNvPr id="29" name="Рисунок 28">
            <a:hlinkClick r:id="rId11" action="ppaction://hlinkpres?slideindex=28&amp;slidetitle= қызықты сұрақтар 30"/>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8082" y="4357694"/>
            <a:ext cx="1928826" cy="1928826"/>
          </a:xfrm>
          <a:prstGeom prst="rect">
            <a:avLst/>
          </a:prstGeom>
        </p:spPr>
      </p:pic>
      <p:sp>
        <p:nvSpPr>
          <p:cNvPr id="14" name="TextBox 13"/>
          <p:cNvSpPr txBox="1"/>
          <p:nvPr/>
        </p:nvSpPr>
        <p:spPr>
          <a:xfrm>
            <a:off x="4500562" y="285728"/>
            <a:ext cx="857256" cy="646331"/>
          </a:xfrm>
          <a:prstGeom prst="rect">
            <a:avLst/>
          </a:prstGeom>
          <a:noFill/>
        </p:spPr>
        <p:txBody>
          <a:bodyPr wrap="square" rtlCol="0">
            <a:spAutoFit/>
          </a:bodyPr>
          <a:lstStyle/>
          <a:p>
            <a:pPr algn="ctr"/>
            <a:r>
              <a:rPr lang="kk-KZ" sz="3600" b="1" dirty="0" smtClean="0">
                <a:latin typeface="Times New Roman" pitchFamily="18" charset="0"/>
                <a:cs typeface="Times New Roman" pitchFamily="18" charset="0"/>
              </a:rPr>
              <a:t>10</a:t>
            </a:r>
            <a:endParaRPr lang="ru-RU" sz="3600" b="1" dirty="0">
              <a:latin typeface="Times New Roman" pitchFamily="18" charset="0"/>
              <a:cs typeface="Times New Roman" pitchFamily="18" charset="0"/>
            </a:endParaRPr>
          </a:p>
        </p:txBody>
      </p:sp>
      <p:sp>
        <p:nvSpPr>
          <p:cNvPr id="15" name="TextBox 14"/>
          <p:cNvSpPr txBox="1"/>
          <p:nvPr/>
        </p:nvSpPr>
        <p:spPr>
          <a:xfrm>
            <a:off x="6215074" y="285728"/>
            <a:ext cx="857256" cy="646331"/>
          </a:xfrm>
          <a:prstGeom prst="rect">
            <a:avLst/>
          </a:prstGeom>
          <a:noFill/>
        </p:spPr>
        <p:txBody>
          <a:bodyPr wrap="square" rtlCol="0">
            <a:spAutoFit/>
          </a:bodyPr>
          <a:lstStyle/>
          <a:p>
            <a:pPr algn="ctr"/>
            <a:r>
              <a:rPr lang="kk-KZ" sz="3600" b="1" dirty="0" smtClean="0">
                <a:latin typeface="Times New Roman" pitchFamily="18" charset="0"/>
                <a:cs typeface="Times New Roman" pitchFamily="18" charset="0"/>
              </a:rPr>
              <a:t>20</a:t>
            </a:r>
            <a:endParaRPr lang="ru-RU" sz="3600" b="1" dirty="0">
              <a:latin typeface="Times New Roman" pitchFamily="18" charset="0"/>
              <a:cs typeface="Times New Roman" pitchFamily="18" charset="0"/>
            </a:endParaRPr>
          </a:p>
        </p:txBody>
      </p:sp>
      <p:sp>
        <p:nvSpPr>
          <p:cNvPr id="16" name="TextBox 15"/>
          <p:cNvSpPr txBox="1"/>
          <p:nvPr/>
        </p:nvSpPr>
        <p:spPr>
          <a:xfrm>
            <a:off x="7858148" y="285728"/>
            <a:ext cx="857256" cy="646331"/>
          </a:xfrm>
          <a:prstGeom prst="rect">
            <a:avLst/>
          </a:prstGeom>
          <a:noFill/>
        </p:spPr>
        <p:txBody>
          <a:bodyPr wrap="square" rtlCol="0">
            <a:spAutoFit/>
          </a:bodyPr>
          <a:lstStyle/>
          <a:p>
            <a:pPr algn="ctr"/>
            <a:r>
              <a:rPr lang="kk-KZ" sz="3600" b="1" dirty="0" smtClean="0">
                <a:latin typeface="Times New Roman" pitchFamily="18" charset="0"/>
                <a:cs typeface="Times New Roman" pitchFamily="18" charset="0"/>
              </a:rPr>
              <a:t>30</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to="" calcmode="lin" valueType="num">
                                      <p:cBhvr>
                                        <p:cTn id="16" dur="1" fill="hold"/>
                                        <p:tgtEl>
                                          <p:spTgt spid="21"/>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to="" calcmode="lin" valueType="num">
                                      <p:cBhvr>
                                        <p:cTn id="19" dur="1" fill="hold"/>
                                        <p:tgtEl>
                                          <p:spTgt spid="22"/>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to="" calcmode="lin" valueType="num">
                                      <p:cBhvr>
                                        <p:cTn id="22" dur="1" fill="hold"/>
                                        <p:tgtEl>
                                          <p:spTgt spid="23"/>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to="" calcmode="lin" valueType="num">
                                      <p:cBhvr>
                                        <p:cTn id="25" dur="1" fill="hold"/>
                                        <p:tgtEl>
                                          <p:spTgt spid="24"/>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to="" calcmode="lin" valueType="num">
                                      <p:cBhvr>
                                        <p:cTn id="28" dur="1" fill="hold"/>
                                        <p:tgtEl>
                                          <p:spTgt spid="25"/>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to="" calcmode="lin" valueType="num">
                                      <p:cBhvr>
                                        <p:cTn id="31" dur="1" fill="hold"/>
                                        <p:tgtEl>
                                          <p:spTgt spid="26"/>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to="" calcmode="lin" valueType="num">
                                      <p:cBhvr>
                                        <p:cTn id="34" dur="1" fill="hold"/>
                                        <p:tgtEl>
                                          <p:spTgt spid="27"/>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to="" calcmode="lin" valueType="num">
                                      <p:cBhvr>
                                        <p:cTn id="37" dur="1" fill="hold"/>
                                        <p:tgtEl>
                                          <p:spTgt spid="28"/>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to="" calcmode="lin" valueType="num">
                                      <p:cBhvr>
                                        <p:cTn id="40" dur="1" fill="hold"/>
                                        <p:tgtEl>
                                          <p:spTgt spid="29"/>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to="" calcmode="lin" valueType="num">
                                      <p:cBhvr>
                                        <p:cTn id="43" dur="1" fill="hold"/>
                                        <p:tgtEl>
                                          <p:spTgt spid="14"/>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to="" calcmode="lin" valueType="num">
                                      <p:cBhvr>
                                        <p:cTn id="46" dur="1" fill="hold"/>
                                        <p:tgtEl>
                                          <p:spTgt spid="15"/>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to="" calcmode="lin" valueType="num">
                                      <p:cBhvr>
                                        <p:cTn id="49"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роза ашық сабақ\1422958724alblr.jpg"/>
          <p:cNvPicPr>
            <a:picLocks noChangeAspect="1" noChangeArrowheads="1"/>
          </p:cNvPicPr>
          <p:nvPr/>
        </p:nvPicPr>
        <p:blipFill>
          <a:blip r:embed="rId2"/>
          <a:srcRect/>
          <a:stretch>
            <a:fillRect/>
          </a:stretch>
        </p:blipFill>
        <p:spPr bwMode="auto">
          <a:xfrm>
            <a:off x="-1" y="0"/>
            <a:ext cx="9121167" cy="6858000"/>
          </a:xfrm>
          <a:prstGeom prst="rect">
            <a:avLst/>
          </a:prstGeom>
          <a:noFill/>
        </p:spPr>
      </p:pic>
      <p:sp>
        <p:nvSpPr>
          <p:cNvPr id="3" name="Содержимое 2"/>
          <p:cNvSpPr>
            <a:spLocks noGrp="1"/>
          </p:cNvSpPr>
          <p:nvPr>
            <p:ph idx="1"/>
          </p:nvPr>
        </p:nvSpPr>
        <p:spPr>
          <a:xfrm>
            <a:off x="2786050" y="3143248"/>
            <a:ext cx="5829312" cy="3411543"/>
          </a:xfrm>
          <a:solidFill>
            <a:schemeClr val="bg1">
              <a:lumMod val="85000"/>
            </a:schemeClr>
          </a:solidFill>
        </p:spPr>
        <p:txBody>
          <a:bodyPr>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719138" algn="ctr">
              <a:buNone/>
            </a:pPr>
            <a:r>
              <a:rPr lang="ru-RU" sz="2800" b="1" dirty="0" err="1" smtClean="0">
                <a:ln w="11430"/>
                <a:latin typeface="Times New Roman" pitchFamily="18" charset="0"/>
                <a:cs typeface="Times New Roman" pitchFamily="18" charset="0"/>
              </a:rPr>
              <a:t>Роботтар</a:t>
            </a:r>
            <a:r>
              <a:rPr lang="ru-RU" sz="2800" b="1" dirty="0" smtClean="0">
                <a:ln w="11430"/>
                <a:latin typeface="Times New Roman" pitchFamily="18" charset="0"/>
                <a:cs typeface="Times New Roman" pitchFamily="18" charset="0"/>
              </a:rPr>
              <a:t> — </a:t>
            </a:r>
            <a:r>
              <a:rPr lang="ru-RU" sz="2800" b="1" dirty="0" err="1" smtClean="0">
                <a:ln w="11430"/>
                <a:latin typeface="Times New Roman" pitchFamily="18" charset="0"/>
                <a:cs typeface="Times New Roman" pitchFamily="18" charset="0"/>
              </a:rPr>
              <a:t>қарқынды дамып</a:t>
            </a:r>
            <a:r>
              <a:rPr lang="ru-RU" sz="2800" b="1" dirty="0" smtClean="0">
                <a:ln w="11430"/>
                <a:latin typeface="Times New Roman" pitchFamily="18" charset="0"/>
                <a:cs typeface="Times New Roman" pitchFamily="18" charset="0"/>
              </a:rPr>
              <a:t> </a:t>
            </a:r>
            <a:r>
              <a:rPr lang="ru-RU" sz="2800" b="1" dirty="0" err="1" smtClean="0">
                <a:ln w="11430"/>
                <a:latin typeface="Times New Roman" pitchFamily="18" charset="0"/>
                <a:cs typeface="Times New Roman" pitchFamily="18" charset="0"/>
              </a:rPr>
              <a:t>келе</a:t>
            </a:r>
            <a:r>
              <a:rPr lang="ru-RU" sz="2800" b="1" dirty="0" smtClean="0">
                <a:ln w="11430"/>
                <a:latin typeface="Times New Roman" pitchFamily="18" charset="0"/>
                <a:cs typeface="Times New Roman" pitchFamily="18" charset="0"/>
              </a:rPr>
              <a:t> </a:t>
            </a:r>
            <a:r>
              <a:rPr lang="ru-RU" sz="2800" b="1" dirty="0" err="1" smtClean="0">
                <a:ln w="11430"/>
                <a:latin typeface="Times New Roman" pitchFamily="18" charset="0"/>
                <a:cs typeface="Times New Roman" pitchFamily="18" charset="0"/>
              </a:rPr>
              <a:t>жатқан болашақтың жоғарғы технологияларының бірі</a:t>
            </a:r>
            <a:r>
              <a:rPr lang="ru-RU" sz="2800" b="1" dirty="0" smtClean="0">
                <a:ln w="11430"/>
                <a:latin typeface="Times New Roman" pitchFamily="18" charset="0"/>
                <a:cs typeface="Times New Roman" pitchFamily="18" charset="0"/>
              </a:rPr>
              <a:t>. </a:t>
            </a:r>
          </a:p>
          <a:p>
            <a:pPr marL="0" indent="719138" algn="ctr">
              <a:buNone/>
            </a:pPr>
            <a:r>
              <a:rPr lang="ru-RU" sz="2800" b="1" dirty="0" smtClean="0">
                <a:latin typeface="Times New Roman" pitchFamily="18" charset="0"/>
                <a:cs typeface="Times New Roman" pitchFamily="18" charset="0"/>
              </a:rPr>
              <a:t>Осы </a:t>
            </a:r>
            <a:r>
              <a:rPr lang="ru-RU" sz="2800" b="1" dirty="0" err="1" smtClean="0">
                <a:latin typeface="Times New Roman" pitchFamily="18" charset="0"/>
                <a:cs typeface="Times New Roman" pitchFamily="18" charset="0"/>
              </a:rPr>
              <a:t>сайыс</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арқылы сіздер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логикалық ой-өрістеріңізді дамытып</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шапшыңдыққа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жеке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және топпен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жұмыс жасауға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ұйымшылдыққа ұмтылатын боларсыздар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деп</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үміттенемін</a:t>
            </a:r>
            <a:r>
              <a:rPr lang="ru-RU" sz="2800" b="1" dirty="0" smtClean="0">
                <a:latin typeface="Times New Roman" pitchFamily="18" charset="0"/>
                <a:cs typeface="Times New Roman" pitchFamily="18" charset="0"/>
              </a:rPr>
              <a:t>.</a:t>
            </a:r>
            <a:endParaRPr lang="ru-RU" sz="2800" b="1" dirty="0" smtClean="0">
              <a:ln w="11430"/>
              <a:latin typeface="Times New Roman" pitchFamily="18" charset="0"/>
              <a:cs typeface="Times New Roman" pitchFamily="18" charset="0"/>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872410" cy="928694"/>
          </a:xfrm>
        </p:spPr>
        <p:txBody>
          <a:bodyPr>
            <a:normAutofit/>
          </a:bodyPr>
          <a:lstStyle/>
          <a:p>
            <a:r>
              <a:rPr lang="ru-RU" b="1" dirty="0" smtClean="0">
                <a:solidFill>
                  <a:schemeClr val="accent1">
                    <a:lumMod val="50000"/>
                  </a:schemeClr>
                </a:solidFill>
                <a:latin typeface="Times New Roman" pitchFamily="18" charset="0"/>
                <a:cs typeface="Times New Roman" pitchFamily="18" charset="0"/>
              </a:rPr>
              <a:t>Информатика 10</a:t>
            </a:r>
            <a:endParaRPr lang="ru-RU" b="1" dirty="0">
              <a:solidFill>
                <a:schemeClr val="accent1">
                  <a:lumMod val="50000"/>
                </a:schemeClr>
              </a:solidFill>
              <a:latin typeface="Times New Roman" pitchFamily="18" charset="0"/>
              <a:cs typeface="Times New Roman" pitchFamily="18" charset="0"/>
            </a:endParaRPr>
          </a:p>
        </p:txBody>
      </p:sp>
      <p:sp>
        <p:nvSpPr>
          <p:cNvPr id="4" name="TextBox 3"/>
          <p:cNvSpPr txBox="1"/>
          <p:nvPr/>
        </p:nvSpPr>
        <p:spPr>
          <a:xfrm>
            <a:off x="1857356" y="3929066"/>
            <a:ext cx="5072098" cy="1323439"/>
          </a:xfrm>
          <a:prstGeom prst="rect">
            <a:avLst/>
          </a:prstGeom>
          <a:noFill/>
        </p:spPr>
        <p:txBody>
          <a:bodyPr wrap="square" rtlCol="0">
            <a:spAutoFit/>
          </a:bodyPr>
          <a:lstStyle/>
          <a:p>
            <a:endParaRPr lang="kk-KZ"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kk-KZ"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Жауабы:   </a:t>
            </a:r>
            <a:r>
              <a:rPr lang="kk-KZ"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Робот</a:t>
            </a:r>
            <a:endParaRPr lang="ru-RU" sz="4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Управляющая кнопка: назад 4">
            <a:hlinkClick r:id="" action="ppaction://hlinkshowjump?jump=previousslide" highlightClick="1"/>
          </p:cNvPr>
          <p:cNvSpPr/>
          <p:nvPr/>
        </p:nvSpPr>
        <p:spPr>
          <a:xfrm>
            <a:off x="7956376" y="6021288"/>
            <a:ext cx="792088" cy="5023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57224" y="1428736"/>
            <a:ext cx="7572428" cy="1569660"/>
          </a:xfrm>
          <a:prstGeom prst="rect">
            <a:avLst/>
          </a:prstGeom>
        </p:spPr>
        <p:txBody>
          <a:bodyPr wrap="square">
            <a:spAutoFit/>
          </a:bodyPr>
          <a:lstStyle/>
          <a:p>
            <a:pPr algn="ctr"/>
            <a:r>
              <a:rPr lang="ru-RU" sz="3200" b="1" dirty="0" err="1">
                <a:latin typeface="Times New Roman" panose="02020603050405020304" pitchFamily="18" charset="0"/>
                <a:cs typeface="Times New Roman" panose="02020603050405020304" pitchFamily="18" charset="0"/>
              </a:rPr>
              <a:t>Белгілі</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бір</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әрекеттің</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бағдарламасына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және</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функцияның</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соңғы</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жиынтығына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ие</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құрылғыны</a:t>
            </a:r>
            <a:r>
              <a:rPr lang="ru-RU" sz="3200" b="1" dirty="0">
                <a:latin typeface="Times New Roman" panose="02020603050405020304" pitchFamily="18" charset="0"/>
                <a:cs typeface="Times New Roman" panose="02020603050405020304" pitchFamily="18" charset="0"/>
              </a:rPr>
              <a:t> не </a:t>
            </a:r>
            <a:r>
              <a:rPr lang="ru-RU" sz="3200" b="1" dirty="0" err="1">
                <a:latin typeface="Times New Roman" panose="02020603050405020304" pitchFamily="18" charset="0"/>
                <a:cs typeface="Times New Roman" panose="02020603050405020304" pitchFamily="18" charset="0"/>
              </a:rPr>
              <a:t>деп</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айтамыз</a:t>
            </a:r>
            <a:r>
              <a:rPr lang="ru-RU" sz="32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chemeClr val="accent1">
                    <a:lumMod val="50000"/>
                  </a:schemeClr>
                </a:solidFill>
                <a:latin typeface="Times New Roman" pitchFamily="18" charset="0"/>
                <a:cs typeface="Times New Roman" pitchFamily="18" charset="0"/>
              </a:rPr>
              <a:t>Информатика 20</a:t>
            </a:r>
            <a:endParaRPr lang="ru-RU" b="1" dirty="0">
              <a:solidFill>
                <a:schemeClr val="accent1">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78617" y="2094717"/>
            <a:ext cx="8186766" cy="828668"/>
          </a:xfrm>
        </p:spPr>
        <p:txBody>
          <a:bodyPr>
            <a:noAutofit/>
          </a:bodyPr>
          <a:lstStyle/>
          <a:p>
            <a:pPr algn="ctr">
              <a:buNone/>
            </a:pPr>
            <a:r>
              <a:rPr lang="ru-RU" b="1" dirty="0" err="1">
                <a:latin typeface="Times New Roman" panose="02020603050405020304" pitchFamily="18" charset="0"/>
                <a:cs typeface="Times New Roman" panose="02020603050405020304" pitchFamily="18" charset="0"/>
              </a:rPr>
              <a:t>Түс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датчигі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неше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түсті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ажырата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алады</a:t>
            </a:r>
            <a:endParaRPr lang="ru-RU" b="1" dirty="0">
              <a:solidFill>
                <a:schemeClr val="accent1">
                  <a:lumMod val="50000"/>
                </a:schemeClr>
              </a:solidFill>
              <a:latin typeface="Times New Roman" pitchFamily="18" charset="0"/>
              <a:cs typeface="Times New Roman" pitchFamily="18" charset="0"/>
            </a:endParaRPr>
          </a:p>
        </p:txBody>
      </p:sp>
      <p:sp>
        <p:nvSpPr>
          <p:cNvPr id="4" name="Управляющая кнопка: назад 3">
            <a:hlinkClick r:id="rId2" action="ppaction://hlinksldjump" highlightClick="1"/>
          </p:cNvPr>
          <p:cNvSpPr/>
          <p:nvPr/>
        </p:nvSpPr>
        <p:spPr>
          <a:xfrm>
            <a:off x="7956376" y="6021288"/>
            <a:ext cx="792088" cy="5023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одержимое 2"/>
          <p:cNvSpPr txBox="1">
            <a:spLocks/>
          </p:cNvSpPr>
          <p:nvPr/>
        </p:nvSpPr>
        <p:spPr>
          <a:xfrm>
            <a:off x="357158" y="4429132"/>
            <a:ext cx="7872442" cy="1185858"/>
          </a:xfrm>
          <a:prstGeom prst="rect">
            <a:avLst/>
          </a:prstGeom>
        </p:spPr>
        <p:txBody>
          <a:bodyPr vert="horz" lIns="91440" tIns="45720" rIns="91440" bIns="45720" rtlCol="0">
            <a:noAutofit/>
          </a:bodyPr>
          <a:lstStyle/>
          <a:p>
            <a:pPr marL="342900" lvl="0" indent="-342900" algn="just">
              <a:spcBef>
                <a:spcPct val="20000"/>
              </a:spcBef>
            </a:pPr>
            <a:r>
              <a:rPr kumimoji="0" lang="kk-KZ" sz="4400" b="1"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Жауабы:</a:t>
            </a:r>
            <a:r>
              <a:rPr kumimoji="0" lang="kk-KZ" sz="4400" b="1" i="0" u="none" strike="noStrike" kern="1200" cap="none" spc="0" normalizeH="0" noProof="0" dirty="0" smtClean="0">
                <a:ln>
                  <a:noFill/>
                </a:ln>
                <a:solidFill>
                  <a:schemeClr val="accent1">
                    <a:lumMod val="50000"/>
                  </a:schemeClr>
                </a:solidFill>
                <a:effectLst/>
                <a:uLnTx/>
                <a:uFillTx/>
                <a:latin typeface="Times New Roman" pitchFamily="18" charset="0"/>
                <a:cs typeface="Times New Roman" pitchFamily="18" charset="0"/>
              </a:rPr>
              <a:t>  </a:t>
            </a:r>
            <a:r>
              <a:rPr kumimoji="0" lang="kk-KZ" sz="6000" b="1"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7 түсті</a:t>
            </a:r>
            <a:endParaRPr kumimoji="0" lang="ru-RU" sz="2800" b="1" i="0" u="none" strike="noStrike" kern="1200" cap="none" spc="0" normalizeH="0" baseline="0" noProof="0" dirty="0">
              <a:ln>
                <a:noFill/>
              </a:ln>
              <a:solidFill>
                <a:schemeClr val="accent1">
                  <a:lumMod val="50000"/>
                </a:schemeClr>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chemeClr val="accent1">
                    <a:lumMod val="50000"/>
                  </a:schemeClr>
                </a:solidFill>
                <a:latin typeface="Times New Roman" pitchFamily="18" charset="0"/>
                <a:cs typeface="Times New Roman" pitchFamily="18" charset="0"/>
              </a:rPr>
              <a:t>Информатика 30</a:t>
            </a:r>
            <a:endParaRPr lang="ru-RU" b="1" dirty="0">
              <a:solidFill>
                <a:schemeClr val="accent1">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229600" cy="2114552"/>
          </a:xfrm>
        </p:spPr>
        <p:txBody>
          <a:bodyPr/>
          <a:lstStyle/>
          <a:p>
            <a:pPr algn="ctr">
              <a:buNone/>
            </a:pPr>
            <a:r>
              <a:rPr lang="kk-KZ" dirty="0" smtClean="0">
                <a:solidFill>
                  <a:schemeClr val="accent1">
                    <a:lumMod val="50000"/>
                  </a:schemeClr>
                </a:solidFill>
                <a:latin typeface="Times New Roman" pitchFamily="18" charset="0"/>
                <a:cs typeface="Times New Roman" pitchFamily="18" charset="0"/>
              </a:rPr>
              <a:t>Адам ойлауының түрлері мен заңдары туралы, оның ішінде дәлелдеуге болатын пікірлердің заңдылықтары туралы ғылым </a:t>
            </a:r>
            <a:endParaRPr lang="ru-RU" dirty="0">
              <a:solidFill>
                <a:schemeClr val="accent1">
                  <a:lumMod val="50000"/>
                </a:schemeClr>
              </a:solidFill>
              <a:latin typeface="Times New Roman" pitchFamily="18" charset="0"/>
              <a:cs typeface="Times New Roman" pitchFamily="18" charset="0"/>
            </a:endParaRPr>
          </a:p>
        </p:txBody>
      </p:sp>
      <p:sp>
        <p:nvSpPr>
          <p:cNvPr id="4" name="Управляющая кнопка: назад 3">
            <a:hlinkClick r:id="rId2" action="ppaction://hlinksldjump" highlightClick="1"/>
          </p:cNvPr>
          <p:cNvSpPr/>
          <p:nvPr/>
        </p:nvSpPr>
        <p:spPr>
          <a:xfrm>
            <a:off x="7956376" y="6021288"/>
            <a:ext cx="792088" cy="5023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857356" y="3857628"/>
            <a:ext cx="5072098" cy="1323439"/>
          </a:xfrm>
          <a:prstGeom prst="rect">
            <a:avLst/>
          </a:prstGeom>
          <a:noFill/>
        </p:spPr>
        <p:txBody>
          <a:bodyPr wrap="square" rtlCol="0">
            <a:spAutoFit/>
          </a:bodyPr>
          <a:lstStyle/>
          <a:p>
            <a:endParaRPr lang="kk-KZ"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kk-KZ"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Жауабы:   </a:t>
            </a:r>
            <a:r>
              <a:rPr lang="kk-KZ"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Логика </a:t>
            </a:r>
            <a:endParaRPr lang="ru-RU" sz="4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872410" cy="928694"/>
          </a:xfrm>
        </p:spPr>
        <p:txBody>
          <a:bodyPr>
            <a:normAutofit/>
          </a:bodyPr>
          <a:lstStyle/>
          <a:p>
            <a:r>
              <a:rPr lang="ru-RU" b="1" dirty="0" smtClean="0">
                <a:solidFill>
                  <a:schemeClr val="accent1">
                    <a:lumMod val="50000"/>
                  </a:schemeClr>
                </a:solidFill>
                <a:latin typeface="Times New Roman" pitchFamily="18" charset="0"/>
                <a:cs typeface="Times New Roman" pitchFamily="18" charset="0"/>
              </a:rPr>
              <a:t>Робот </a:t>
            </a:r>
            <a:r>
              <a:rPr lang="ru-RU" b="1" dirty="0" err="1" smtClean="0">
                <a:solidFill>
                  <a:schemeClr val="accent1">
                    <a:lumMod val="50000"/>
                  </a:schemeClr>
                </a:solidFill>
                <a:latin typeface="Times New Roman" pitchFamily="18" charset="0"/>
                <a:cs typeface="Times New Roman" pitchFamily="18" charset="0"/>
              </a:rPr>
              <a:t>техникасы</a:t>
            </a:r>
            <a:r>
              <a:rPr lang="ru-RU" b="1" dirty="0" smtClean="0">
                <a:solidFill>
                  <a:schemeClr val="accent1">
                    <a:lumMod val="50000"/>
                  </a:schemeClr>
                </a:solidFill>
                <a:latin typeface="Times New Roman" pitchFamily="18" charset="0"/>
                <a:cs typeface="Times New Roman" pitchFamily="18" charset="0"/>
              </a:rPr>
              <a:t> 10</a:t>
            </a:r>
            <a:endParaRPr lang="ru-RU" b="1" dirty="0">
              <a:solidFill>
                <a:schemeClr val="accent1">
                  <a:lumMod val="50000"/>
                </a:schemeClr>
              </a:solidFill>
              <a:latin typeface="Times New Roman" pitchFamily="18" charset="0"/>
              <a:cs typeface="Times New Roman" pitchFamily="18" charset="0"/>
            </a:endParaRPr>
          </a:p>
        </p:txBody>
      </p:sp>
      <p:sp>
        <p:nvSpPr>
          <p:cNvPr id="4" name="TextBox 3"/>
          <p:cNvSpPr txBox="1"/>
          <p:nvPr/>
        </p:nvSpPr>
        <p:spPr>
          <a:xfrm>
            <a:off x="214282" y="2857496"/>
            <a:ext cx="7572428" cy="3662541"/>
          </a:xfrm>
          <a:prstGeom prst="rect">
            <a:avLst/>
          </a:prstGeom>
          <a:noFill/>
        </p:spPr>
        <p:txBody>
          <a:bodyPr wrap="square" rtlCol="0">
            <a:spAutoFit/>
          </a:bodyPr>
          <a:lstStyle/>
          <a:p>
            <a:endParaRPr lang="kk-KZ"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kk-KZ"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Жауабы: </a:t>
            </a:r>
            <a:r>
              <a:rPr lang="kk-KZ" sz="3200" dirty="0" smtClean="0">
                <a:solidFill>
                  <a:schemeClr val="accent1">
                    <a:lumMod val="50000"/>
                  </a:schemeClr>
                </a:solidFill>
                <a:latin typeface="Times New Roman" pitchFamily="18" charset="0"/>
                <a:cs typeface="Times New Roman" pitchFamily="18" charset="0"/>
              </a:rPr>
              <a:t>3D-модельдеу</a:t>
            </a:r>
            <a:r>
              <a:rPr lang="ru-RU" sz="3200" dirty="0" smtClean="0">
                <a:solidFill>
                  <a:schemeClr val="accent1">
                    <a:lumMod val="50000"/>
                  </a:schemeClr>
                </a:solidFill>
                <a:latin typeface="Times New Roman" pitchFamily="18" charset="0"/>
                <a:cs typeface="Times New Roman" pitchFamily="18" charset="0"/>
              </a:rPr>
              <a:t> — </a:t>
            </a:r>
            <a:r>
              <a:rPr lang="kk-KZ" sz="3200" dirty="0" smtClean="0">
                <a:solidFill>
                  <a:schemeClr val="accent1">
                    <a:lumMod val="50000"/>
                  </a:schemeClr>
                </a:solidFill>
                <a:latin typeface="Times New Roman" pitchFamily="18" charset="0"/>
                <a:cs typeface="Times New Roman" pitchFamily="18" charset="0"/>
              </a:rPr>
              <a:t>бұл үшөлшемді обьекті құру процесі</a:t>
            </a:r>
            <a:r>
              <a:rPr lang="ru-RU" sz="3200" dirty="0" smtClean="0">
                <a:solidFill>
                  <a:schemeClr val="accent1">
                    <a:lumMod val="50000"/>
                  </a:schemeClr>
                </a:solidFill>
                <a:latin typeface="Times New Roman" pitchFamily="18" charset="0"/>
                <a:cs typeface="Times New Roman" pitchFamily="18" charset="0"/>
              </a:rPr>
              <a:t>. </a:t>
            </a:r>
            <a:r>
              <a:rPr lang="kk-KZ" sz="3200" dirty="0" smtClean="0">
                <a:solidFill>
                  <a:schemeClr val="accent1">
                    <a:lumMod val="50000"/>
                  </a:schemeClr>
                </a:solidFill>
                <a:latin typeface="Times New Roman" pitchFamily="18" charset="0"/>
                <a:cs typeface="Times New Roman" pitchFamily="18" charset="0"/>
              </a:rPr>
              <a:t>Үшөлшемді графика көмегімен заттың нағыз көшірмесін жасауға болады</a:t>
            </a:r>
            <a:r>
              <a:rPr lang="ru-RU" sz="3200" dirty="0" smtClean="0">
                <a:solidFill>
                  <a:schemeClr val="accent1">
                    <a:lumMod val="50000"/>
                  </a:schemeClr>
                </a:solidFill>
                <a:latin typeface="Times New Roman" pitchFamily="18" charset="0"/>
                <a:cs typeface="Times New Roman" pitchFamily="18" charset="0"/>
              </a:rPr>
              <a:t> </a:t>
            </a:r>
            <a:r>
              <a:rPr lang="kk-KZ" sz="3200" dirty="0" smtClean="0">
                <a:solidFill>
                  <a:schemeClr val="accent1">
                    <a:lumMod val="50000"/>
                  </a:schemeClr>
                </a:solidFill>
                <a:latin typeface="Times New Roman" pitchFamily="18" charset="0"/>
                <a:cs typeface="Times New Roman" pitchFamily="18" charset="0"/>
              </a:rPr>
              <a:t>және дүниеде мүлдем болмаған заттың моделін жасап шығаруға болады</a:t>
            </a:r>
            <a:r>
              <a:rPr lang="ru-RU" sz="3200" dirty="0" smtClean="0">
                <a:solidFill>
                  <a:schemeClr val="accent1">
                    <a:lumMod val="50000"/>
                  </a:schemeClr>
                </a:solidFill>
                <a:latin typeface="Times New Roman" pitchFamily="18" charset="0"/>
                <a:cs typeface="Times New Roman" pitchFamily="18" charset="0"/>
              </a:rPr>
              <a:t>.</a:t>
            </a:r>
            <a:endParaRPr lang="ru-RU" sz="4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Управляющая кнопка: назад 4">
            <a:hlinkClick r:id="rId2" action="ppaction://hlinksldjump" highlightClick="1"/>
          </p:cNvPr>
          <p:cNvSpPr/>
          <p:nvPr/>
        </p:nvSpPr>
        <p:spPr>
          <a:xfrm>
            <a:off x="7956376" y="6021288"/>
            <a:ext cx="792088" cy="5023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57224" y="1428736"/>
            <a:ext cx="7572428" cy="769441"/>
          </a:xfrm>
          <a:prstGeom prst="rect">
            <a:avLst/>
          </a:prstGeom>
        </p:spPr>
        <p:txBody>
          <a:bodyPr wrap="square">
            <a:spAutoFit/>
          </a:bodyPr>
          <a:lstStyle/>
          <a:p>
            <a:pPr algn="ctr"/>
            <a:r>
              <a:rPr lang="ru-RU" sz="4400" b="1" dirty="0" smtClean="0">
                <a:solidFill>
                  <a:schemeClr val="accent1">
                    <a:lumMod val="50000"/>
                  </a:schemeClr>
                </a:solidFill>
                <a:latin typeface="Times New Roman" pitchFamily="18" charset="0"/>
                <a:cs typeface="Times New Roman" pitchFamily="18" charset="0"/>
              </a:rPr>
              <a:t>3</a:t>
            </a:r>
            <a:r>
              <a:rPr lang="en-US" sz="4400" b="1" dirty="0" smtClean="0">
                <a:solidFill>
                  <a:schemeClr val="accent1">
                    <a:lumMod val="50000"/>
                  </a:schemeClr>
                </a:solidFill>
                <a:latin typeface="Times New Roman" pitchFamily="18" charset="0"/>
                <a:cs typeface="Times New Roman" pitchFamily="18" charset="0"/>
              </a:rPr>
              <a:t>D </a:t>
            </a:r>
            <a:r>
              <a:rPr lang="ru-RU" sz="4400" b="1" dirty="0" err="1" smtClean="0">
                <a:solidFill>
                  <a:schemeClr val="accent1">
                    <a:lumMod val="50000"/>
                  </a:schemeClr>
                </a:solidFill>
                <a:latin typeface="Times New Roman" pitchFamily="18" charset="0"/>
                <a:cs typeface="Times New Roman" pitchFamily="18" charset="0"/>
              </a:rPr>
              <a:t>модельдеу</a:t>
            </a:r>
            <a:r>
              <a:rPr lang="ru-RU" sz="4400" b="1" dirty="0" smtClean="0">
                <a:solidFill>
                  <a:schemeClr val="accent1">
                    <a:lumMod val="50000"/>
                  </a:schemeClr>
                </a:solidFill>
                <a:latin typeface="Times New Roman" pitchFamily="18" charset="0"/>
                <a:cs typeface="Times New Roman" pitchFamily="18" charset="0"/>
              </a:rPr>
              <a:t> </a:t>
            </a:r>
            <a:r>
              <a:rPr lang="ru-RU" sz="4400" b="1" dirty="0" err="1" smtClean="0">
                <a:solidFill>
                  <a:schemeClr val="accent1">
                    <a:lumMod val="50000"/>
                  </a:schemeClr>
                </a:solidFill>
                <a:latin typeface="Times New Roman" pitchFamily="18" charset="0"/>
                <a:cs typeface="Times New Roman" pitchFamily="18" charset="0"/>
              </a:rPr>
              <a:t>дегеніміз</a:t>
            </a:r>
            <a:r>
              <a:rPr lang="ru-RU" sz="4400" b="1" dirty="0" smtClean="0">
                <a:solidFill>
                  <a:schemeClr val="accent1">
                    <a:lumMod val="50000"/>
                  </a:schemeClr>
                </a:solidFill>
                <a:latin typeface="Times New Roman" pitchFamily="18" charset="0"/>
                <a:cs typeface="Times New Roman" pitchFamily="18" charset="0"/>
              </a:rPr>
              <a:t> не?</a:t>
            </a:r>
            <a:endParaRPr lang="ru-RU" sz="4400" b="1" dirty="0">
              <a:solidFill>
                <a:schemeClr val="accent1">
                  <a:lumMod val="50000"/>
                </a:schemeClr>
              </a:solidFill>
              <a:latin typeface="Times New Roman" pitchFamily="18" charset="0"/>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5074" y="2500306"/>
            <a:ext cx="2580367" cy="1935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872410" cy="928694"/>
          </a:xfrm>
        </p:spPr>
        <p:txBody>
          <a:bodyPr>
            <a:normAutofit/>
          </a:bodyPr>
          <a:lstStyle/>
          <a:p>
            <a:r>
              <a:rPr lang="ru-RU" b="1" dirty="0" smtClean="0">
                <a:solidFill>
                  <a:schemeClr val="accent1">
                    <a:lumMod val="50000"/>
                  </a:schemeClr>
                </a:solidFill>
                <a:latin typeface="Times New Roman" pitchFamily="18" charset="0"/>
                <a:cs typeface="Times New Roman" pitchFamily="18" charset="0"/>
              </a:rPr>
              <a:t>Робот </a:t>
            </a:r>
            <a:r>
              <a:rPr lang="ru-RU" b="1" dirty="0" err="1" smtClean="0">
                <a:solidFill>
                  <a:schemeClr val="accent1">
                    <a:lumMod val="50000"/>
                  </a:schemeClr>
                </a:solidFill>
                <a:latin typeface="Times New Roman" pitchFamily="18" charset="0"/>
                <a:cs typeface="Times New Roman" pitchFamily="18" charset="0"/>
              </a:rPr>
              <a:t>техникасы</a:t>
            </a:r>
            <a:r>
              <a:rPr lang="ru-RU" b="1" dirty="0" smtClean="0">
                <a:solidFill>
                  <a:schemeClr val="accent1">
                    <a:lumMod val="50000"/>
                  </a:schemeClr>
                </a:solidFill>
                <a:latin typeface="Times New Roman" pitchFamily="18" charset="0"/>
                <a:cs typeface="Times New Roman" pitchFamily="18" charset="0"/>
              </a:rPr>
              <a:t> 20</a:t>
            </a:r>
            <a:endParaRPr lang="ru-RU" b="1" dirty="0">
              <a:solidFill>
                <a:schemeClr val="accent1">
                  <a:lumMod val="50000"/>
                </a:schemeClr>
              </a:solidFill>
              <a:latin typeface="Times New Roman" pitchFamily="18" charset="0"/>
              <a:cs typeface="Times New Roman" pitchFamily="18" charset="0"/>
            </a:endParaRPr>
          </a:p>
        </p:txBody>
      </p:sp>
      <p:sp>
        <p:nvSpPr>
          <p:cNvPr id="4" name="TextBox 3"/>
          <p:cNvSpPr txBox="1"/>
          <p:nvPr/>
        </p:nvSpPr>
        <p:spPr>
          <a:xfrm>
            <a:off x="285720" y="5286389"/>
            <a:ext cx="7429552" cy="1323439"/>
          </a:xfrm>
          <a:prstGeom prst="rect">
            <a:avLst/>
          </a:prstGeom>
          <a:noFill/>
        </p:spPr>
        <p:txBody>
          <a:bodyPr wrap="square" rtlCol="0">
            <a:spAutoFit/>
          </a:bodyPr>
          <a:lstStyle/>
          <a:p>
            <a:endParaRPr lang="kk-KZ"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kk-KZ"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Жауабы: </a:t>
            </a:r>
            <a:r>
              <a:rPr lang="ru-RU" sz="4000" b="1" dirty="0" smtClean="0">
                <a:solidFill>
                  <a:schemeClr val="accent1">
                    <a:lumMod val="50000"/>
                  </a:schemeClr>
                </a:solidFill>
                <a:latin typeface="Times New Roman" pitchFamily="18" charset="0"/>
                <a:cs typeface="Times New Roman" pitchFamily="18" charset="0"/>
              </a:rPr>
              <a:t>LEGO</a:t>
            </a:r>
            <a:r>
              <a:rPr lang="en-US" sz="4000" b="1" dirty="0" smtClean="0">
                <a:solidFill>
                  <a:schemeClr val="accent1">
                    <a:lumMod val="50000"/>
                  </a:schemeClr>
                </a:solidFill>
                <a:latin typeface="Times New Roman" pitchFamily="18" charset="0"/>
                <a:cs typeface="Times New Roman" pitchFamily="18" charset="0"/>
              </a:rPr>
              <a:t>® </a:t>
            </a:r>
            <a:r>
              <a:rPr lang="ru-RU" sz="4000" b="1" dirty="0" err="1" smtClean="0">
                <a:solidFill>
                  <a:schemeClr val="accent1">
                    <a:lumMod val="50000"/>
                  </a:schemeClr>
                </a:solidFill>
                <a:latin typeface="Times New Roman" pitchFamily="18" charset="0"/>
                <a:cs typeface="Times New Roman" pitchFamily="18" charset="0"/>
              </a:rPr>
              <a:t>Digital</a:t>
            </a:r>
            <a:r>
              <a:rPr lang="ru-RU" sz="4000" b="1" dirty="0" smtClean="0">
                <a:solidFill>
                  <a:schemeClr val="accent1">
                    <a:lumMod val="50000"/>
                  </a:schemeClr>
                </a:solidFill>
                <a:latin typeface="Times New Roman" pitchFamily="18" charset="0"/>
                <a:cs typeface="Times New Roman" pitchFamily="18" charset="0"/>
              </a:rPr>
              <a:t> </a:t>
            </a:r>
            <a:r>
              <a:rPr lang="ru-RU" sz="4000" b="1" dirty="0" err="1" smtClean="0">
                <a:solidFill>
                  <a:schemeClr val="accent1">
                    <a:lumMod val="50000"/>
                  </a:schemeClr>
                </a:solidFill>
                <a:latin typeface="Times New Roman" pitchFamily="18" charset="0"/>
                <a:cs typeface="Times New Roman" pitchFamily="18" charset="0"/>
              </a:rPr>
              <a:t>Designer</a:t>
            </a:r>
            <a:r>
              <a:rPr lang="ru-RU" sz="4000" b="1" dirty="0" smtClean="0">
                <a:solidFill>
                  <a:schemeClr val="accent1">
                    <a:lumMod val="50000"/>
                  </a:schemeClr>
                </a:solidFill>
                <a:latin typeface="Times New Roman" pitchFamily="18" charset="0"/>
                <a:cs typeface="Times New Roman" pitchFamily="18" charset="0"/>
              </a:rPr>
              <a:t> </a:t>
            </a:r>
            <a:endParaRPr lang="ru-RU" sz="4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Управляющая кнопка: назад 4">
            <a:hlinkClick r:id="rId2" action="ppaction://hlinksldjump" highlightClick="1"/>
          </p:cNvPr>
          <p:cNvSpPr/>
          <p:nvPr/>
        </p:nvSpPr>
        <p:spPr>
          <a:xfrm>
            <a:off x="7956376" y="6021288"/>
            <a:ext cx="792088" cy="5023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57223" y="1428736"/>
            <a:ext cx="7875325" cy="1815882"/>
          </a:xfrm>
          <a:prstGeom prst="rect">
            <a:avLst/>
          </a:prstGeom>
        </p:spPr>
        <p:txBody>
          <a:bodyPr wrap="square">
            <a:spAutoFit/>
          </a:bodyPr>
          <a:lstStyle/>
          <a:p>
            <a:pPr algn="just"/>
            <a:r>
              <a:rPr lang="kk-KZ" sz="2800" dirty="0" smtClean="0">
                <a:solidFill>
                  <a:schemeClr val="accent1">
                    <a:lumMod val="50000"/>
                  </a:schemeClr>
                </a:solidFill>
                <a:latin typeface="Times New Roman" pitchFamily="18" charset="0"/>
                <a:cs typeface="Times New Roman" pitchFamily="18" charset="0"/>
              </a:rPr>
              <a:t>Виртиуалды </a:t>
            </a:r>
            <a:r>
              <a:rPr lang="ru-RU" sz="2800" b="1" dirty="0" smtClean="0">
                <a:solidFill>
                  <a:schemeClr val="accent1">
                    <a:lumMod val="50000"/>
                  </a:schemeClr>
                </a:solidFill>
                <a:latin typeface="Times New Roman" pitchFamily="18" charset="0"/>
                <a:cs typeface="Times New Roman" pitchFamily="18" charset="0"/>
              </a:rPr>
              <a:t>LEGO</a:t>
            </a:r>
            <a:r>
              <a:rPr lang="en-US" sz="2800" b="1" dirty="0" smtClean="0">
                <a:solidFill>
                  <a:schemeClr val="accent1">
                    <a:lumMod val="50000"/>
                  </a:schemeClr>
                </a:solidFill>
                <a:latin typeface="Times New Roman" pitchFamily="18" charset="0"/>
                <a:cs typeface="Times New Roman" pitchFamily="18" charset="0"/>
              </a:rPr>
              <a:t>®</a:t>
            </a:r>
            <a:r>
              <a:rPr lang="kk-KZ" sz="2800" b="1" dirty="0" smtClean="0">
                <a:solidFill>
                  <a:schemeClr val="accent1">
                    <a:lumMod val="50000"/>
                  </a:schemeClr>
                </a:solidFill>
                <a:latin typeface="Times New Roman" pitchFamily="18" charset="0"/>
                <a:cs typeface="Times New Roman" pitchFamily="18" charset="0"/>
              </a:rPr>
              <a:t> </a:t>
            </a:r>
            <a:r>
              <a:rPr lang="kk-KZ" sz="2800" dirty="0" smtClean="0">
                <a:solidFill>
                  <a:schemeClr val="accent1">
                    <a:lumMod val="50000"/>
                  </a:schemeClr>
                </a:solidFill>
                <a:latin typeface="Times New Roman" pitchFamily="18" charset="0"/>
                <a:cs typeface="Times New Roman" pitchFamily="18" charset="0"/>
              </a:rPr>
              <a:t>бөлшектерімен жұмыс істеу арқасында объектілердің </a:t>
            </a:r>
            <a:r>
              <a:rPr lang="ru-RU" sz="2800" dirty="0" smtClean="0">
                <a:solidFill>
                  <a:schemeClr val="accent1">
                    <a:lumMod val="50000"/>
                  </a:schemeClr>
                </a:solidFill>
                <a:latin typeface="Times New Roman" pitchFamily="18" charset="0"/>
                <a:cs typeface="Times New Roman" pitchFamily="18" charset="0"/>
              </a:rPr>
              <a:t>3D </a:t>
            </a:r>
            <a:r>
              <a:rPr lang="ru-RU" sz="2800" dirty="0" err="1" smtClean="0">
                <a:solidFill>
                  <a:schemeClr val="accent1">
                    <a:lumMod val="50000"/>
                  </a:schemeClr>
                </a:solidFill>
                <a:latin typeface="Times New Roman" pitchFamily="18" charset="0"/>
                <a:cs typeface="Times New Roman" pitchFamily="18" charset="0"/>
              </a:rPr>
              <a:t>үлгісін жасап</a:t>
            </a:r>
            <a:r>
              <a:rPr lang="ru-RU" sz="2800" dirty="0" smtClean="0">
                <a:solidFill>
                  <a:schemeClr val="accent1">
                    <a:lumMod val="50000"/>
                  </a:schemeClr>
                </a:solidFill>
                <a:latin typeface="Times New Roman" pitchFamily="18" charset="0"/>
                <a:cs typeface="Times New Roman" pitchFamily="18" charset="0"/>
              </a:rPr>
              <a:t> </a:t>
            </a:r>
            <a:r>
              <a:rPr lang="ru-RU" sz="2800" dirty="0" err="1" smtClean="0">
                <a:solidFill>
                  <a:schemeClr val="accent1">
                    <a:lumMod val="50000"/>
                  </a:schemeClr>
                </a:solidFill>
                <a:latin typeface="Times New Roman" pitchFamily="18" charset="0"/>
                <a:cs typeface="Times New Roman" pitchFamily="18" charset="0"/>
              </a:rPr>
              <a:t>шығаруға мүмкіндік беретеін</a:t>
            </a:r>
            <a:r>
              <a:rPr lang="ru-RU" sz="2800" dirty="0" smtClean="0">
                <a:solidFill>
                  <a:schemeClr val="accent1">
                    <a:lumMod val="50000"/>
                  </a:schemeClr>
                </a:solidFill>
                <a:latin typeface="Times New Roman" pitchFamily="18" charset="0"/>
                <a:cs typeface="Times New Roman" pitchFamily="18" charset="0"/>
              </a:rPr>
              <a:t> </a:t>
            </a:r>
            <a:r>
              <a:rPr lang="ru-RU" sz="2800" dirty="0" err="1" smtClean="0">
                <a:solidFill>
                  <a:schemeClr val="accent1">
                    <a:lumMod val="50000"/>
                  </a:schemeClr>
                </a:solidFill>
                <a:latin typeface="Times New Roman" pitchFamily="18" charset="0"/>
                <a:cs typeface="Times New Roman" pitchFamily="18" charset="0"/>
              </a:rPr>
              <a:t>арнайы</a:t>
            </a:r>
            <a:r>
              <a:rPr lang="ru-RU" sz="2800" dirty="0" smtClean="0">
                <a:solidFill>
                  <a:schemeClr val="accent1">
                    <a:lumMod val="50000"/>
                  </a:schemeClr>
                </a:solidFill>
                <a:latin typeface="Times New Roman" pitchFamily="18" charset="0"/>
                <a:cs typeface="Times New Roman" pitchFamily="18" charset="0"/>
              </a:rPr>
              <a:t> </a:t>
            </a:r>
            <a:r>
              <a:rPr lang="ru-RU" sz="2800" dirty="0" err="1" smtClean="0">
                <a:solidFill>
                  <a:schemeClr val="accent1">
                    <a:lumMod val="50000"/>
                  </a:schemeClr>
                </a:solidFill>
                <a:latin typeface="Times New Roman" pitchFamily="18" charset="0"/>
                <a:cs typeface="Times New Roman" pitchFamily="18" charset="0"/>
              </a:rPr>
              <a:t>бағдарлама қалай аталады</a:t>
            </a:r>
            <a:r>
              <a:rPr lang="ru-RU" sz="2800" dirty="0" smtClean="0">
                <a:solidFill>
                  <a:schemeClr val="accent1">
                    <a:lumMod val="50000"/>
                  </a:schemeClr>
                </a:solidFill>
                <a:latin typeface="Times New Roman" pitchFamily="18" charset="0"/>
                <a:cs typeface="Times New Roman" pitchFamily="18" charset="0"/>
              </a:rPr>
              <a:t>?</a:t>
            </a:r>
            <a:endParaRPr lang="ru-RU" sz="2800" b="1" dirty="0" smtClean="0">
              <a:solidFill>
                <a:schemeClr val="accent1">
                  <a:lumMod val="50000"/>
                </a:schemeClr>
              </a:solidFill>
              <a:latin typeface="Times New Roman" pitchFamily="18" charset="0"/>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058" y="3000372"/>
            <a:ext cx="3090908" cy="25664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to="" calcmode="lin" valueType="num">
                                      <p:cBhvr>
                                        <p:cTn id="2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872410" cy="928694"/>
          </a:xfrm>
        </p:spPr>
        <p:txBody>
          <a:bodyPr>
            <a:normAutofit/>
          </a:bodyPr>
          <a:lstStyle/>
          <a:p>
            <a:r>
              <a:rPr lang="ru-RU" b="1" dirty="0" smtClean="0">
                <a:solidFill>
                  <a:schemeClr val="accent1">
                    <a:lumMod val="50000"/>
                  </a:schemeClr>
                </a:solidFill>
                <a:latin typeface="Times New Roman" pitchFamily="18" charset="0"/>
                <a:cs typeface="Times New Roman" pitchFamily="18" charset="0"/>
              </a:rPr>
              <a:t>Робот </a:t>
            </a:r>
            <a:r>
              <a:rPr lang="ru-RU" b="1" dirty="0" err="1" smtClean="0">
                <a:solidFill>
                  <a:schemeClr val="accent1">
                    <a:lumMod val="50000"/>
                  </a:schemeClr>
                </a:solidFill>
                <a:latin typeface="Times New Roman" pitchFamily="18" charset="0"/>
                <a:cs typeface="Times New Roman" pitchFamily="18" charset="0"/>
              </a:rPr>
              <a:t>техникасы</a:t>
            </a:r>
            <a:r>
              <a:rPr lang="ru-RU" b="1" dirty="0" smtClean="0">
                <a:solidFill>
                  <a:schemeClr val="accent1">
                    <a:lumMod val="50000"/>
                  </a:schemeClr>
                </a:solidFill>
                <a:latin typeface="Times New Roman" pitchFamily="18" charset="0"/>
                <a:cs typeface="Times New Roman" pitchFamily="18" charset="0"/>
              </a:rPr>
              <a:t> 30</a:t>
            </a:r>
            <a:endParaRPr lang="ru-RU" b="1" dirty="0">
              <a:solidFill>
                <a:schemeClr val="accent1">
                  <a:lumMod val="50000"/>
                </a:schemeClr>
              </a:solidFill>
              <a:latin typeface="Times New Roman" pitchFamily="18" charset="0"/>
              <a:cs typeface="Times New Roman" pitchFamily="18" charset="0"/>
            </a:endParaRPr>
          </a:p>
        </p:txBody>
      </p:sp>
      <p:sp>
        <p:nvSpPr>
          <p:cNvPr id="4" name="TextBox 3"/>
          <p:cNvSpPr txBox="1"/>
          <p:nvPr/>
        </p:nvSpPr>
        <p:spPr>
          <a:xfrm>
            <a:off x="285720" y="5286388"/>
            <a:ext cx="7286676" cy="1200329"/>
          </a:xfrm>
          <a:prstGeom prst="rect">
            <a:avLst/>
          </a:prstGeom>
          <a:noFill/>
        </p:spPr>
        <p:txBody>
          <a:bodyPr wrap="square" rtlCol="0">
            <a:spAutoFit/>
          </a:bodyPr>
          <a:lstStyle/>
          <a:p>
            <a:endParaRPr lang="kk-KZ"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kk-KZ"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Жауабы: </a:t>
            </a:r>
            <a:r>
              <a:rPr lang="ru-RU" sz="3200" b="1" dirty="0" err="1" smtClean="0">
                <a:solidFill>
                  <a:schemeClr val="accent1">
                    <a:lumMod val="50000"/>
                  </a:schemeClr>
                </a:solidFill>
                <a:latin typeface="Times New Roman" pitchFamily="18" charset="0"/>
                <a:cs typeface="Times New Roman" pitchFamily="18" charset="0"/>
              </a:rPr>
              <a:t>Ультрадыбысты</a:t>
            </a:r>
            <a:r>
              <a:rPr lang="ru-RU" sz="3200" b="1" dirty="0" smtClean="0">
                <a:solidFill>
                  <a:schemeClr val="accent1">
                    <a:lumMod val="50000"/>
                  </a:schemeClr>
                </a:solidFill>
                <a:latin typeface="Times New Roman" pitchFamily="18" charset="0"/>
                <a:cs typeface="Times New Roman" pitchFamily="18" charset="0"/>
              </a:rPr>
              <a:t> датчик </a:t>
            </a:r>
            <a:endParaRPr lang="ru-RU" sz="4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Управляющая кнопка: назад 4">
            <a:hlinkClick r:id="rId2" action="ppaction://hlinksldjump" highlightClick="1"/>
          </p:cNvPr>
          <p:cNvSpPr/>
          <p:nvPr/>
        </p:nvSpPr>
        <p:spPr>
          <a:xfrm>
            <a:off x="7956376" y="6021288"/>
            <a:ext cx="792088" cy="5023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57224" y="1428736"/>
            <a:ext cx="7572428" cy="1815882"/>
          </a:xfrm>
          <a:prstGeom prst="rect">
            <a:avLst/>
          </a:prstGeom>
        </p:spPr>
        <p:txBody>
          <a:bodyPr wrap="square">
            <a:spAutoFit/>
          </a:bodyPr>
          <a:lstStyle/>
          <a:p>
            <a:pPr algn="ctr"/>
            <a:r>
              <a:rPr lang="kk-KZ" sz="2800" b="1" dirty="0" smtClean="0">
                <a:solidFill>
                  <a:schemeClr val="accent1">
                    <a:lumMod val="50000"/>
                  </a:schemeClr>
                </a:solidFill>
                <a:latin typeface="Times New Roman" pitchFamily="18" charset="0"/>
                <a:cs typeface="Times New Roman" pitchFamily="18" charset="0"/>
              </a:rPr>
              <a:t>Дыбыс толқындарын жіберіп, қайтып келген сигналдарды оқитын және нысандарды тауып, оларға дейінгі қашықтықты есептейтін датчик калай аталады?</a:t>
            </a:r>
            <a:r>
              <a:rPr lang="ru-RU" sz="2800" b="1" dirty="0" smtClean="0">
                <a:solidFill>
                  <a:schemeClr val="accent1">
                    <a:lumMod val="50000"/>
                  </a:schemeClr>
                </a:solidFill>
                <a:latin typeface="Times New Roman" pitchFamily="18" charset="0"/>
                <a:cs typeface="Times New Roman" pitchFamily="18" charset="0"/>
              </a:rPr>
              <a:t> </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050" y="3357562"/>
            <a:ext cx="3786214" cy="23299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to="" calcmode="lin" valueType="num">
                                      <p:cBhvr>
                                        <p:cTn id="2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872410" cy="928694"/>
          </a:xfrm>
        </p:spPr>
        <p:txBody>
          <a:bodyPr>
            <a:normAutofit/>
          </a:bodyPr>
          <a:lstStyle/>
          <a:p>
            <a:r>
              <a:rPr lang="ru-RU" b="1" dirty="0" err="1" smtClean="0">
                <a:solidFill>
                  <a:schemeClr val="accent1">
                    <a:lumMod val="50000"/>
                  </a:schemeClr>
                </a:solidFill>
                <a:latin typeface="Times New Roman" pitchFamily="18" charset="0"/>
                <a:cs typeface="Times New Roman" pitchFamily="18" charset="0"/>
              </a:rPr>
              <a:t>Қызықты сұрақтар </a:t>
            </a:r>
            <a:r>
              <a:rPr lang="ru-RU" b="1" dirty="0" smtClean="0">
                <a:solidFill>
                  <a:schemeClr val="accent1">
                    <a:lumMod val="50000"/>
                  </a:schemeClr>
                </a:solidFill>
                <a:latin typeface="Times New Roman" pitchFamily="18" charset="0"/>
                <a:cs typeface="Times New Roman" pitchFamily="18" charset="0"/>
              </a:rPr>
              <a:t>10</a:t>
            </a:r>
            <a:endParaRPr lang="ru-RU" b="1" dirty="0">
              <a:solidFill>
                <a:schemeClr val="accent1">
                  <a:lumMod val="50000"/>
                </a:schemeClr>
              </a:solidFill>
              <a:latin typeface="Times New Roman" pitchFamily="18" charset="0"/>
              <a:cs typeface="Times New Roman" pitchFamily="18" charset="0"/>
            </a:endParaRPr>
          </a:p>
        </p:txBody>
      </p:sp>
      <p:sp>
        <p:nvSpPr>
          <p:cNvPr id="4" name="TextBox 3"/>
          <p:cNvSpPr txBox="1"/>
          <p:nvPr/>
        </p:nvSpPr>
        <p:spPr>
          <a:xfrm>
            <a:off x="214282" y="5399332"/>
            <a:ext cx="6072230" cy="1200329"/>
          </a:xfrm>
          <a:prstGeom prst="rect">
            <a:avLst/>
          </a:prstGeom>
          <a:noFill/>
        </p:spPr>
        <p:txBody>
          <a:bodyPr wrap="square" rtlCol="0">
            <a:spAutoFit/>
          </a:bodyPr>
          <a:lstStyle/>
          <a:p>
            <a:r>
              <a:rPr lang="kk-KZ"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Жауабы:   1883жыл, </a:t>
            </a:r>
          </a:p>
          <a:p>
            <a:r>
              <a:rPr lang="ru-RU" sz="4000" b="1" dirty="0" smtClean="0">
                <a:solidFill>
                  <a:schemeClr val="accent1">
                    <a:lumMod val="50000"/>
                  </a:schemeClr>
                </a:solidFill>
                <a:latin typeface="Times New Roman" pitchFamily="18" charset="0"/>
                <a:cs typeface="Times New Roman" pitchFamily="18" charset="0"/>
              </a:rPr>
              <a:t>Августа Ада Лавлейс</a:t>
            </a:r>
            <a:endParaRPr lang="ru-RU" sz="4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Управляющая кнопка: назад 4">
            <a:hlinkClick r:id="rId2" action="ppaction://hlinksldjump" highlightClick="1"/>
          </p:cNvPr>
          <p:cNvSpPr/>
          <p:nvPr/>
        </p:nvSpPr>
        <p:spPr>
          <a:xfrm>
            <a:off x="7956376" y="6000768"/>
            <a:ext cx="792088" cy="5023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42910" y="1142984"/>
            <a:ext cx="7572428" cy="1384995"/>
          </a:xfrm>
          <a:prstGeom prst="rect">
            <a:avLst/>
          </a:prstGeom>
        </p:spPr>
        <p:txBody>
          <a:bodyPr wrap="square">
            <a:spAutoFit/>
          </a:bodyPr>
          <a:lstStyle/>
          <a:p>
            <a:pPr algn="ctr"/>
            <a:r>
              <a:rPr lang="kk-KZ" sz="2800" b="1" dirty="0" smtClean="0">
                <a:solidFill>
                  <a:schemeClr val="accent1">
                    <a:lumMod val="50000"/>
                  </a:schemeClr>
                </a:solidFill>
                <a:latin typeface="Times New Roman" pitchFamily="18" charset="0"/>
                <a:cs typeface="Times New Roman" pitchFamily="18" charset="0"/>
              </a:rPr>
              <a:t>Чарльз Бэббидж </a:t>
            </a:r>
            <a:r>
              <a:rPr lang="kk-KZ" sz="2800" dirty="0" smtClean="0">
                <a:solidFill>
                  <a:schemeClr val="accent1">
                    <a:lumMod val="50000"/>
                  </a:schemeClr>
                </a:solidFill>
                <a:latin typeface="Times New Roman" pitchFamily="18" charset="0"/>
                <a:cs typeface="Times New Roman" pitchFamily="18" charset="0"/>
              </a:rPr>
              <a:t>аналитикалық машинаны қай жылы құрастырды және бұл жобаға қатысқан </a:t>
            </a:r>
            <a:r>
              <a:rPr lang="ru-RU" sz="2800" dirty="0" err="1" smtClean="0">
                <a:solidFill>
                  <a:schemeClr val="accent1">
                    <a:lumMod val="50000"/>
                  </a:schemeClr>
                </a:solidFill>
                <a:latin typeface="Times New Roman" pitchFamily="18" charset="0"/>
                <a:cs typeface="Times New Roman" pitchFamily="18" charset="0"/>
              </a:rPr>
              <a:t>ең бірінші</a:t>
            </a:r>
            <a:r>
              <a:rPr lang="ru-RU" sz="2800" dirty="0" smtClean="0">
                <a:solidFill>
                  <a:schemeClr val="accent1">
                    <a:lumMod val="50000"/>
                  </a:schemeClr>
                </a:solidFill>
                <a:latin typeface="Times New Roman" pitchFamily="18" charset="0"/>
                <a:cs typeface="Times New Roman" pitchFamily="18" charset="0"/>
              </a:rPr>
              <a:t> </a:t>
            </a:r>
            <a:r>
              <a:rPr lang="ru-RU" sz="2800" dirty="0" err="1" smtClean="0">
                <a:solidFill>
                  <a:schemeClr val="accent1">
                    <a:lumMod val="50000"/>
                  </a:schemeClr>
                </a:solidFill>
                <a:latin typeface="Times New Roman" pitchFamily="18" charset="0"/>
                <a:cs typeface="Times New Roman" pitchFamily="18" charset="0"/>
              </a:rPr>
              <a:t>компьютерлік</a:t>
            </a:r>
            <a:r>
              <a:rPr lang="ru-RU" sz="2800" dirty="0" smtClean="0">
                <a:solidFill>
                  <a:schemeClr val="accent1">
                    <a:lumMod val="50000"/>
                  </a:schemeClr>
                </a:solidFill>
                <a:latin typeface="Times New Roman" pitchFamily="18" charset="0"/>
                <a:cs typeface="Times New Roman" pitchFamily="18" charset="0"/>
              </a:rPr>
              <a:t> </a:t>
            </a:r>
            <a:r>
              <a:rPr lang="ru-RU" sz="2800" dirty="0" err="1" smtClean="0">
                <a:solidFill>
                  <a:schemeClr val="accent1">
                    <a:lumMod val="50000"/>
                  </a:schemeClr>
                </a:solidFill>
                <a:latin typeface="Times New Roman" pitchFamily="18" charset="0"/>
                <a:cs typeface="Times New Roman" pitchFamily="18" charset="0"/>
              </a:rPr>
              <a:t>программистті</a:t>
            </a:r>
            <a:r>
              <a:rPr lang="ru-RU" sz="2800" dirty="0" smtClean="0">
                <a:solidFill>
                  <a:schemeClr val="accent1">
                    <a:lumMod val="50000"/>
                  </a:schemeClr>
                </a:solidFill>
                <a:latin typeface="Times New Roman" pitchFamily="18" charset="0"/>
                <a:cs typeface="Times New Roman" pitchFamily="18" charset="0"/>
              </a:rPr>
              <a:t> </a:t>
            </a:r>
            <a:r>
              <a:rPr lang="ru-RU" sz="2800" dirty="0" err="1" smtClean="0">
                <a:solidFill>
                  <a:schemeClr val="accent1">
                    <a:lumMod val="50000"/>
                  </a:schemeClr>
                </a:solidFill>
                <a:latin typeface="Times New Roman" pitchFamily="18" charset="0"/>
                <a:cs typeface="Times New Roman" pitchFamily="18" charset="0"/>
              </a:rPr>
              <a:t>ата</a:t>
            </a:r>
            <a:r>
              <a:rPr lang="ru-RU" sz="2800" dirty="0" smtClean="0">
                <a:solidFill>
                  <a:schemeClr val="accent1">
                    <a:lumMod val="50000"/>
                  </a:schemeClr>
                </a:solidFill>
                <a:latin typeface="Times New Roman" pitchFamily="18" charset="0"/>
                <a:cs typeface="Times New Roman" pitchFamily="18" charset="0"/>
              </a:rPr>
              <a:t>.</a:t>
            </a:r>
            <a:endParaRPr lang="en-US" sz="2800" dirty="0">
              <a:solidFill>
                <a:schemeClr val="accent1">
                  <a:lumMod val="50000"/>
                </a:schemeClr>
              </a:solidFill>
              <a:latin typeface="Times New Roman" pitchFamily="18" charset="0"/>
              <a:cs typeface="Times New Roman" pitchFamily="18" charset="0"/>
            </a:endParaRPr>
          </a:p>
        </p:txBody>
      </p:sp>
      <p:pic>
        <p:nvPicPr>
          <p:cNvPr id="7" name="Picture 4" descr="Babbage's Analytical Engine, 1834-18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4" y="3143248"/>
            <a:ext cx="3857652" cy="2644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to="" calcmode="lin" valueType="num">
                                      <p:cBhvr>
                                        <p:cTn id="2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872410" cy="928694"/>
          </a:xfrm>
        </p:spPr>
        <p:txBody>
          <a:bodyPr>
            <a:normAutofit/>
          </a:bodyPr>
          <a:lstStyle/>
          <a:p>
            <a:r>
              <a:rPr lang="ru-RU" b="1" dirty="0" err="1" smtClean="0">
                <a:solidFill>
                  <a:schemeClr val="accent1">
                    <a:lumMod val="50000"/>
                  </a:schemeClr>
                </a:solidFill>
                <a:latin typeface="Times New Roman" pitchFamily="18" charset="0"/>
                <a:cs typeface="Times New Roman" pitchFamily="18" charset="0"/>
              </a:rPr>
              <a:t>Қызықты сұрақтар </a:t>
            </a:r>
            <a:r>
              <a:rPr lang="ru-RU" b="1" dirty="0" smtClean="0">
                <a:solidFill>
                  <a:schemeClr val="accent1">
                    <a:lumMod val="50000"/>
                  </a:schemeClr>
                </a:solidFill>
                <a:latin typeface="Times New Roman" pitchFamily="18" charset="0"/>
                <a:cs typeface="Times New Roman" pitchFamily="18" charset="0"/>
              </a:rPr>
              <a:t>20</a:t>
            </a:r>
            <a:endParaRPr lang="ru-RU" b="1" dirty="0">
              <a:solidFill>
                <a:schemeClr val="accent1">
                  <a:lumMod val="50000"/>
                </a:schemeClr>
              </a:solidFill>
              <a:latin typeface="Times New Roman" pitchFamily="18" charset="0"/>
              <a:cs typeface="Times New Roman" pitchFamily="18" charset="0"/>
            </a:endParaRPr>
          </a:p>
        </p:txBody>
      </p:sp>
      <p:sp>
        <p:nvSpPr>
          <p:cNvPr id="4" name="TextBox 3"/>
          <p:cNvSpPr txBox="1"/>
          <p:nvPr/>
        </p:nvSpPr>
        <p:spPr>
          <a:xfrm>
            <a:off x="214282" y="4500570"/>
            <a:ext cx="5143536" cy="2062103"/>
          </a:xfrm>
          <a:prstGeom prst="rect">
            <a:avLst/>
          </a:prstGeom>
          <a:noFill/>
        </p:spPr>
        <p:txBody>
          <a:bodyPr wrap="square" rtlCol="0">
            <a:spAutoFit/>
          </a:bodyPr>
          <a:lstStyle/>
          <a:p>
            <a:r>
              <a:rPr lang="kk-KZ"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Жауабы: </a:t>
            </a:r>
            <a:r>
              <a:rPr lang="kk-KZ" sz="3200" dirty="0">
                <a:solidFill>
                  <a:schemeClr val="accent1">
                    <a:lumMod val="50000"/>
                  </a:schemeClr>
                </a:solidFill>
                <a:latin typeface="Times New Roman" pitchFamily="18" charset="0"/>
                <a:cs typeface="Times New Roman" pitchFamily="18" charset="0"/>
              </a:rPr>
              <a:t>«</a:t>
            </a:r>
            <a:r>
              <a:rPr lang="kk-KZ" sz="3200" b="1" dirty="0">
                <a:solidFill>
                  <a:schemeClr val="accent1">
                    <a:lumMod val="50000"/>
                  </a:schemeClr>
                </a:solidFill>
                <a:latin typeface="Times New Roman" pitchFamily="18" charset="0"/>
                <a:cs typeface="Times New Roman" pitchFamily="18" charset="0"/>
              </a:rPr>
              <a:t>Тасбақа</a:t>
            </a:r>
            <a:r>
              <a:rPr lang="kk-KZ" sz="3200" dirty="0">
                <a:solidFill>
                  <a:schemeClr val="accent1">
                    <a:lumMod val="50000"/>
                  </a:schemeClr>
                </a:solidFill>
                <a:latin typeface="Times New Roman" pitchFamily="18" charset="0"/>
                <a:cs typeface="Times New Roman" pitchFamily="18" charset="0"/>
              </a:rPr>
              <a:t>» </a:t>
            </a:r>
            <a:r>
              <a:rPr lang="kk-KZ" sz="3200" dirty="0" smtClean="0">
                <a:solidFill>
                  <a:schemeClr val="accent1">
                    <a:lumMod val="50000"/>
                  </a:schemeClr>
                </a:solidFill>
                <a:latin typeface="Times New Roman" pitchFamily="18" charset="0"/>
                <a:cs typeface="Times New Roman" pitchFamily="18" charset="0"/>
              </a:rPr>
              <a:t>Роботтың түрі мен баяу қозғалуына байланысты оны «Тасбақа» деп атады</a:t>
            </a:r>
            <a:r>
              <a:rPr lang="en-US" sz="3200" dirty="0" smtClean="0">
                <a:solidFill>
                  <a:schemeClr val="accent1">
                    <a:lumMod val="50000"/>
                  </a:schemeClr>
                </a:solidFill>
                <a:latin typeface="Times New Roman" pitchFamily="18" charset="0"/>
                <a:cs typeface="Times New Roman" pitchFamily="18" charset="0"/>
              </a:rPr>
              <a:t>. </a:t>
            </a:r>
            <a:endParaRPr lang="ru-RU" sz="32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Управляющая кнопка: назад 4">
            <a:hlinkClick r:id="rId2" action="ppaction://hlinksldjump" highlightClick="1"/>
          </p:cNvPr>
          <p:cNvSpPr/>
          <p:nvPr/>
        </p:nvSpPr>
        <p:spPr>
          <a:xfrm>
            <a:off x="7956376" y="6021288"/>
            <a:ext cx="792088" cy="5023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http://www.extremenxt.com/els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6" y="2786058"/>
            <a:ext cx="3846662" cy="3000396"/>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2"/>
          <p:cNvSpPr>
            <a:spLocks noGrp="1"/>
          </p:cNvSpPr>
          <p:nvPr>
            <p:ph idx="1"/>
          </p:nvPr>
        </p:nvSpPr>
        <p:spPr>
          <a:xfrm>
            <a:off x="357158" y="1214423"/>
            <a:ext cx="8358246" cy="1571636"/>
          </a:xfrm>
        </p:spPr>
        <p:txBody>
          <a:bodyPr>
            <a:normAutofit lnSpcReduction="10000"/>
          </a:bodyPr>
          <a:lstStyle/>
          <a:p>
            <a:pPr marL="0" indent="0" algn="ctr">
              <a:buNone/>
            </a:pPr>
            <a:r>
              <a:rPr lang="kk-KZ" b="1" dirty="0">
                <a:solidFill>
                  <a:schemeClr val="accent1">
                    <a:lumMod val="50000"/>
                  </a:schemeClr>
                </a:solidFill>
                <a:latin typeface="Times New Roman" pitchFamily="18" charset="0"/>
                <a:cs typeface="Times New Roman" pitchFamily="18" charset="0"/>
              </a:rPr>
              <a:t>1949 </a:t>
            </a:r>
            <a:r>
              <a:rPr lang="kk-KZ" b="1" dirty="0" smtClean="0">
                <a:solidFill>
                  <a:schemeClr val="accent1">
                    <a:lumMod val="50000"/>
                  </a:schemeClr>
                </a:solidFill>
                <a:latin typeface="Times New Roman" pitchFamily="18" charset="0"/>
                <a:cs typeface="Times New Roman" pitchFamily="18" charset="0"/>
              </a:rPr>
              <a:t>жылы У</a:t>
            </a:r>
            <a:r>
              <a:rPr lang="ru-RU" b="1" dirty="0" err="1">
                <a:solidFill>
                  <a:schemeClr val="accent1">
                    <a:lumMod val="50000"/>
                  </a:schemeClr>
                </a:solidFill>
                <a:latin typeface="Times New Roman" pitchFamily="18" charset="0"/>
                <a:cs typeface="Times New Roman" pitchFamily="18" charset="0"/>
              </a:rPr>
              <a:t>ильям</a:t>
            </a:r>
            <a:r>
              <a:rPr lang="ru-RU" b="1" dirty="0">
                <a:solidFill>
                  <a:schemeClr val="accent1">
                    <a:lumMod val="50000"/>
                  </a:schemeClr>
                </a:solidFill>
                <a:latin typeface="Times New Roman" pitchFamily="18" charset="0"/>
                <a:cs typeface="Times New Roman" pitchFamily="18" charset="0"/>
              </a:rPr>
              <a:t> Грей </a:t>
            </a:r>
            <a:r>
              <a:rPr lang="ru-RU" b="1" dirty="0" err="1">
                <a:solidFill>
                  <a:schemeClr val="accent1">
                    <a:lumMod val="50000"/>
                  </a:schemeClr>
                </a:solidFill>
                <a:latin typeface="Times New Roman" pitchFamily="18" charset="0"/>
                <a:cs typeface="Times New Roman" pitchFamily="18" charset="0"/>
              </a:rPr>
              <a:t>Уол</a:t>
            </a:r>
            <a:r>
              <a:rPr lang="kk-KZ" b="1" dirty="0">
                <a:solidFill>
                  <a:schemeClr val="accent1">
                    <a:lumMod val="50000"/>
                  </a:schemeClr>
                </a:solidFill>
                <a:latin typeface="Times New Roman" pitchFamily="18" charset="0"/>
                <a:cs typeface="Times New Roman" pitchFamily="18" charset="0"/>
              </a:rPr>
              <a:t>т</a:t>
            </a:r>
            <a:r>
              <a:rPr lang="ru-RU" b="1" dirty="0" smtClean="0">
                <a:solidFill>
                  <a:schemeClr val="accent1">
                    <a:lumMod val="50000"/>
                  </a:schemeClr>
                </a:solidFill>
                <a:latin typeface="Times New Roman" pitchFamily="18" charset="0"/>
                <a:cs typeface="Times New Roman" pitchFamily="18" charset="0"/>
              </a:rPr>
              <a:t>ер</a:t>
            </a:r>
            <a:endParaRPr lang="kk-KZ" dirty="0">
              <a:solidFill>
                <a:schemeClr val="accent1">
                  <a:lumMod val="50000"/>
                </a:schemeClr>
              </a:solidFill>
              <a:latin typeface="Times New Roman" pitchFamily="18" charset="0"/>
              <a:cs typeface="Times New Roman" pitchFamily="18" charset="0"/>
            </a:endParaRPr>
          </a:p>
          <a:p>
            <a:pPr marL="0" indent="0" algn="ctr">
              <a:buNone/>
            </a:pPr>
            <a:r>
              <a:rPr lang="kk-KZ" dirty="0" smtClean="0">
                <a:solidFill>
                  <a:schemeClr val="accent1">
                    <a:lumMod val="50000"/>
                  </a:schemeClr>
                </a:solidFill>
                <a:latin typeface="Times New Roman" pitchFamily="18" charset="0"/>
                <a:cs typeface="Times New Roman" pitchFamily="18" charset="0"/>
              </a:rPr>
              <a:t>«................» </a:t>
            </a:r>
            <a:r>
              <a:rPr lang="kk-KZ" dirty="0">
                <a:solidFill>
                  <a:schemeClr val="accent1">
                    <a:lumMod val="50000"/>
                  </a:schemeClr>
                </a:solidFill>
                <a:latin typeface="Times New Roman" pitchFamily="18" charset="0"/>
                <a:cs typeface="Times New Roman" pitchFamily="18" charset="0"/>
              </a:rPr>
              <a:t>деп аталатын алғашқы автономды роботын </a:t>
            </a:r>
            <a:r>
              <a:rPr lang="kk-KZ" dirty="0" smtClean="0">
                <a:solidFill>
                  <a:schemeClr val="accent1">
                    <a:lumMod val="50000"/>
                  </a:schemeClr>
                </a:solidFill>
                <a:latin typeface="Times New Roman" pitchFamily="18" charset="0"/>
                <a:cs typeface="Times New Roman" pitchFamily="18" charset="0"/>
              </a:rPr>
              <a:t> құрастырды?</a:t>
            </a:r>
            <a:r>
              <a:rPr lang="en-US" dirty="0" smtClean="0">
                <a:solidFill>
                  <a:schemeClr val="accent1">
                    <a:lumMod val="50000"/>
                  </a:schemeClr>
                </a:solidFill>
                <a:latin typeface="Times New Roman" pitchFamily="18" charset="0"/>
                <a:cs typeface="Times New Roman" pitchFamily="18" charset="0"/>
              </a:rPr>
              <a:t> </a:t>
            </a:r>
            <a:endParaRPr lang="en-US" dirty="0">
              <a:solidFill>
                <a:schemeClr val="accent1">
                  <a:lumMod val="50000"/>
                </a:schemeClr>
              </a:solidFill>
              <a:latin typeface="Times New Roman" pitchFamily="18" charset="0"/>
              <a:cs typeface="Times New Roman" pitchFamily="18" charset="0"/>
            </a:endParaRPr>
          </a:p>
          <a:p>
            <a:pPr algn="ctr">
              <a:buNone/>
            </a:pPr>
            <a:endParaRPr lang="en-US"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to="" calcmode="lin" valueType="num">
                                      <p:cBhvr>
                                        <p:cTn id="24"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872410" cy="928694"/>
          </a:xfrm>
        </p:spPr>
        <p:txBody>
          <a:bodyPr>
            <a:normAutofit/>
          </a:bodyPr>
          <a:lstStyle/>
          <a:p>
            <a:r>
              <a:rPr lang="ru-RU" b="1" dirty="0" err="1" smtClean="0">
                <a:solidFill>
                  <a:schemeClr val="accent1">
                    <a:lumMod val="50000"/>
                  </a:schemeClr>
                </a:solidFill>
                <a:latin typeface="Times New Roman" pitchFamily="18" charset="0"/>
                <a:cs typeface="Times New Roman" pitchFamily="18" charset="0"/>
              </a:rPr>
              <a:t>Қызықты сұрақтар </a:t>
            </a:r>
            <a:r>
              <a:rPr lang="ru-RU" b="1" dirty="0" smtClean="0">
                <a:solidFill>
                  <a:schemeClr val="accent1">
                    <a:lumMod val="50000"/>
                  </a:schemeClr>
                </a:solidFill>
                <a:latin typeface="Times New Roman" pitchFamily="18" charset="0"/>
                <a:cs typeface="Times New Roman" pitchFamily="18" charset="0"/>
              </a:rPr>
              <a:t>30</a:t>
            </a:r>
            <a:endParaRPr lang="ru-RU" b="1" dirty="0">
              <a:solidFill>
                <a:schemeClr val="accent1">
                  <a:lumMod val="50000"/>
                </a:schemeClr>
              </a:solidFill>
              <a:latin typeface="Times New Roman" pitchFamily="18" charset="0"/>
              <a:cs typeface="Times New Roman" pitchFamily="18" charset="0"/>
            </a:endParaRPr>
          </a:p>
        </p:txBody>
      </p:sp>
      <p:sp>
        <p:nvSpPr>
          <p:cNvPr id="4" name="TextBox 3"/>
          <p:cNvSpPr txBox="1"/>
          <p:nvPr/>
        </p:nvSpPr>
        <p:spPr>
          <a:xfrm>
            <a:off x="285720" y="5286388"/>
            <a:ext cx="6643734" cy="1200329"/>
          </a:xfrm>
          <a:prstGeom prst="rect">
            <a:avLst/>
          </a:prstGeom>
          <a:noFill/>
        </p:spPr>
        <p:txBody>
          <a:bodyPr wrap="square" rtlCol="0">
            <a:spAutoFit/>
          </a:bodyPr>
          <a:lstStyle/>
          <a:p>
            <a:endParaRPr lang="kk-KZ"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kk-KZ" sz="32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Жауабы: </a:t>
            </a:r>
            <a:r>
              <a:rPr lang="ru-RU" sz="3200" b="1" dirty="0" smtClean="0">
                <a:solidFill>
                  <a:schemeClr val="accent1">
                    <a:lumMod val="50000"/>
                  </a:schemeClr>
                </a:solidFill>
                <a:latin typeface="Times New Roman" pitchFamily="18" charset="0"/>
                <a:cs typeface="Times New Roman" pitchFamily="18" charset="0"/>
              </a:rPr>
              <a:t>Луноход 1, 19</a:t>
            </a:r>
            <a:r>
              <a:rPr lang="en-US" sz="3200" b="1" dirty="0" smtClean="0">
                <a:solidFill>
                  <a:schemeClr val="accent1">
                    <a:lumMod val="50000"/>
                  </a:schemeClr>
                </a:solidFill>
                <a:latin typeface="Times New Roman" pitchFamily="18" charset="0"/>
                <a:cs typeface="Times New Roman" pitchFamily="18" charset="0"/>
              </a:rPr>
              <a:t>70 </a:t>
            </a:r>
            <a:r>
              <a:rPr lang="ru-RU" sz="3200" b="1" dirty="0" err="1" smtClean="0">
                <a:solidFill>
                  <a:schemeClr val="accent1">
                    <a:lumMod val="50000"/>
                  </a:schemeClr>
                </a:solidFill>
                <a:latin typeface="Times New Roman" pitchFamily="18" charset="0"/>
                <a:cs typeface="Times New Roman" pitchFamily="18" charset="0"/>
              </a:rPr>
              <a:t>жылы</a:t>
            </a:r>
            <a:r>
              <a:rPr lang="ru-RU" sz="3200" b="1" dirty="0" smtClean="0">
                <a:solidFill>
                  <a:schemeClr val="accent1">
                    <a:lumMod val="50000"/>
                  </a:schemeClr>
                </a:solidFill>
                <a:latin typeface="Times New Roman" pitchFamily="18" charset="0"/>
                <a:cs typeface="Times New Roman" pitchFamily="18" charset="0"/>
              </a:rPr>
              <a:t>. </a:t>
            </a:r>
            <a:endParaRPr lang="ru-RU" sz="4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Управляющая кнопка: назад 4">
            <a:hlinkClick r:id="rId2" action="ppaction://hlinksldjump" highlightClick="1"/>
          </p:cNvPr>
          <p:cNvSpPr/>
          <p:nvPr/>
        </p:nvSpPr>
        <p:spPr>
          <a:xfrm>
            <a:off x="7956376" y="6021288"/>
            <a:ext cx="792088" cy="5023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57224" y="1428736"/>
            <a:ext cx="7572428" cy="1815882"/>
          </a:xfrm>
          <a:prstGeom prst="rect">
            <a:avLst/>
          </a:prstGeom>
        </p:spPr>
        <p:txBody>
          <a:bodyPr wrap="square">
            <a:spAutoFit/>
          </a:bodyPr>
          <a:lstStyle/>
          <a:p>
            <a:pPr algn="just"/>
            <a:r>
              <a:rPr lang="kk-KZ" sz="2800" dirty="0" smtClean="0">
                <a:solidFill>
                  <a:schemeClr val="accent1">
                    <a:lumMod val="50000"/>
                  </a:schemeClr>
                </a:solidFill>
                <a:latin typeface="Times New Roman" pitchFamily="18" charset="0"/>
                <a:cs typeface="Times New Roman" pitchFamily="18" charset="0"/>
              </a:rPr>
              <a:t>Байқоңыр айлағынан Айдың топырағын зерттейтін, басқа ғаламшарда және жерсерігінде алғаш рет қашықтықтан басқарылған робот қалай аталды және қай жылы ұшырылды?</a:t>
            </a:r>
            <a:endParaRPr lang="en-US" sz="2800" dirty="0">
              <a:solidFill>
                <a:schemeClr val="accent1">
                  <a:lumMod val="50000"/>
                </a:schemeClr>
              </a:solidFill>
              <a:latin typeface="Times New Roman" pitchFamily="18" charset="0"/>
              <a:cs typeface="Times New Roman" pitchFamily="18" charset="0"/>
            </a:endParaRPr>
          </a:p>
        </p:txBody>
      </p:sp>
      <p:pic>
        <p:nvPicPr>
          <p:cNvPr id="7" name="Picture 2" descr="File:Lunokhod 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612" y="3214686"/>
            <a:ext cx="3357586" cy="2717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to="" calcmode="lin" valueType="num">
                                      <p:cBhvr>
                                        <p:cTn id="2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72781" cy="6957392"/>
          </a:xfrm>
        </p:spPr>
      </p:pic>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80" y="-99392"/>
            <a:ext cx="3312368" cy="3312368"/>
          </a:xfrm>
          <a:prstGeom prst="rect">
            <a:avLst/>
          </a:prstGeom>
        </p:spPr>
      </p:pic>
      <p:sp>
        <p:nvSpPr>
          <p:cNvPr id="7" name="Прямоугольник 6"/>
          <p:cNvSpPr/>
          <p:nvPr/>
        </p:nvSpPr>
        <p:spPr>
          <a:xfrm>
            <a:off x="1428728" y="2928934"/>
            <a:ext cx="642942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spc="50" dirty="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rPr>
              <a:t>4</a:t>
            </a:r>
            <a:r>
              <a:rPr lang="en-US" sz="5400" b="1" cap="none" spc="50" dirty="0" smtClean="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rPr>
              <a:t> </a:t>
            </a:r>
            <a:r>
              <a:rPr lang="ru-RU" sz="5400" b="1" cap="none" spc="50" dirty="0" err="1" smtClean="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rPr>
              <a:t>кезең</a:t>
            </a:r>
            <a:endParaRPr lang="ru-RU" sz="5400" b="1" cap="none" spc="50" dirty="0" smtClean="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kk-KZ" sz="5400" b="1" spc="50" dirty="0" smtClean="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rPr>
              <a:t>Кино атауын тап.</a:t>
            </a:r>
            <a:endParaRPr lang="ru-RU" sz="5400" b="1" cap="none" spc="50" dirty="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9801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6" y="0"/>
            <a:ext cx="9154586" cy="6858000"/>
          </a:xfrm>
        </p:spPr>
      </p:pic>
      <p:sp>
        <p:nvSpPr>
          <p:cNvPr id="5" name="Прямоугольник 4"/>
          <p:cNvSpPr/>
          <p:nvPr/>
        </p:nvSpPr>
        <p:spPr>
          <a:xfrm>
            <a:off x="1428728" y="1857364"/>
            <a:ext cx="6306535"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i="1" dirty="0">
                <a:latin typeface="Times New Roman" pitchFamily="18" charset="0"/>
                <a:cs typeface="Times New Roman" pitchFamily="18" charset="0"/>
              </a:rPr>
              <a:t>1</a:t>
            </a:r>
            <a:r>
              <a:rPr lang="ru-RU" sz="6600" b="1" i="1" dirty="0" smtClean="0">
                <a:latin typeface="Times New Roman" pitchFamily="18" charset="0"/>
                <a:cs typeface="Times New Roman" pitchFamily="18" charset="0"/>
              </a:rPr>
              <a:t>-кезең</a:t>
            </a:r>
          </a:p>
          <a:p>
            <a:pPr algn="ctr"/>
            <a:r>
              <a:rPr lang="ru-RU" sz="6600" b="1" i="1" dirty="0" smtClean="0">
                <a:latin typeface="Times New Roman" pitchFamily="18" charset="0"/>
                <a:cs typeface="Times New Roman" pitchFamily="18" charset="0"/>
              </a:rPr>
              <a:t>«</a:t>
            </a:r>
            <a:r>
              <a:rPr lang="ru-RU" sz="6600" b="1" i="1" dirty="0" err="1" smtClean="0">
                <a:latin typeface="Times New Roman" pitchFamily="18" charset="0"/>
                <a:cs typeface="Times New Roman" pitchFamily="18" charset="0"/>
              </a:rPr>
              <a:t>Кім</a:t>
            </a:r>
            <a:r>
              <a:rPr lang="ru-RU" sz="6600" b="1" i="1" dirty="0" smtClean="0">
                <a:latin typeface="Times New Roman" pitchFamily="18" charset="0"/>
                <a:cs typeface="Times New Roman" pitchFamily="18" charset="0"/>
              </a:rPr>
              <a:t> </a:t>
            </a:r>
            <a:r>
              <a:rPr lang="ru-RU" sz="6600" b="1" i="1" dirty="0" err="1" smtClean="0">
                <a:latin typeface="Times New Roman" pitchFamily="18" charset="0"/>
                <a:cs typeface="Times New Roman" pitchFamily="18" charset="0"/>
              </a:rPr>
              <a:t>жылдам</a:t>
            </a:r>
            <a:r>
              <a:rPr lang="ru-RU" sz="6600" b="1" i="1" dirty="0" smtClean="0">
                <a:latin typeface="Times New Roman" pitchFamily="18" charset="0"/>
                <a:cs typeface="Times New Roman" pitchFamily="18" charset="0"/>
              </a:rPr>
              <a:t>?»</a:t>
            </a:r>
            <a:endParaRPr lang="ru-RU" sz="6600" b="1" cap="none" spc="50" dirty="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6693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gtEl>
                                        <p:attrNameLst>
                                          <p:attrName>ppt_y</p:attrName>
                                        </p:attrNameLst>
                                      </p:cBhvr>
                                      <p:tavLst>
                                        <p:tav tm="0">
                                          <p:val>
                                            <p:strVal val="#ppt_y"/>
                                          </p:val>
                                        </p:tav>
                                        <p:tav tm="100000">
                                          <p:val>
                                            <p:strVal val="#ppt_y"/>
                                          </p:val>
                                        </p:tav>
                                      </p:tavLst>
                                    </p:anim>
                                    <p:anim calcmode="lin" valueType="num">
                                      <p:cBhvr>
                                        <p:cTn id="9"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
            <a:ext cx="9144000" cy="6858000"/>
          </a:xfrm>
        </p:spPr>
      </p:pic>
      <p:sp>
        <p:nvSpPr>
          <p:cNvPr id="5" name="Прямоугольник 4"/>
          <p:cNvSpPr/>
          <p:nvPr/>
        </p:nvSpPr>
        <p:spPr>
          <a:xfrm>
            <a:off x="323528" y="260648"/>
            <a:ext cx="8640960" cy="5324535"/>
          </a:xfrm>
          <a:prstGeom prst="rect">
            <a:avLst/>
          </a:prstGeom>
        </p:spPr>
        <p:txBody>
          <a:bodyPr wrap="square">
            <a:spAutoFit/>
          </a:bodyPr>
          <a:lstStyle/>
          <a:p>
            <a:pPr algn="ctr"/>
            <a:r>
              <a:rPr lang="ru-RU" sz="60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1 фильм</a:t>
            </a:r>
            <a:endParaRPr lang="ru-RU" sz="28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a:p>
            <a:pPr algn="ctr"/>
            <a:r>
              <a:rPr lang="kk-KZ" sz="2800" b="1" dirty="0" smtClean="0">
                <a:latin typeface="Times New Roman" pitchFamily="18" charset="0"/>
                <a:cs typeface="Times New Roman" pitchFamily="18" charset="0"/>
              </a:rPr>
              <a:t>Ең үздік полицейлердің бірі қайтыс болғаннан кейін, эксперименталды дәрігерлер одан қылмыскерлердің бандасына қарсы күресетін, ешнәрсе әсер етпейтін киборг Роботты жасайды. Дегенмен, күшті қару-жарақтар роботты өткен өміріндегі  ауыр азапты, үзінді естеліктерден құтқара алмайды. Ол үнемі түсінде қатал қылмыскерлердің қолынан өліп жатқанын көреді. Алдағы уақытта  ол тек әділдікті күтіп қана қоймайды, сонымен қатар кек қайтаруды қалайды.</a:t>
            </a:r>
            <a:endParaRPr lang="ru-RU" sz="28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pic>
        <p:nvPicPr>
          <p:cNvPr id="6" name="Рисунок 5">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000" b="94667" l="935" r="98832"/>
                    </a14:imgEffect>
                  </a14:imgLayer>
                </a14:imgProps>
              </a:ext>
              <a:ext uri="{28A0092B-C50C-407E-A947-70E740481C1C}">
                <a14:useLocalDpi xmlns:a14="http://schemas.microsoft.com/office/drawing/2010/main" val="0"/>
              </a:ext>
            </a:extLst>
          </a:blip>
          <a:stretch>
            <a:fillRect/>
          </a:stretch>
        </p:blipFill>
        <p:spPr>
          <a:xfrm>
            <a:off x="6929454" y="5371934"/>
            <a:ext cx="1780032" cy="1557528"/>
          </a:xfrm>
          <a:prstGeom prst="rect">
            <a:avLst/>
          </a:prstGeom>
        </p:spPr>
      </p:pic>
    </p:spTree>
    <p:extLst>
      <p:ext uri="{BB962C8B-B14F-4D97-AF65-F5344CB8AC3E}">
        <p14:creationId xmlns:p14="http://schemas.microsoft.com/office/powerpoint/2010/main" val="4258178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65832" cy="6858000"/>
          </a:xfrm>
        </p:spPr>
      </p:pic>
      <p:sp>
        <p:nvSpPr>
          <p:cNvPr id="2" name="Заголовок 1"/>
          <p:cNvSpPr>
            <a:spLocks noGrp="1"/>
          </p:cNvSpPr>
          <p:nvPr>
            <p:ph type="title"/>
          </p:nvPr>
        </p:nvSpPr>
        <p:spPr>
          <a:xfrm>
            <a:off x="500034" y="928670"/>
            <a:ext cx="3400420" cy="1143000"/>
          </a:xfrm>
        </p:spPr>
        <p:txBody>
          <a:bodyPr/>
          <a:lstStyle/>
          <a:p>
            <a:r>
              <a:rPr lang="kk-KZ"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“Робокоп”</a:t>
            </a:r>
            <a:endParaRPr lang="ru-RU"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4514" name="AutoShape 2" descr="Картинки по запросу Робоко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4516" name="AutoShape 4" descr="Картинки по запросу Робоко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4518" name="Picture 6" descr="Картинки по запросу Робокоп"/>
          <p:cNvPicPr>
            <a:picLocks noChangeAspect="1" noChangeArrowheads="1"/>
          </p:cNvPicPr>
          <p:nvPr/>
        </p:nvPicPr>
        <p:blipFill>
          <a:blip r:embed="rId3"/>
          <a:srcRect/>
          <a:stretch>
            <a:fillRect/>
          </a:stretch>
        </p:blipFill>
        <p:spPr bwMode="auto">
          <a:xfrm>
            <a:off x="214282" y="2428868"/>
            <a:ext cx="4000528" cy="3810000"/>
          </a:xfrm>
          <a:prstGeom prst="rect">
            <a:avLst/>
          </a:prstGeom>
          <a:noFill/>
        </p:spPr>
      </p:pic>
      <p:pic>
        <p:nvPicPr>
          <p:cNvPr id="64520" name="Picture 8" descr="Картинки по запросу Робокоп"/>
          <p:cNvPicPr>
            <a:picLocks noChangeAspect="1" noChangeArrowheads="1"/>
          </p:cNvPicPr>
          <p:nvPr/>
        </p:nvPicPr>
        <p:blipFill>
          <a:blip r:embed="rId4"/>
          <a:srcRect/>
          <a:stretch>
            <a:fillRect/>
          </a:stretch>
        </p:blipFill>
        <p:spPr bwMode="auto">
          <a:xfrm>
            <a:off x="4643438" y="428604"/>
            <a:ext cx="4231804" cy="585791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37142" cy="6858000"/>
          </a:xfrm>
          <a:prstGeom prst="rect">
            <a:avLst/>
          </a:prstGeom>
        </p:spPr>
      </p:pic>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b="1" cap="all" dirty="0" smtClean="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rPr>
              <a:t>2 фильм</a:t>
            </a:r>
            <a:endParaRPr lang="ru-RU" b="1" cap="all" dirty="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Содержимое 3"/>
          <p:cNvSpPr>
            <a:spLocks noGrp="1"/>
          </p:cNvSpPr>
          <p:nvPr>
            <p:ph idx="1"/>
          </p:nvPr>
        </p:nvSpPr>
        <p:spPr>
          <a:xfrm>
            <a:off x="457200" y="1600201"/>
            <a:ext cx="8229600" cy="3257560"/>
          </a:xfrm>
        </p:spPr>
        <p:txBody>
          <a:bodyPr>
            <a:normAutofit fontScale="85000" lnSpcReduction="20000"/>
          </a:bodyPr>
          <a:lstStyle/>
          <a:p>
            <a:pPr algn="ctr">
              <a:buNone/>
            </a:pPr>
            <a:r>
              <a:rPr lang="kk-KZ" b="1" dirty="0" smtClean="0">
                <a:latin typeface="Times New Roman" pitchFamily="18" charset="0"/>
                <a:cs typeface="Times New Roman" pitchFamily="18" charset="0"/>
              </a:rPr>
              <a:t>Бұл фильмде басты кейіпкер күндіз қарапайым бағдарламалаушы, түнде - хакер. Күндердің бір күнінде кейіпкер қорқынышты шындықты біледі. Онда оны қоршаған ортаның бәрі  компьютерлік бағдарлама, ал адамдар - жасанды интеллект үшін қорек көзі болып табылады. Сондай-ақ, ол  адамдарды машиналардан құтқару үшін өзін таңдалып алынғандығын біледі. </a:t>
            </a:r>
          </a:p>
        </p:txBody>
      </p:sp>
      <p:pic>
        <p:nvPicPr>
          <p:cNvPr id="6" name="Рисунок 5">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000" b="94667" l="935" r="98832"/>
                    </a14:imgEffect>
                  </a14:imgLayer>
                </a14:imgProps>
              </a:ext>
              <a:ext uri="{28A0092B-C50C-407E-A947-70E740481C1C}">
                <a14:useLocalDpi xmlns:a14="http://schemas.microsoft.com/office/drawing/2010/main" val="0"/>
              </a:ext>
            </a:extLst>
          </a:blip>
          <a:stretch>
            <a:fillRect/>
          </a:stretch>
        </p:blipFill>
        <p:spPr>
          <a:xfrm>
            <a:off x="7000892" y="4429132"/>
            <a:ext cx="1780032" cy="155752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32" y="0"/>
            <a:ext cx="9165832" cy="6858000"/>
          </a:xfrm>
        </p:spPr>
      </p:pic>
      <p:sp>
        <p:nvSpPr>
          <p:cNvPr id="5" name="Прямоугольник 4"/>
          <p:cNvSpPr/>
          <p:nvPr/>
        </p:nvSpPr>
        <p:spPr>
          <a:xfrm>
            <a:off x="785786" y="1714488"/>
            <a:ext cx="3603872" cy="769441"/>
          </a:xfrm>
          <a:prstGeom prst="rect">
            <a:avLst/>
          </a:prstGeom>
        </p:spPr>
        <p:txBody>
          <a:bodyPr wrap="none">
            <a:spAutoFit/>
          </a:bodyPr>
          <a:lstStyle/>
          <a:p>
            <a:r>
              <a:rPr lang="ru-RU" sz="4400" b="1" dirty="0">
                <a:ln w="10541" cmpd="sng">
                  <a:solidFill>
                    <a:schemeClr val="tx1"/>
                  </a:solidFill>
                  <a:prstDash val="solid"/>
                </a:ln>
                <a:solidFill>
                  <a:srgbClr val="00B050"/>
                </a:solidFill>
                <a:effectLst>
                  <a:glow rad="101600">
                    <a:schemeClr val="accent3">
                      <a:satMod val="175000"/>
                      <a:alpha val="40000"/>
                    </a:schemeClr>
                  </a:glow>
                </a:effectLst>
                <a:latin typeface="Georgia" pitchFamily="18" charset="0"/>
              </a:rPr>
              <a:t>«Матрица»</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58" y="2786058"/>
            <a:ext cx="4390208" cy="3159802"/>
          </a:xfrm>
          <a:prstGeom prst="rect">
            <a:avLst/>
          </a:prstGeom>
          <a:ln>
            <a:noFill/>
          </a:ln>
          <a:effectLst>
            <a:softEdge rad="112500"/>
          </a:effectLst>
        </p:spPr>
      </p:pic>
      <p:pic>
        <p:nvPicPr>
          <p:cNvPr id="8" name="Picture 5" descr="Картинки по запросу"/>
          <p:cNvPicPr>
            <a:picLocks noChangeAspect="1" noChangeArrowheads="1"/>
          </p:cNvPicPr>
          <p:nvPr/>
        </p:nvPicPr>
        <p:blipFill>
          <a:blip r:embed="rId4"/>
          <a:srcRect/>
          <a:stretch>
            <a:fillRect/>
          </a:stretch>
        </p:blipFill>
        <p:spPr bwMode="auto">
          <a:xfrm>
            <a:off x="5000628" y="785794"/>
            <a:ext cx="3929090" cy="5245538"/>
          </a:xfrm>
          <a:prstGeom prst="rect">
            <a:avLst/>
          </a:prstGeom>
          <a:noFill/>
        </p:spPr>
      </p:pic>
    </p:spTree>
    <p:extLst>
      <p:ext uri="{BB962C8B-B14F-4D97-AF65-F5344CB8AC3E}">
        <p14:creationId xmlns:p14="http://schemas.microsoft.com/office/powerpoint/2010/main" val="2299539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37142" cy="6858000"/>
          </a:xfrm>
          <a:prstGeom prst="rect">
            <a:avLst/>
          </a:prstGeom>
        </p:spPr>
      </p:pic>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b="1" cap="all" dirty="0" smtClean="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rPr>
              <a:t>3 фильм</a:t>
            </a:r>
            <a:endParaRPr lang="ru-RU" b="1" cap="all" dirty="0">
              <a:ln w="0"/>
              <a:solidFill>
                <a:schemeClr val="accent1">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Содержимое 3"/>
          <p:cNvSpPr>
            <a:spLocks noGrp="1"/>
          </p:cNvSpPr>
          <p:nvPr>
            <p:ph idx="1"/>
          </p:nvPr>
        </p:nvSpPr>
        <p:spPr>
          <a:xfrm>
            <a:off x="457200" y="1600201"/>
            <a:ext cx="8229600" cy="3257560"/>
          </a:xfrm>
        </p:spPr>
        <p:txBody>
          <a:bodyPr>
            <a:normAutofit/>
          </a:bodyPr>
          <a:lstStyle/>
          <a:p>
            <a:pPr algn="ctr">
              <a:buNone/>
            </a:pPr>
            <a:r>
              <a:rPr lang="kk-KZ" b="1" dirty="0" smtClean="0">
                <a:latin typeface="Times New Roman" pitchFamily="18" charset="0"/>
                <a:cs typeface="Times New Roman" pitchFamily="18" charset="0"/>
              </a:rPr>
              <a:t>Бұл фильм болашақта өтеді (2035), онда роботтар қарапайым адам көмекшілері болып табылады. Бас кейіпкер - роботтарды «жақсы көрмейтін» полиция қызметкері, робот қатысатын қылмысқа қатысты істі зерттейді.</a:t>
            </a:r>
          </a:p>
        </p:txBody>
      </p:sp>
      <p:pic>
        <p:nvPicPr>
          <p:cNvPr id="6" name="Рисунок 5">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000" b="94667" l="935" r="98832"/>
                    </a14:imgEffect>
                  </a14:imgLayer>
                </a14:imgProps>
              </a:ext>
              <a:ext uri="{28A0092B-C50C-407E-A947-70E740481C1C}">
                <a14:useLocalDpi xmlns:a14="http://schemas.microsoft.com/office/drawing/2010/main" val="0"/>
              </a:ext>
            </a:extLst>
          </a:blip>
          <a:stretch>
            <a:fillRect/>
          </a:stretch>
        </p:blipFill>
        <p:spPr>
          <a:xfrm>
            <a:off x="7000892" y="4429132"/>
            <a:ext cx="1780032" cy="155752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охожее изображение"/>
          <p:cNvPicPr>
            <a:picLocks noChangeAspect="1" noChangeArrowheads="1"/>
          </p:cNvPicPr>
          <p:nvPr/>
        </p:nvPicPr>
        <p:blipFill>
          <a:blip r:embed="rId2"/>
          <a:srcRect/>
          <a:stretch>
            <a:fillRect/>
          </a:stretch>
        </p:blipFill>
        <p:spPr bwMode="auto">
          <a:xfrm>
            <a:off x="285720" y="2786058"/>
            <a:ext cx="4214810" cy="3357562"/>
          </a:xfrm>
          <a:prstGeom prst="rect">
            <a:avLst/>
          </a:prstGeom>
          <a:noFill/>
        </p:spPr>
      </p:pic>
      <p:pic>
        <p:nvPicPr>
          <p:cNvPr id="1028" name="Picture 4" descr="Похожее изображение"/>
          <p:cNvPicPr>
            <a:picLocks noChangeAspect="1" noChangeArrowheads="1"/>
          </p:cNvPicPr>
          <p:nvPr/>
        </p:nvPicPr>
        <p:blipFill>
          <a:blip r:embed="rId3"/>
          <a:srcRect/>
          <a:stretch>
            <a:fillRect/>
          </a:stretch>
        </p:blipFill>
        <p:spPr bwMode="auto">
          <a:xfrm>
            <a:off x="4572000" y="214290"/>
            <a:ext cx="4286248" cy="6110184"/>
          </a:xfrm>
          <a:prstGeom prst="rect">
            <a:avLst/>
          </a:prstGeom>
          <a:noFill/>
        </p:spPr>
      </p:pic>
      <p:sp>
        <p:nvSpPr>
          <p:cNvPr id="6" name="TextBox 5"/>
          <p:cNvSpPr txBox="1"/>
          <p:nvPr/>
        </p:nvSpPr>
        <p:spPr>
          <a:xfrm>
            <a:off x="214282" y="1071546"/>
            <a:ext cx="4357686" cy="1107996"/>
          </a:xfrm>
          <a:prstGeom prst="rect">
            <a:avLst/>
          </a:prstGeom>
          <a:noFill/>
        </p:spPr>
        <p:txBody>
          <a:bodyPr wrap="square" rtlCol="0">
            <a:spAutoFit/>
          </a:bodyPr>
          <a:lstStyle/>
          <a:p>
            <a:r>
              <a:rPr lang="kk-KZ" sz="6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“Я, робот”</a:t>
            </a:r>
            <a:endParaRPr lang="ru-RU" sz="6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Прямоугольник 4"/>
          <p:cNvSpPr/>
          <p:nvPr/>
        </p:nvSpPr>
        <p:spPr>
          <a:xfrm>
            <a:off x="323528" y="260648"/>
            <a:ext cx="8640960" cy="6186309"/>
          </a:xfrm>
          <a:prstGeom prst="rect">
            <a:avLst/>
          </a:prstGeom>
        </p:spPr>
        <p:txBody>
          <a:bodyPr wrap="square">
            <a:spAutoFit/>
          </a:bodyPr>
          <a:lstStyle/>
          <a:p>
            <a:pPr algn="ctr"/>
            <a:r>
              <a:rPr lang="ru-RU" sz="60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aramond" pitchFamily="18" charset="0"/>
              </a:rPr>
              <a:t>4 фильм</a:t>
            </a:r>
          </a:p>
          <a:p>
            <a:pPr algn="ctr"/>
            <a:r>
              <a:rPr lang="kk-KZ" sz="2800" b="1" dirty="0" smtClean="0">
                <a:latin typeface="Times New Roman" pitchFamily="18" charset="0"/>
                <a:cs typeface="Times New Roman" pitchFamily="18" charset="0"/>
              </a:rPr>
              <a:t>Мультфильмінің басты кейіпкері робот.  Ол біздің планетамызды қоқыстың үлкен көлемінен тазарту мақсатында жасалған. Ал адамдар жерді барлық қоқыстардан тазартылғанға дейін ғарышта өмір сүруге мәжбүр. Алайда, адамдар ғарыш кемесінде өте ұзақ өмір сүргендіктен,  жердің бар екендігін ұмытып кетеді. Олар басты кейіпкер роботтың арқасында  жердің бар екендігін еске түсіріп,  онда өмір сүруге болатындығына көз жеткізгеннен кейін ғана жерге оралады. Ал робот осы оқиға барысында өз махаббатын кездестіреді .</a:t>
            </a:r>
            <a:endParaRPr lang="ru-RU" sz="2800" b="1" dirty="0" smtClean="0">
              <a:latin typeface="Times New Roman" pitchFamily="18" charset="0"/>
              <a:cs typeface="Times New Roman" pitchFamily="18" charset="0"/>
            </a:endParaRPr>
          </a:p>
          <a:p>
            <a:pPr algn="ctr"/>
            <a:endParaRPr lang="kk-KZ" sz="2800" dirty="0" smtClean="0"/>
          </a:p>
        </p:txBody>
      </p:sp>
      <p:pic>
        <p:nvPicPr>
          <p:cNvPr id="6" name="Рисунок 5">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000" b="94667" l="935" r="98832"/>
                    </a14:imgEffect>
                  </a14:imgLayer>
                </a14:imgProps>
              </a:ext>
              <a:ext uri="{28A0092B-C50C-407E-A947-70E740481C1C}">
                <a14:useLocalDpi xmlns:a14="http://schemas.microsoft.com/office/drawing/2010/main" val="0"/>
              </a:ext>
            </a:extLst>
          </a:blip>
          <a:stretch>
            <a:fillRect/>
          </a:stretch>
        </p:blipFill>
        <p:spPr>
          <a:xfrm>
            <a:off x="7506876" y="5657686"/>
            <a:ext cx="1780032" cy="1557528"/>
          </a:xfrm>
          <a:prstGeom prst="rect">
            <a:avLst/>
          </a:prstGeom>
        </p:spPr>
      </p:pic>
    </p:spTree>
    <p:extLst>
      <p:ext uri="{BB962C8B-B14F-4D97-AF65-F5344CB8AC3E}">
        <p14:creationId xmlns:p14="http://schemas.microsoft.com/office/powerpoint/2010/main" val="4258178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3543296" cy="1143000"/>
          </a:xfrm>
        </p:spPr>
        <p:txBody>
          <a:bodyPr/>
          <a:lstStyle/>
          <a:p>
            <a:r>
              <a:rPr lang="kk-KZ"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ВАЛЛ٠И</a:t>
            </a:r>
            <a:endParaRPr lang="ru-RU"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Картинки по запросу"/>
          <p:cNvPicPr>
            <a:picLocks noChangeAspect="1" noChangeArrowheads="1"/>
          </p:cNvPicPr>
          <p:nvPr/>
        </p:nvPicPr>
        <p:blipFill>
          <a:blip r:embed="rId2"/>
          <a:srcRect/>
          <a:stretch>
            <a:fillRect/>
          </a:stretch>
        </p:blipFill>
        <p:spPr bwMode="auto">
          <a:xfrm>
            <a:off x="4572000" y="357166"/>
            <a:ext cx="4247752" cy="6000792"/>
          </a:xfrm>
          <a:prstGeom prst="rect">
            <a:avLst/>
          </a:prstGeom>
          <a:noFill/>
        </p:spPr>
      </p:pic>
      <p:pic>
        <p:nvPicPr>
          <p:cNvPr id="5" name="Picture 16" descr="Похожее изображение"/>
          <p:cNvPicPr>
            <a:picLocks noChangeAspect="1" noChangeArrowheads="1"/>
          </p:cNvPicPr>
          <p:nvPr/>
        </p:nvPicPr>
        <p:blipFill>
          <a:blip r:embed="rId3"/>
          <a:srcRect/>
          <a:stretch>
            <a:fillRect/>
          </a:stretch>
        </p:blipFill>
        <p:spPr bwMode="auto">
          <a:xfrm>
            <a:off x="0" y="3500438"/>
            <a:ext cx="4699568" cy="292895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Прямоугольник 4"/>
          <p:cNvSpPr/>
          <p:nvPr/>
        </p:nvSpPr>
        <p:spPr>
          <a:xfrm>
            <a:off x="323528" y="260648"/>
            <a:ext cx="8640960" cy="6186309"/>
          </a:xfrm>
          <a:prstGeom prst="rect">
            <a:avLst/>
          </a:prstGeom>
        </p:spPr>
        <p:txBody>
          <a:bodyPr wrap="square">
            <a:spAutoFit/>
          </a:bodyPr>
          <a:lstStyle/>
          <a:p>
            <a:pPr algn="ctr"/>
            <a:r>
              <a:rPr lang="ru-RU" sz="60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aramond" pitchFamily="18" charset="0"/>
              </a:rPr>
              <a:t>5 фильм</a:t>
            </a:r>
          </a:p>
          <a:p>
            <a:pPr algn="ctr"/>
            <a:r>
              <a:rPr lang="kk-KZ" sz="2400" b="1" dirty="0" smtClean="0">
                <a:latin typeface="Times New Roman" pitchFamily="18" charset="0"/>
                <a:cs typeface="Times New Roman" pitchFamily="18" charset="0"/>
              </a:rPr>
              <a:t>Фильмнің оқиғалары болашақта өтеді. Бокс өте қатал спорт түрі болғандықтан адамдардың қатысуына тыйым салынған. Сондықтан  адамдардың орнына пультпен басқарылатын 2000 фунттық  роботтар шайқасады. Бұрынғы боксшы, ал қазір  Робобоксқа промоутер болып ауысқан басты кейіпкер өзіне әбден жарамсыз халге жеткен,  бірақ өте  қабілетті роботпен кездескенде, өзінің чемпионын таптым деп шешеді. Сонымен қатар, кейіпкердің өмір жолында  11 жасар бала кездеседі, ол оның ұлы болып шығады. Өзінің қол астындағы роботты жеңіс шыңына жеткізу барысында, бірін-бірі тапқан әкесі мен баласы да дос болуға үйренеді.</a:t>
            </a:r>
            <a:endParaRPr lang="ru-RU" sz="2400" b="1" dirty="0" smtClean="0">
              <a:latin typeface="Times New Roman" pitchFamily="18" charset="0"/>
              <a:cs typeface="Times New Roman" pitchFamily="18" charset="0"/>
            </a:endParaRPr>
          </a:p>
          <a:p>
            <a:pPr algn="ctr"/>
            <a:endParaRPr lang="ru-RU" sz="2000" dirty="0" smtClean="0"/>
          </a:p>
          <a:p>
            <a:pPr algn="ctr"/>
            <a:endParaRPr lang="kk-KZ" sz="2800" dirty="0" smtClean="0"/>
          </a:p>
        </p:txBody>
      </p:sp>
      <p:pic>
        <p:nvPicPr>
          <p:cNvPr id="6" name="Рисунок 5">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000" b="94667" l="935" r="98832"/>
                    </a14:imgEffect>
                  </a14:imgLayer>
                </a14:imgProps>
              </a:ext>
              <a:ext uri="{28A0092B-C50C-407E-A947-70E740481C1C}">
                <a14:useLocalDpi xmlns:a14="http://schemas.microsoft.com/office/drawing/2010/main" val="0"/>
              </a:ext>
            </a:extLst>
          </a:blip>
          <a:stretch>
            <a:fillRect/>
          </a:stretch>
        </p:blipFill>
        <p:spPr>
          <a:xfrm>
            <a:off x="6858016" y="5157620"/>
            <a:ext cx="1780032" cy="1557528"/>
          </a:xfrm>
          <a:prstGeom prst="rect">
            <a:avLst/>
          </a:prstGeom>
        </p:spPr>
      </p:pic>
    </p:spTree>
    <p:extLst>
      <p:ext uri="{BB962C8B-B14F-4D97-AF65-F5344CB8AC3E}">
        <p14:creationId xmlns:p14="http://schemas.microsoft.com/office/powerpoint/2010/main" val="4258178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descr="Картинки по запросу Живая стал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3492" name="AutoShape 4" descr="Картинки по запросу Живая стал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3494" name="AutoShape 6" descr="Картинки по запросу Живая стал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3496" name="AutoShape 8" descr="Картинки по запросу Живая стал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Заголовок 7"/>
          <p:cNvSpPr>
            <a:spLocks noGrp="1"/>
          </p:cNvSpPr>
          <p:nvPr>
            <p:ph type="title"/>
          </p:nvPr>
        </p:nvSpPr>
        <p:spPr>
          <a:xfrm>
            <a:off x="357158" y="1000108"/>
            <a:ext cx="4471990" cy="1143000"/>
          </a:xfrm>
        </p:spPr>
        <p:txBody>
          <a:bodyPr/>
          <a:lstStyle/>
          <a:p>
            <a:r>
              <a:rPr lang="kk-KZ"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“Живая сталь”</a:t>
            </a:r>
            <a:endParaRPr lang="ru-RU"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3498" name="Picture 10" descr="Картинки по запросу Живая сталь"/>
          <p:cNvPicPr>
            <a:picLocks noChangeAspect="1" noChangeArrowheads="1"/>
          </p:cNvPicPr>
          <p:nvPr/>
        </p:nvPicPr>
        <p:blipFill>
          <a:blip r:embed="rId2"/>
          <a:srcRect/>
          <a:stretch>
            <a:fillRect/>
          </a:stretch>
        </p:blipFill>
        <p:spPr bwMode="auto">
          <a:xfrm>
            <a:off x="5214942" y="571480"/>
            <a:ext cx="3643338" cy="5605137"/>
          </a:xfrm>
          <a:prstGeom prst="rect">
            <a:avLst/>
          </a:prstGeom>
          <a:noFill/>
        </p:spPr>
      </p:pic>
      <p:pic>
        <p:nvPicPr>
          <p:cNvPr id="63500" name="Picture 12" descr="Похожее изображение"/>
          <p:cNvPicPr>
            <a:picLocks noChangeAspect="1" noChangeArrowheads="1"/>
          </p:cNvPicPr>
          <p:nvPr/>
        </p:nvPicPr>
        <p:blipFill>
          <a:blip r:embed="rId3"/>
          <a:srcRect/>
          <a:stretch>
            <a:fillRect/>
          </a:stretch>
        </p:blipFill>
        <p:spPr bwMode="auto">
          <a:xfrm>
            <a:off x="214282" y="2571744"/>
            <a:ext cx="4857784" cy="31623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роботтар"/>
          <p:cNvPicPr>
            <a:picLocks noChangeAspect="1" noChangeArrowheads="1"/>
          </p:cNvPicPr>
          <p:nvPr/>
        </p:nvPicPr>
        <p:blipFill>
          <a:blip r:embed="rId2"/>
          <a:srcRect/>
          <a:stretch>
            <a:fillRect/>
          </a:stretch>
        </p:blipFill>
        <p:spPr bwMode="auto">
          <a:xfrm>
            <a:off x="-1" y="0"/>
            <a:ext cx="9091639" cy="6858000"/>
          </a:xfrm>
          <a:prstGeom prst="rect">
            <a:avLst/>
          </a:prstGeom>
          <a:noFill/>
        </p:spPr>
      </p:pic>
      <p:sp>
        <p:nvSpPr>
          <p:cNvPr id="2" name="Заголовок 1"/>
          <p:cNvSpPr>
            <a:spLocks noGrp="1"/>
          </p:cNvSpPr>
          <p:nvPr>
            <p:ph type="title"/>
          </p:nvPr>
        </p:nvSpPr>
        <p:spPr>
          <a:xfrm>
            <a:off x="285720" y="642918"/>
            <a:ext cx="3757610" cy="5226064"/>
          </a:xfrm>
        </p:spPr>
        <p:txBody>
          <a:bodyPr>
            <a:normAutofit/>
          </a:bodyPr>
          <a:lstStyle/>
          <a:p>
            <a:r>
              <a:rPr lang="ru-RU" sz="2800" dirty="0" err="1" smtClean="0">
                <a:latin typeface="Times New Roman" pitchFamily="18" charset="0"/>
                <a:cs typeface="Times New Roman" pitchFamily="18" charset="0"/>
              </a:rPr>
              <a:t>Бұл кезеңде  Сіздер</a:t>
            </a:r>
            <a:r>
              <a:rPr lang="ru-RU" sz="2800" dirty="0" smtClean="0">
                <a:latin typeface="Times New Roman" pitchFamily="18" charset="0"/>
                <a:cs typeface="Times New Roman" pitchFamily="18" charset="0"/>
              </a:rPr>
              <a:t>  робот </a:t>
            </a:r>
            <a:r>
              <a:rPr lang="ru-RU" sz="2800" dirty="0" err="1" smtClean="0">
                <a:latin typeface="Times New Roman" pitchFamily="18" charset="0"/>
                <a:cs typeface="Times New Roman" pitchFamily="18" charset="0"/>
              </a:rPr>
              <a:t>техникасы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курсында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өтілген тақырыптар бойынша</a:t>
            </a:r>
            <a:r>
              <a:rPr lang="ru-RU" sz="2800" dirty="0" smtClean="0">
                <a:latin typeface="Times New Roman" pitchFamily="18" charset="0"/>
                <a:cs typeface="Times New Roman" pitchFamily="18" charset="0"/>
              </a:rPr>
              <a:t> 10 </a:t>
            </a:r>
            <a:r>
              <a:rPr lang="ru-RU" sz="2800" dirty="0" err="1" smtClean="0">
                <a:latin typeface="Times New Roman" pitchFamily="18" charset="0"/>
                <a:cs typeface="Times New Roman" pitchFamily="18" charset="0"/>
              </a:rPr>
              <a:t>сұрақа жауап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бересіздер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Мұнда сұрақтарға дұрыс жауап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беріп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қана қоймай </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жылдамдық таныту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қажет.</a:t>
            </a:r>
            <a:endParaRPr lang="ru-RU" sz="5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Прямоугольник 4"/>
          <p:cNvSpPr/>
          <p:nvPr/>
        </p:nvSpPr>
        <p:spPr>
          <a:xfrm>
            <a:off x="323528" y="260648"/>
            <a:ext cx="8640960" cy="4893647"/>
          </a:xfrm>
          <a:prstGeom prst="rect">
            <a:avLst/>
          </a:prstGeom>
        </p:spPr>
        <p:txBody>
          <a:bodyPr wrap="square">
            <a:spAutoFit/>
          </a:bodyPr>
          <a:lstStyle/>
          <a:p>
            <a:pPr algn="ctr"/>
            <a:r>
              <a:rPr lang="ru-RU" sz="60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aramond" pitchFamily="18" charset="0"/>
              </a:rPr>
              <a:t>6 фильм</a:t>
            </a:r>
          </a:p>
          <a:p>
            <a:pPr algn="ctr"/>
            <a:r>
              <a:rPr lang="kk-KZ" sz="2800" b="1" dirty="0" smtClean="0">
                <a:latin typeface="Times New Roman" pitchFamily="18" charset="0"/>
                <a:cs typeface="Times New Roman" pitchFamily="18" charset="0"/>
              </a:rPr>
              <a:t>Бұл фильмде көптеген ғасырлар бойы екі түрлі нәсілді өзге ғаламшар роботтарының  арасындағы соғыс және сол соғыстың нәтижесінде ғаламның тағдыры шешілетіндігі туралы. Сонымен барлық оқиға жерде өтеді. Зұлым күштер жоғары биліктің кілтін іздеп жатқан уақытта, бізді құтқарудағы соңғы мүмкіндік жас баланың қолында. Қарапайым жасөспірім  ғаламды және жерді құтқару үшін зұлым күштерге қарсы күреседі. </a:t>
            </a:r>
            <a:endParaRPr lang="ru-RU" sz="2800" b="1" dirty="0" smtClean="0">
              <a:latin typeface="Times New Roman" pitchFamily="18" charset="0"/>
              <a:cs typeface="Times New Roman" pitchFamily="18" charset="0"/>
            </a:endParaRPr>
          </a:p>
        </p:txBody>
      </p:sp>
      <p:pic>
        <p:nvPicPr>
          <p:cNvPr id="6" name="Рисунок 5">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000" b="94667" l="935" r="98832"/>
                    </a14:imgEffect>
                  </a14:imgLayer>
                </a14:imgProps>
              </a:ext>
              <a:ext uri="{28A0092B-C50C-407E-A947-70E740481C1C}">
                <a14:useLocalDpi xmlns:a14="http://schemas.microsoft.com/office/drawing/2010/main" val="0"/>
              </a:ext>
            </a:extLst>
          </a:blip>
          <a:stretch>
            <a:fillRect/>
          </a:stretch>
        </p:blipFill>
        <p:spPr>
          <a:xfrm>
            <a:off x="6929454" y="4929198"/>
            <a:ext cx="1780032" cy="1557528"/>
          </a:xfrm>
          <a:prstGeom prst="rect">
            <a:avLst/>
          </a:prstGeom>
        </p:spPr>
      </p:pic>
    </p:spTree>
    <p:extLst>
      <p:ext uri="{BB962C8B-B14F-4D97-AF65-F5344CB8AC3E}">
        <p14:creationId xmlns:p14="http://schemas.microsoft.com/office/powerpoint/2010/main" val="4258178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142984"/>
            <a:ext cx="5043494" cy="1143000"/>
          </a:xfrm>
        </p:spPr>
        <p:txBody>
          <a:bodyPr>
            <a:normAutofit/>
          </a:bodyPr>
          <a:lstStyle/>
          <a:p>
            <a:r>
              <a:rPr lang="kk-KZ"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“Трансформеры”</a:t>
            </a:r>
            <a:endParaRPr lang="ru-RU"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2466" name="Picture 2" descr="Картинки по запросу"/>
          <p:cNvPicPr>
            <a:picLocks noChangeAspect="1" noChangeArrowheads="1"/>
          </p:cNvPicPr>
          <p:nvPr/>
        </p:nvPicPr>
        <p:blipFill>
          <a:blip r:embed="rId2"/>
          <a:srcRect/>
          <a:stretch>
            <a:fillRect/>
          </a:stretch>
        </p:blipFill>
        <p:spPr bwMode="auto">
          <a:xfrm>
            <a:off x="5429256" y="428604"/>
            <a:ext cx="3433676" cy="5500726"/>
          </a:xfrm>
          <a:prstGeom prst="rect">
            <a:avLst/>
          </a:prstGeom>
          <a:noFill/>
        </p:spPr>
      </p:pic>
      <p:pic>
        <p:nvPicPr>
          <p:cNvPr id="62468" name="Picture 4" descr="Похожее изображение"/>
          <p:cNvPicPr>
            <a:picLocks noChangeAspect="1" noChangeArrowheads="1"/>
          </p:cNvPicPr>
          <p:nvPr/>
        </p:nvPicPr>
        <p:blipFill>
          <a:blip r:embed="rId3"/>
          <a:srcRect/>
          <a:stretch>
            <a:fillRect/>
          </a:stretch>
        </p:blipFill>
        <p:spPr bwMode="auto">
          <a:xfrm>
            <a:off x="285719" y="2786058"/>
            <a:ext cx="5430867" cy="307183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0" y="0"/>
            <a:ext cx="9172781" cy="6957392"/>
          </a:xfrm>
        </p:spPr>
      </p:pic>
      <p:sp>
        <p:nvSpPr>
          <p:cNvPr id="5" name="Прямоугольник 4"/>
          <p:cNvSpPr/>
          <p:nvPr/>
        </p:nvSpPr>
        <p:spPr>
          <a:xfrm>
            <a:off x="285720" y="3643314"/>
            <a:ext cx="849694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spc="50" dirty="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rPr>
              <a:t>5</a:t>
            </a:r>
            <a:r>
              <a:rPr lang="kk-KZ" sz="5400" b="1" spc="50" dirty="0" smtClean="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rPr>
              <a:t> - кезең</a:t>
            </a:r>
          </a:p>
          <a:p>
            <a:pPr algn="ctr"/>
            <a:r>
              <a:rPr lang="kk-KZ" sz="5400" b="1" spc="50" dirty="0" smtClean="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rPr>
              <a:t>“Таныс бейнелер”</a:t>
            </a:r>
            <a:endParaRPr lang="ru-RU" sz="5400" b="1" cap="none" spc="50" dirty="0">
              <a:ln w="11430">
                <a:solidFill>
                  <a:schemeClr val="bg1"/>
                </a:solid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effectLst>
                <a:glow rad="254000">
                  <a:schemeClr val="bg1">
                    <a:alpha val="40000"/>
                  </a:schemeClr>
                </a:glow>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3" name="Рисунок 2"/>
          <p:cNvPicPr>
            <a:picLocks noChangeAspect="1"/>
          </p:cNvPicPr>
          <p:nvPr/>
        </p:nvPicPr>
        <p:blipFill>
          <a:blip r:embed="rId3" cstate="print">
            <a:extLst>
              <a:ext uri="{BEBA8EAE-BF5A-486C-A8C5-ECC9F3942E4B}">
                <a14:imgProps xmlns:a14="http://schemas.microsoft.com/office/drawing/2010/main">
                  <a14:imgLayer r:embed="rId4">
                    <a14:imgEffect>
                      <a14:backgroundRemoval t="2138" b="95487" l="633" r="96994"/>
                    </a14:imgEffect>
                  </a14:imgLayer>
                </a14:imgProps>
              </a:ext>
              <a:ext uri="{28A0092B-C50C-407E-A947-70E740481C1C}">
                <a14:useLocalDpi xmlns:a14="http://schemas.microsoft.com/office/drawing/2010/main" val="0"/>
              </a:ext>
            </a:extLst>
          </a:blip>
          <a:stretch>
            <a:fillRect/>
          </a:stretch>
        </p:blipFill>
        <p:spPr>
          <a:xfrm>
            <a:off x="-3636912" y="-315416"/>
            <a:ext cx="6810144" cy="4536504"/>
          </a:xfrm>
          <a:prstGeom prst="rect">
            <a:avLst/>
          </a:prstGeom>
        </p:spPr>
      </p:pic>
    </p:spTree>
    <p:extLst>
      <p:ext uri="{BB962C8B-B14F-4D97-AF65-F5344CB8AC3E}">
        <p14:creationId xmlns:p14="http://schemas.microsoft.com/office/powerpoint/2010/main" val="165253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12" y="0"/>
            <a:ext cx="9165832" cy="6858000"/>
          </a:xfrm>
        </p:spPr>
      </p:pic>
      <p:sp>
        <p:nvSpPr>
          <p:cNvPr id="13" name="TextBox 12"/>
          <p:cNvSpPr txBox="1"/>
          <p:nvPr/>
        </p:nvSpPr>
        <p:spPr>
          <a:xfrm>
            <a:off x="539552" y="332656"/>
            <a:ext cx="1440160" cy="923330"/>
          </a:xfrm>
          <a:prstGeom prst="rect">
            <a:avLst/>
          </a:prstGeom>
          <a:noFill/>
        </p:spPr>
        <p:txBody>
          <a:bodyPr wrap="square" rtlCol="0">
            <a:spAutoFit/>
          </a:bodyPr>
          <a:lstStyle/>
          <a:p>
            <a:pPr algn="ctr"/>
            <a:r>
              <a:rPr lang="ru-RU" b="1" dirty="0">
                <a:latin typeface="Times New Roman"/>
                <a:ea typeface="Calibri"/>
              </a:rPr>
              <a:t>Сергей Алексеевич Лебедев</a:t>
            </a:r>
            <a:r>
              <a:rPr lang="ru-RU" dirty="0">
                <a:latin typeface="Times New Roman"/>
                <a:ea typeface="Calibri"/>
              </a:rPr>
              <a:t> </a:t>
            </a:r>
            <a:endParaRPr lang="ru-RU" dirty="0"/>
          </a:p>
        </p:txBody>
      </p:sp>
      <p:pic>
        <p:nvPicPr>
          <p:cNvPr id="9" name="Рисунок 8" descr="http://nadoest.com/prosmotr/386/385054/385054_html_m3ab241f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958" y="136342"/>
            <a:ext cx="1800200" cy="2149674"/>
          </a:xfrm>
          <a:prstGeom prst="rect">
            <a:avLst/>
          </a:prstGeom>
          <a:ln>
            <a:noFill/>
          </a:ln>
          <a:effectLst>
            <a:softEdge rad="112500"/>
          </a:effectLst>
        </p:spPr>
      </p:pic>
      <p:sp>
        <p:nvSpPr>
          <p:cNvPr id="15" name="TextBox 14"/>
          <p:cNvSpPr txBox="1"/>
          <p:nvPr/>
        </p:nvSpPr>
        <p:spPr>
          <a:xfrm>
            <a:off x="3428992" y="642918"/>
            <a:ext cx="1671362" cy="923330"/>
          </a:xfrm>
          <a:prstGeom prst="rect">
            <a:avLst/>
          </a:prstGeom>
          <a:noFill/>
        </p:spPr>
        <p:txBody>
          <a:bodyPr wrap="square" rtlCol="0">
            <a:spAutoFit/>
          </a:bodyPr>
          <a:lstStyle/>
          <a:p>
            <a:pPr algn="ctr"/>
            <a:r>
              <a:rPr lang="ru-RU" b="1" dirty="0"/>
              <a:t>Касперский Евгений Валентинович</a:t>
            </a:r>
            <a:r>
              <a:rPr lang="ru-RU" dirty="0"/>
              <a:t> </a:t>
            </a:r>
          </a:p>
        </p:txBody>
      </p:sp>
      <p:pic>
        <p:nvPicPr>
          <p:cNvPr id="8" name="Рисунок 7" descr="https://im0-tub-ru.yandex.net/i?id=d27c09d3b228ae000f9f3f92ad614dc5-l&amp;n=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7554" y="214290"/>
            <a:ext cx="1800200" cy="2133988"/>
          </a:xfrm>
          <a:prstGeom prst="rect">
            <a:avLst/>
          </a:prstGeom>
          <a:ln>
            <a:noFill/>
          </a:ln>
          <a:effectLst>
            <a:softEdge rad="112500"/>
          </a:effectLst>
        </p:spPr>
      </p:pic>
      <p:sp>
        <p:nvSpPr>
          <p:cNvPr id="16" name="TextBox 15"/>
          <p:cNvSpPr txBox="1"/>
          <p:nvPr/>
        </p:nvSpPr>
        <p:spPr>
          <a:xfrm>
            <a:off x="6804248" y="476672"/>
            <a:ext cx="1521546" cy="646331"/>
          </a:xfrm>
          <a:prstGeom prst="rect">
            <a:avLst/>
          </a:prstGeom>
          <a:noFill/>
        </p:spPr>
        <p:txBody>
          <a:bodyPr wrap="square" rtlCol="0">
            <a:spAutoFit/>
          </a:bodyPr>
          <a:lstStyle/>
          <a:p>
            <a:pPr algn="ctr"/>
            <a:r>
              <a:rPr lang="ru-RU" b="1" dirty="0"/>
              <a:t>Джон фон Нейман</a:t>
            </a:r>
            <a:r>
              <a:rPr lang="ru-RU" dirty="0"/>
              <a:t> </a:t>
            </a:r>
          </a:p>
        </p:txBody>
      </p:sp>
      <p:pic>
        <p:nvPicPr>
          <p:cNvPr id="5" name="Рисунок 4" descr="https://im0-tub-ru.yandex.net/i?id=559bc53fdfb124d2af52e4d8008f2103&amp;n=33&amp;h=215&amp;w=21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03506"/>
            <a:ext cx="1944216" cy="2160240"/>
          </a:xfrm>
          <a:prstGeom prst="rect">
            <a:avLst/>
          </a:prstGeom>
          <a:ln>
            <a:noFill/>
          </a:ln>
          <a:effectLst>
            <a:softEdge rad="112500"/>
          </a:effectLst>
        </p:spPr>
      </p:pic>
      <p:sp>
        <p:nvSpPr>
          <p:cNvPr id="17" name="TextBox 16"/>
          <p:cNvSpPr txBox="1"/>
          <p:nvPr/>
        </p:nvSpPr>
        <p:spPr>
          <a:xfrm>
            <a:off x="3403446" y="2992660"/>
            <a:ext cx="2031402" cy="369332"/>
          </a:xfrm>
          <a:prstGeom prst="rect">
            <a:avLst/>
          </a:prstGeom>
          <a:noFill/>
        </p:spPr>
        <p:txBody>
          <a:bodyPr wrap="square" rtlCol="0">
            <a:spAutoFit/>
          </a:bodyPr>
          <a:lstStyle/>
          <a:p>
            <a:pPr algn="ctr"/>
            <a:r>
              <a:rPr lang="ru-RU" b="1" dirty="0"/>
              <a:t>Стив Джобс</a:t>
            </a:r>
            <a:r>
              <a:rPr lang="ru-RU" dirty="0"/>
              <a:t> </a:t>
            </a:r>
          </a:p>
        </p:txBody>
      </p:sp>
      <p:pic>
        <p:nvPicPr>
          <p:cNvPr id="6" name="Рисунок 5" descr="http://i.playground.ru/i/01/17/65/00/pix/imag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9007" y="2410820"/>
            <a:ext cx="2520280" cy="1754444"/>
          </a:xfrm>
          <a:prstGeom prst="rect">
            <a:avLst/>
          </a:prstGeom>
          <a:ln>
            <a:noFill/>
          </a:ln>
          <a:effectLst>
            <a:softEdge rad="112500"/>
          </a:effectLst>
        </p:spPr>
      </p:pic>
      <p:sp>
        <p:nvSpPr>
          <p:cNvPr id="20" name="TextBox 19"/>
          <p:cNvSpPr txBox="1"/>
          <p:nvPr/>
        </p:nvSpPr>
        <p:spPr>
          <a:xfrm>
            <a:off x="1368568" y="3071810"/>
            <a:ext cx="1519180" cy="646331"/>
          </a:xfrm>
          <a:prstGeom prst="rect">
            <a:avLst/>
          </a:prstGeom>
          <a:noFill/>
        </p:spPr>
        <p:txBody>
          <a:bodyPr wrap="square" rtlCol="0">
            <a:spAutoFit/>
          </a:bodyPr>
          <a:lstStyle/>
          <a:p>
            <a:pPr algn="ctr"/>
            <a:r>
              <a:rPr lang="ru-RU" b="1" dirty="0" err="1"/>
              <a:t>Никлаус</a:t>
            </a:r>
            <a:r>
              <a:rPr lang="ru-RU" b="1" dirty="0"/>
              <a:t> Вирт </a:t>
            </a:r>
            <a:endParaRPr lang="ru-RU" dirty="0"/>
          </a:p>
        </p:txBody>
      </p:sp>
      <p:pic>
        <p:nvPicPr>
          <p:cNvPr id="10" name="Рисунок 9" descr="https://im0-tub-ru.yandex.net/i?id=fd96b31e4c4de733cb5fde34833785cf-l&amp;n=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616" y="2428868"/>
            <a:ext cx="2012056" cy="2277444"/>
          </a:xfrm>
          <a:prstGeom prst="rect">
            <a:avLst/>
          </a:prstGeom>
          <a:ln>
            <a:noFill/>
          </a:ln>
          <a:effectLst>
            <a:softEdge rad="112500"/>
          </a:effectLst>
        </p:spPr>
      </p:pic>
      <p:sp>
        <p:nvSpPr>
          <p:cNvPr id="21" name="TextBox 20"/>
          <p:cNvSpPr txBox="1"/>
          <p:nvPr/>
        </p:nvSpPr>
        <p:spPr>
          <a:xfrm>
            <a:off x="3707904" y="5013176"/>
            <a:ext cx="1707366" cy="646331"/>
          </a:xfrm>
          <a:prstGeom prst="rect">
            <a:avLst/>
          </a:prstGeom>
          <a:noFill/>
        </p:spPr>
        <p:txBody>
          <a:bodyPr wrap="square" rtlCol="0">
            <a:spAutoFit/>
          </a:bodyPr>
          <a:lstStyle/>
          <a:p>
            <a:pPr algn="ctr"/>
            <a:r>
              <a:rPr lang="ru-RU" b="1" dirty="0"/>
              <a:t>Августа Ада Лавлейс</a:t>
            </a:r>
            <a:r>
              <a:rPr lang="ru-RU" dirty="0"/>
              <a:t> </a:t>
            </a:r>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7554" y="4500570"/>
            <a:ext cx="2196245" cy="219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153276" y="3287833"/>
            <a:ext cx="1584176" cy="646331"/>
          </a:xfrm>
          <a:prstGeom prst="rect">
            <a:avLst/>
          </a:prstGeom>
          <a:noFill/>
        </p:spPr>
        <p:txBody>
          <a:bodyPr wrap="square" rtlCol="0">
            <a:spAutoFit/>
          </a:bodyPr>
          <a:lstStyle/>
          <a:p>
            <a:pPr algn="ctr"/>
            <a:r>
              <a:rPr lang="ru-RU" b="1" dirty="0"/>
              <a:t>Чарльз Бэббидж </a:t>
            </a:r>
            <a:endParaRPr lang="ru-RU" dirty="0"/>
          </a:p>
        </p:txBody>
      </p:sp>
      <p:pic>
        <p:nvPicPr>
          <p:cNvPr id="12" name="Рисунок 11" descr="http://jollity.narod.ru/img/beb.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0152" y="2568303"/>
            <a:ext cx="2010424" cy="2277444"/>
          </a:xfrm>
          <a:prstGeom prst="rect">
            <a:avLst/>
          </a:prstGeom>
          <a:ln>
            <a:noFill/>
          </a:ln>
          <a:effectLst>
            <a:softEdge rad="112500"/>
          </a:effectLst>
        </p:spPr>
      </p:pic>
    </p:spTree>
    <p:extLst>
      <p:ext uri="{BB962C8B-B14F-4D97-AF65-F5344CB8AC3E}">
        <p14:creationId xmlns:p14="http://schemas.microsoft.com/office/powerpoint/2010/main" val="20697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nodeType="clickEffect">
                                  <p:stCondLst>
                                    <p:cond delay="0"/>
                                  </p:stCondLst>
                                  <p:childTnLst>
                                    <p:animEffect transition="out" filter="wheel(1)">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nodeType="clickEffect">
                                  <p:stCondLst>
                                    <p:cond delay="0"/>
                                  </p:stCondLst>
                                  <p:childTnLst>
                                    <p:animEffect transition="out" filter="wheel(1)">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nodeType="clickEffect">
                                  <p:stCondLst>
                                    <p:cond delay="0"/>
                                  </p:stCondLst>
                                  <p:childTnLst>
                                    <p:animEffect transition="out" filter="wheel(1)">
                                      <p:cBhvr>
                                        <p:cTn id="26" dur="2000"/>
                                        <p:tgtEl>
                                          <p:spTgt spid="10"/>
                                        </p:tgtEl>
                                      </p:cBhvr>
                                    </p:animEffect>
                                    <p:set>
                                      <p:cBhvr>
                                        <p:cTn id="27" dur="1" fill="hold">
                                          <p:stCondLst>
                                            <p:cond delay="19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xit" presetSubtype="1" fill="hold" nodeType="clickEffect">
                                  <p:stCondLst>
                                    <p:cond delay="0"/>
                                  </p:stCondLst>
                                  <p:childTnLst>
                                    <p:animEffect transition="out" filter="wheel(1)">
                                      <p:cBhvr>
                                        <p:cTn id="31" dur="2000"/>
                                        <p:tgtEl>
                                          <p:spTgt spid="1027"/>
                                        </p:tgtEl>
                                      </p:cBhvr>
                                    </p:animEffect>
                                    <p:set>
                                      <p:cBhvr>
                                        <p:cTn id="32" dur="1" fill="hold">
                                          <p:stCondLst>
                                            <p:cond delay="1999"/>
                                          </p:stCondLst>
                                        </p:cTn>
                                        <p:tgtEl>
                                          <p:spTgt spid="10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1" presetClass="exit" presetSubtype="1" fill="hold" nodeType="clickEffect">
                                  <p:stCondLst>
                                    <p:cond delay="0"/>
                                  </p:stCondLst>
                                  <p:childTnLst>
                                    <p:animEffect transition="out" filter="wheel(1)">
                                      <p:cBhvr>
                                        <p:cTn id="36" dur="2000"/>
                                        <p:tgtEl>
                                          <p:spTgt spid="12"/>
                                        </p:tgtEl>
                                      </p:cBhvr>
                                    </p:animEffect>
                                    <p:set>
                                      <p:cBhvr>
                                        <p:cTn id="3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6" y="0"/>
            <a:ext cx="9154586" cy="6858000"/>
          </a:xfrm>
        </p:spPr>
      </p:pic>
      <p:sp>
        <p:nvSpPr>
          <p:cNvPr id="5" name="Прямоугольник 4"/>
          <p:cNvSpPr/>
          <p:nvPr/>
        </p:nvSpPr>
        <p:spPr>
          <a:xfrm>
            <a:off x="2417974" y="1857364"/>
            <a:ext cx="4696800"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i="1" dirty="0">
                <a:latin typeface="Times New Roman" pitchFamily="18" charset="0"/>
                <a:cs typeface="Times New Roman" pitchFamily="18" charset="0"/>
              </a:rPr>
              <a:t>6</a:t>
            </a:r>
            <a:r>
              <a:rPr lang="ru-RU" sz="6600" b="1" i="1" dirty="0" smtClean="0">
                <a:latin typeface="Times New Roman" pitchFamily="18" charset="0"/>
                <a:cs typeface="Times New Roman" pitchFamily="18" charset="0"/>
              </a:rPr>
              <a:t>-кезең</a:t>
            </a:r>
          </a:p>
          <a:p>
            <a:pPr algn="ctr"/>
            <a:r>
              <a:rPr lang="ru-RU" sz="6600" b="1" i="1" dirty="0" smtClean="0">
                <a:latin typeface="Times New Roman" pitchFamily="18" charset="0"/>
                <a:cs typeface="Times New Roman" pitchFamily="18" charset="0"/>
              </a:rPr>
              <a:t>«</a:t>
            </a:r>
            <a:r>
              <a:rPr lang="ru-RU" sz="6600" b="1" i="1" dirty="0" err="1" smtClean="0">
                <a:latin typeface="Times New Roman" pitchFamily="18" charset="0"/>
                <a:cs typeface="Times New Roman" pitchFamily="18" charset="0"/>
              </a:rPr>
              <a:t>РобоСумо</a:t>
            </a:r>
            <a:r>
              <a:rPr lang="ru-RU" sz="6600" b="1" i="1" dirty="0" smtClean="0">
                <a:latin typeface="Times New Roman" pitchFamily="18" charset="0"/>
                <a:cs typeface="Times New Roman" pitchFamily="18" charset="0"/>
              </a:rPr>
              <a:t>»</a:t>
            </a:r>
            <a:endParaRPr lang="ru-RU" sz="6600" dirty="0">
              <a:latin typeface="Times New Roman" pitchFamily="18" charset="0"/>
              <a:cs typeface="Times New Roman" pitchFamily="18" charset="0"/>
            </a:endParaRPr>
          </a:p>
        </p:txBody>
      </p:sp>
    </p:spTree>
    <p:extLst>
      <p:ext uri="{BB962C8B-B14F-4D97-AF65-F5344CB8AC3E}">
        <p14:creationId xmlns:p14="http://schemas.microsoft.com/office/powerpoint/2010/main" val="5274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gtEl>
                                        <p:attrNameLst>
                                          <p:attrName>ppt_y</p:attrName>
                                        </p:attrNameLst>
                                      </p:cBhvr>
                                      <p:tavLst>
                                        <p:tav tm="0">
                                          <p:val>
                                            <p:strVal val="#ppt_y"/>
                                          </p:val>
                                        </p:tav>
                                        <p:tav tm="100000">
                                          <p:val>
                                            <p:strVal val="#ppt_y"/>
                                          </p:val>
                                        </p:tav>
                                      </p:tavLst>
                                    </p:anim>
                                    <p:anim calcmode="lin" valueType="num">
                                      <p:cBhvr>
                                        <p:cTn id="9"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icview.info/download/20150410/robot-technology-advanced-pose-3840x2160.jpg"/>
          <p:cNvPicPr>
            <a:picLocks noChangeAspect="1" noChangeArrowheads="1"/>
          </p:cNvPicPr>
          <p:nvPr/>
        </p:nvPicPr>
        <p:blipFill>
          <a:blip r:embed="rId2"/>
          <a:srcRect/>
          <a:stretch>
            <a:fillRect/>
          </a:stretch>
        </p:blipFill>
        <p:spPr bwMode="auto">
          <a:xfrm>
            <a:off x="0" y="0"/>
            <a:ext cx="9144000" cy="5805488"/>
          </a:xfrm>
          <a:prstGeom prst="rect">
            <a:avLst/>
          </a:prstGeom>
          <a:noFill/>
          <a:ln w="9525">
            <a:noFill/>
            <a:miter lim="800000"/>
            <a:headEnd/>
            <a:tailEnd/>
          </a:ln>
        </p:spPr>
      </p:pic>
      <p:sp>
        <p:nvSpPr>
          <p:cNvPr id="5" name="Содержимое 2"/>
          <p:cNvSpPr txBox="1">
            <a:spLocks/>
          </p:cNvSpPr>
          <p:nvPr/>
        </p:nvSpPr>
        <p:spPr>
          <a:xfrm>
            <a:off x="457200" y="857232"/>
            <a:ext cx="3971924" cy="4143403"/>
          </a:xfrm>
          <a:prstGeom prst="rect">
            <a:avLst/>
          </a:prstGeom>
        </p:spPr>
        <p:txBody>
          <a:bodyPr vert="horz" lIns="91440" tIns="45720" rIns="91440" bIns="45720" rtlCol="0">
            <a:normAutofit/>
          </a:bodyPr>
          <a:lstStyle/>
          <a:p>
            <a:pPr marL="0" marR="0" lvl="0" indent="360363"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Бұл</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кезеңде</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РобоСумо</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ережесіне</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сәйкес</a:t>
            </a:r>
            <a:r>
              <a:rPr kumimoji="0" lang="ru-RU" sz="32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3200" b="0" i="0" u="none" strike="noStrike" kern="1200" cap="none" spc="0" normalizeH="0" baseline="0" noProof="0" dirty="0" err="1" smtClean="0">
                <a:ln>
                  <a:noFill/>
                </a:ln>
                <a:effectLst/>
                <a:uLnTx/>
                <a:uFillTx/>
                <a:latin typeface="Times New Roman" pitchFamily="18" charset="0"/>
                <a:cs typeface="Times New Roman" pitchFamily="18" charset="0"/>
              </a:rPr>
              <a:t>роботтар</a:t>
            </a:r>
            <a:r>
              <a:rPr kumimoji="0" lang="ru-RU" sz="3200" b="0" i="0" u="none" strike="noStrike" kern="1200" cap="none" spc="0" normalizeH="0" noProof="0" dirty="0" smtClean="0">
                <a:ln>
                  <a:noFill/>
                </a:ln>
                <a:effectLst/>
                <a:uLnTx/>
                <a:uFillTx/>
                <a:latin typeface="Times New Roman" pitchFamily="18" charset="0"/>
                <a:cs typeface="Times New Roman" pitchFamily="18" charset="0"/>
              </a:rPr>
              <a:t> </a:t>
            </a:r>
            <a:r>
              <a:rPr kumimoji="0" lang="ru-RU" sz="3200" b="0" i="0" u="none" strike="noStrike" kern="1200" cap="none" spc="0" normalizeH="0" noProof="0" dirty="0" err="1" smtClean="0">
                <a:ln>
                  <a:noFill/>
                </a:ln>
                <a:effectLst/>
                <a:uLnTx/>
                <a:uFillTx/>
                <a:latin typeface="Times New Roman" pitchFamily="18" charset="0"/>
                <a:cs typeface="Times New Roman" pitchFamily="18" charset="0"/>
              </a:rPr>
              <a:t>сайысады</a:t>
            </a:r>
            <a:endParaRPr kumimoji="0" lang="ru-RU" sz="3200" b="0"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346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39" y="0"/>
            <a:ext cx="9168439" cy="6858000"/>
          </a:xfrm>
        </p:spPr>
      </p:pic>
      <p:pic>
        <p:nvPicPr>
          <p:cNvPr id="5122" name="Picture 2" descr="Картинки по запросу поздравляем с победой в соревнования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60" y="1357298"/>
            <a:ext cx="3333750" cy="4114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артинки по запросу программирование png"/>
          <p:cNvPicPr>
            <a:picLocks noChangeAspect="1" noChangeArrowheads="1"/>
          </p:cNvPicPr>
          <p:nvPr/>
        </p:nvPicPr>
        <p:blipFill>
          <a:blip r:embed="rId4" cstate="print">
            <a:extLst>
              <a:ext uri="{BEBA8EAE-BF5A-486C-A8C5-ECC9F3942E4B}">
                <a14:imgProps xmlns:a14="http://schemas.microsoft.com/office/drawing/2010/main">
                  <a14:imgLayer>
                    <a14:imgEffect>
                      <a14:backgroundRemoval t="0" b="100000" l="0" r="97846"/>
                    </a14:imgEffect>
                  </a14:imgLayer>
                </a14:imgProps>
              </a:ext>
              <a:ext uri="{28A0092B-C50C-407E-A947-70E740481C1C}">
                <a14:useLocalDpi xmlns:a14="http://schemas.microsoft.com/office/drawing/2010/main" val="0"/>
              </a:ext>
            </a:extLst>
          </a:blip>
          <a:srcRect/>
          <a:stretch>
            <a:fillRect/>
          </a:stretch>
        </p:blipFill>
        <p:spPr bwMode="auto">
          <a:xfrm>
            <a:off x="0" y="3939294"/>
            <a:ext cx="2616771" cy="2918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Картинки по запросу программирование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4876" y="0"/>
            <a:ext cx="4645500" cy="19331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86050" y="5500702"/>
            <a:ext cx="6020815" cy="923330"/>
          </a:xfrm>
          <a:prstGeom prst="rect">
            <a:avLst/>
          </a:prstGeom>
          <a:noFill/>
        </p:spPr>
        <p:txBody>
          <a:bodyPr wrap="none" rtlCol="0">
            <a:spAutoFit/>
          </a:bodyPr>
          <a:lstStyle/>
          <a:p>
            <a:r>
              <a:rPr lang="kk-KZ" sz="5400" b="1" dirty="0" smtClean="0">
                <a:effectLst>
                  <a:outerShdw blurRad="38100" dist="38100" dir="2700000" algn="tl">
                    <a:srgbClr val="000000">
                      <a:alpha val="43137"/>
                    </a:srgbClr>
                  </a:outerShdw>
                </a:effectLst>
                <a:latin typeface="Times New Roman" pitchFamily="18" charset="0"/>
                <a:cs typeface="Times New Roman" pitchFamily="18" charset="0"/>
              </a:rPr>
              <a:t>Марапаттау кезеңі</a:t>
            </a:r>
            <a:endParaRPr lang="ru-RU" sz="5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258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68439" cy="6858000"/>
          </a:xfrm>
          <a:prstGeom prst="rect">
            <a:avLst/>
          </a:prstGeom>
        </p:spPr>
      </p:pic>
      <p:pic>
        <p:nvPicPr>
          <p:cNvPr id="2050" name="Picture 2" descr="http://popgun.ru/files/g/289/orig/7990117.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57356" y="1142984"/>
            <a:ext cx="5429288" cy="51917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inland.ru/static/image/stamp/00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5435" y="0"/>
            <a:ext cx="3178565" cy="1889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614366">
            <a:off x="36783" y="987981"/>
            <a:ext cx="4594528" cy="923330"/>
          </a:xfrm>
          <a:prstGeom prst="rect">
            <a:avLst/>
          </a:prstGeom>
          <a:noFill/>
        </p:spPr>
        <p:txBody>
          <a:bodyPr wrap="none" rtlCol="0">
            <a:spAutoFit/>
          </a:bodyPr>
          <a:lstStyle/>
          <a:p>
            <a:r>
              <a:rPr lang="kk-KZ" sz="5400" b="1" i="1" spc="100" dirty="0" smtClean="0">
                <a:ln w="18000">
                  <a:solidFill>
                    <a:srgbClr val="FF0000"/>
                  </a:solidFill>
                  <a:prstDash val="solid"/>
                </a:ln>
                <a:solidFill>
                  <a:schemeClr val="accent2">
                    <a:lumMod val="750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Жарайсыңдар</a:t>
            </a:r>
            <a:endParaRPr lang="ru-RU" sz="5400" b="1" i="1" spc="100" dirty="0">
              <a:ln w="18000">
                <a:solidFill>
                  <a:srgbClr val="FF0000"/>
                </a:solidFill>
                <a:prstDash val="solid"/>
              </a:ln>
              <a:solidFill>
                <a:schemeClr val="accent2">
                  <a:lumMod val="750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250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b="1" dirty="0" smtClean="0">
                <a:solidFill>
                  <a:schemeClr val="tx2">
                    <a:lumMod val="75000"/>
                  </a:schemeClr>
                </a:solidFill>
              </a:rPr>
              <a:t>1. Робот </a:t>
            </a:r>
            <a:r>
              <a:rPr lang="kk-KZ" b="1" dirty="0">
                <a:solidFill>
                  <a:schemeClr val="tx2">
                    <a:lumMod val="75000"/>
                  </a:schemeClr>
                </a:solidFill>
              </a:rPr>
              <a:t>дегеніміз не</a:t>
            </a:r>
            <a:r>
              <a:rPr lang="ru-RU" b="1" dirty="0" smtClean="0">
                <a:solidFill>
                  <a:schemeClr val="tx2">
                    <a:lumMod val="75000"/>
                  </a:schemeClr>
                </a:solidFill>
              </a:rPr>
              <a:t>?</a:t>
            </a:r>
            <a:endParaRPr lang="ru-RU" sz="2700" dirty="0"/>
          </a:p>
        </p:txBody>
      </p:sp>
      <p:sp>
        <p:nvSpPr>
          <p:cNvPr id="3" name="Объект 2"/>
          <p:cNvSpPr>
            <a:spLocks noGrp="1"/>
          </p:cNvSpPr>
          <p:nvPr>
            <p:ph idx="1"/>
          </p:nvPr>
        </p:nvSpPr>
        <p:spPr>
          <a:xfrm>
            <a:off x="353029" y="1989139"/>
            <a:ext cx="4508339" cy="2946173"/>
          </a:xfrm>
        </p:spPr>
        <p:txBody>
          <a:bodyPr>
            <a:normAutofit fontScale="85000" lnSpcReduction="20000"/>
          </a:bodyPr>
          <a:lstStyle/>
          <a:p>
            <a:pPr marL="0" indent="0">
              <a:buNone/>
            </a:pPr>
            <a:r>
              <a:rPr lang="kk-KZ" b="1" dirty="0" smtClean="0"/>
              <a:t>Робот </a:t>
            </a:r>
            <a:r>
              <a:rPr lang="kk-KZ" dirty="0" smtClean="0"/>
              <a:t>(чех </a:t>
            </a:r>
            <a:r>
              <a:rPr lang="kk-KZ" dirty="0"/>
              <a:t>тілінен аударғанда </a:t>
            </a:r>
            <a:r>
              <a:rPr lang="kk-KZ" b="1" dirty="0"/>
              <a:t>robota </a:t>
            </a:r>
            <a:r>
              <a:rPr lang="kk-KZ" dirty="0"/>
              <a:t>– </a:t>
            </a:r>
            <a:r>
              <a:rPr lang="kk-KZ" b="1" dirty="0"/>
              <a:t>еріксіз еңбек</a:t>
            </a:r>
            <a:r>
              <a:rPr lang="kk-KZ" dirty="0"/>
              <a:t>,</a:t>
            </a:r>
            <a:r>
              <a:rPr lang="kk-KZ" b="1" dirty="0"/>
              <a:t> rob </a:t>
            </a:r>
            <a:r>
              <a:rPr lang="kk-KZ" dirty="0"/>
              <a:t>– </a:t>
            </a:r>
            <a:r>
              <a:rPr lang="kk-KZ" b="1" dirty="0"/>
              <a:t>құл</a:t>
            </a:r>
            <a:r>
              <a:rPr lang="kk-KZ" dirty="0"/>
              <a:t>)</a:t>
            </a:r>
            <a:r>
              <a:rPr lang="kk-KZ" b="1" dirty="0"/>
              <a:t> – </a:t>
            </a:r>
            <a:r>
              <a:rPr lang="kk-KZ" dirty="0"/>
              <a:t>тірі организм ретінде </a:t>
            </a:r>
            <a:r>
              <a:rPr lang="kk-KZ" dirty="0" smtClean="0"/>
              <a:t>құрылған автоматты </a:t>
            </a:r>
            <a:r>
              <a:rPr lang="kk-KZ" dirty="0"/>
              <a:t>құрылғы</a:t>
            </a:r>
            <a:r>
              <a:rPr lang="ru-RU" dirty="0" smtClean="0"/>
              <a:t>. </a:t>
            </a:r>
            <a:r>
              <a:rPr lang="ru-RU" dirty="0" err="1" smtClean="0"/>
              <a:t>Ол</a:t>
            </a:r>
            <a:r>
              <a:rPr lang="ru-RU" dirty="0"/>
              <a:t> </a:t>
            </a:r>
            <a:r>
              <a:rPr lang="kk-KZ" dirty="0" smtClean="0"/>
              <a:t>байланысатын </a:t>
            </a:r>
            <a:r>
              <a:rPr lang="kk-KZ" dirty="0"/>
              <a:t>және әрекет ете алатын, ойлай білетін, қабылдай алатын </a:t>
            </a:r>
            <a:r>
              <a:rPr lang="kk-KZ" dirty="0" smtClean="0"/>
              <a:t>машина</a:t>
            </a:r>
            <a:r>
              <a:rPr lang="ru-RU" dirty="0" smtClean="0"/>
              <a:t>.</a:t>
            </a:r>
          </a:p>
        </p:txBody>
      </p:sp>
      <p:sp>
        <p:nvSpPr>
          <p:cNvPr id="4" name="Номер слайда 3"/>
          <p:cNvSpPr>
            <a:spLocks noGrp="1"/>
          </p:cNvSpPr>
          <p:nvPr>
            <p:ph type="sldNum" sz="quarter" idx="12"/>
          </p:nvPr>
        </p:nvSpPr>
        <p:spPr/>
        <p:txBody>
          <a:bodyPr/>
          <a:lstStyle/>
          <a:p>
            <a:fld id="{3F22EEC3-0056-455B-BD5D-22D63A37C39D}" type="slidenum">
              <a:rPr lang="ru-RU" smtClean="0"/>
              <a:pPr/>
              <a:t>5</a:t>
            </a:fld>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093" y="846138"/>
            <a:ext cx="5143761" cy="5143761"/>
          </a:xfrm>
          <a:prstGeom prst="rect">
            <a:avLst/>
          </a:prstGeom>
        </p:spPr>
      </p:pic>
    </p:spTree>
    <p:extLst>
      <p:ext uri="{BB962C8B-B14F-4D97-AF65-F5344CB8AC3E}">
        <p14:creationId xmlns:p14="http://schemas.microsoft.com/office/powerpoint/2010/main" val="272409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F22EEC3-0056-455B-BD5D-22D63A37C39D}" type="slidenum">
              <a:rPr lang="ru-RU" smtClean="0"/>
              <a:pPr/>
              <a:t>6</a:t>
            </a:fld>
            <a:endParaRPr lang="ru-RU"/>
          </a:p>
        </p:txBody>
      </p:sp>
      <p:sp>
        <p:nvSpPr>
          <p:cNvPr id="6" name="Объект 5"/>
          <p:cNvSpPr>
            <a:spLocks noGrp="1"/>
          </p:cNvSpPr>
          <p:nvPr>
            <p:ph idx="1"/>
          </p:nvPr>
        </p:nvSpPr>
        <p:spPr>
          <a:xfrm>
            <a:off x="357158" y="285728"/>
            <a:ext cx="8229600" cy="587414"/>
          </a:xfrm>
        </p:spPr>
        <p:txBody>
          <a:bodyPr>
            <a:noAutofit/>
          </a:bodyPr>
          <a:lstStyle/>
          <a:p>
            <a:pPr marL="0" indent="0" algn="ctr">
              <a:buNone/>
            </a:pPr>
            <a:r>
              <a:rPr lang="kk-KZ" sz="4400" b="1" dirty="0" smtClean="0">
                <a:solidFill>
                  <a:schemeClr val="accent1">
                    <a:lumMod val="50000"/>
                  </a:schemeClr>
                </a:solidFill>
              </a:rPr>
              <a:t>2. Робототехника бойынша өткізілетін халықаралық жарыстарды атаңыз.</a:t>
            </a:r>
            <a:endParaRPr lang="ru-RU" sz="4400" b="1" dirty="0" smtClean="0">
              <a:solidFill>
                <a:schemeClr val="accent1">
                  <a:lumMod val="50000"/>
                </a:schemeClr>
              </a:solidFill>
            </a:endParaRPr>
          </a:p>
          <a:p>
            <a:pPr marL="0" indent="0" algn="ctr">
              <a:buNone/>
            </a:pPr>
            <a:endParaRPr lang="en-US" sz="4400" b="1" dirty="0" smtClean="0">
              <a:solidFill>
                <a:schemeClr val="accent1">
                  <a:lumMod val="50000"/>
                </a:schemeClr>
              </a:solidFill>
            </a:endParaRPr>
          </a:p>
          <a:p>
            <a:pPr marL="0" indent="0" algn="ctr">
              <a:buNone/>
            </a:pPr>
            <a:endParaRPr lang="ru-RU" sz="4400" b="1" dirty="0">
              <a:solidFill>
                <a:schemeClr val="accent1">
                  <a:lumMod val="50000"/>
                </a:schemeClr>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79" y="2478306"/>
            <a:ext cx="3092480" cy="1304919"/>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0163" y="3783225"/>
            <a:ext cx="2263674" cy="1697754"/>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847" y="2542691"/>
            <a:ext cx="2663704" cy="2005800"/>
          </a:xfrm>
          <a:prstGeom prst="rect">
            <a:avLst/>
          </a:prstGeom>
        </p:spPr>
      </p:pic>
    </p:spTree>
    <p:extLst>
      <p:ext uri="{BB962C8B-B14F-4D97-AF65-F5344CB8AC3E}">
        <p14:creationId xmlns:p14="http://schemas.microsoft.com/office/powerpoint/2010/main" val="222259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3416304" y="4522808"/>
            <a:ext cx="2053498" cy="1594757"/>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ru-RU"/>
          </a:p>
        </p:txBody>
      </p:sp>
      <p:sp>
        <p:nvSpPr>
          <p:cNvPr id="24" name="Скругленный прямоугольник 23"/>
          <p:cNvSpPr/>
          <p:nvPr/>
        </p:nvSpPr>
        <p:spPr>
          <a:xfrm>
            <a:off x="565719" y="4991582"/>
            <a:ext cx="2143442" cy="1135558"/>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ru-RU"/>
          </a:p>
        </p:txBody>
      </p:sp>
      <p:sp>
        <p:nvSpPr>
          <p:cNvPr id="23" name="Скругленный прямоугольник 22"/>
          <p:cNvSpPr/>
          <p:nvPr/>
        </p:nvSpPr>
        <p:spPr>
          <a:xfrm>
            <a:off x="6148951" y="4791642"/>
            <a:ext cx="2476202" cy="1272321"/>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ru-RU"/>
          </a:p>
        </p:txBody>
      </p:sp>
      <p:sp>
        <p:nvSpPr>
          <p:cNvPr id="22" name="Скругленный прямоугольник 21"/>
          <p:cNvSpPr/>
          <p:nvPr/>
        </p:nvSpPr>
        <p:spPr>
          <a:xfrm>
            <a:off x="6179831" y="2385402"/>
            <a:ext cx="2419816" cy="952933"/>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ru-RU"/>
          </a:p>
        </p:txBody>
      </p:sp>
      <p:sp>
        <p:nvSpPr>
          <p:cNvPr id="21" name="Скругленный прямоугольник 20"/>
          <p:cNvSpPr/>
          <p:nvPr/>
        </p:nvSpPr>
        <p:spPr>
          <a:xfrm>
            <a:off x="3398941" y="1922236"/>
            <a:ext cx="2053498" cy="1063517"/>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ru-RU"/>
          </a:p>
        </p:txBody>
      </p:sp>
      <p:sp>
        <p:nvSpPr>
          <p:cNvPr id="20" name="Скругленный прямоугольник 19"/>
          <p:cNvSpPr/>
          <p:nvPr/>
        </p:nvSpPr>
        <p:spPr>
          <a:xfrm>
            <a:off x="456598" y="2144210"/>
            <a:ext cx="2252563" cy="1295349"/>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ru-RU"/>
          </a:p>
        </p:txBody>
      </p:sp>
      <p:sp>
        <p:nvSpPr>
          <p:cNvPr id="2" name="Заголовок 1"/>
          <p:cNvSpPr>
            <a:spLocks noGrp="1"/>
          </p:cNvSpPr>
          <p:nvPr>
            <p:ph type="title"/>
          </p:nvPr>
        </p:nvSpPr>
        <p:spPr>
          <a:xfrm>
            <a:off x="505526" y="258541"/>
            <a:ext cx="8229600" cy="1027319"/>
          </a:xfrm>
        </p:spPr>
        <p:txBody>
          <a:bodyPr>
            <a:noAutofit/>
          </a:bodyPr>
          <a:lstStyle/>
          <a:p>
            <a:r>
              <a:rPr lang="kk-KZ" b="1" dirty="0" smtClean="0">
                <a:solidFill>
                  <a:schemeClr val="accent1">
                    <a:lumMod val="50000"/>
                  </a:schemeClr>
                </a:solidFill>
              </a:rPr>
              <a:t>3. Робототехниканы </a:t>
            </a:r>
            <a:r>
              <a:rPr lang="kk-KZ" b="1" dirty="0">
                <a:solidFill>
                  <a:schemeClr val="accent1">
                    <a:lumMod val="50000"/>
                  </a:schemeClr>
                </a:solidFill>
              </a:rPr>
              <a:t>қолданатын </a:t>
            </a:r>
            <a:r>
              <a:rPr lang="kk-KZ" b="1" dirty="0" smtClean="0">
                <a:solidFill>
                  <a:schemeClr val="accent1">
                    <a:lumMod val="50000"/>
                  </a:schemeClr>
                </a:solidFill>
              </a:rPr>
              <a:t>салалар...</a:t>
            </a:r>
            <a:endParaRPr lang="ru-RU" dirty="0">
              <a:solidFill>
                <a:schemeClr val="accent1">
                  <a:lumMod val="50000"/>
                </a:schemeClr>
              </a:solidFill>
            </a:endParaRPr>
          </a:p>
        </p:txBody>
      </p:sp>
      <p:sp>
        <p:nvSpPr>
          <p:cNvPr id="4" name="Номер слайда 3"/>
          <p:cNvSpPr>
            <a:spLocks noGrp="1"/>
          </p:cNvSpPr>
          <p:nvPr>
            <p:ph type="sldNum" sz="quarter" idx="12"/>
          </p:nvPr>
        </p:nvSpPr>
        <p:spPr/>
        <p:txBody>
          <a:bodyPr/>
          <a:lstStyle/>
          <a:p>
            <a:fld id="{3F22EEC3-0056-455B-BD5D-22D63A37C39D}" type="slidenum">
              <a:rPr lang="ru-RU" smtClean="0"/>
              <a:pPr/>
              <a:t>7</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39" y="989659"/>
            <a:ext cx="2132010" cy="2132010"/>
          </a:xfrm>
          <a:prstGeom prst="rect">
            <a:avLst/>
          </a:prstGeom>
        </p:spPr>
      </p:pic>
      <p:sp>
        <p:nvSpPr>
          <p:cNvPr id="6" name="Прямоугольник 5"/>
          <p:cNvSpPr/>
          <p:nvPr/>
        </p:nvSpPr>
        <p:spPr>
          <a:xfrm>
            <a:off x="1051185" y="2784001"/>
            <a:ext cx="1138773" cy="623248"/>
          </a:xfrm>
          <a:prstGeom prst="rect">
            <a:avLst/>
          </a:prstGeom>
        </p:spPr>
        <p:txBody>
          <a:bodyPr wrap="none" lIns="68580" tIns="34290" rIns="68580" bIns="34290">
            <a:spAutoFit/>
          </a:bodyPr>
          <a:lstStyle/>
          <a:p>
            <a:pPr algn="ctr">
              <a:lnSpc>
                <a:spcPct val="150000"/>
              </a:lnSpc>
            </a:pPr>
            <a:r>
              <a:rPr lang="kk-KZ" sz="2400" b="1" dirty="0" smtClean="0"/>
              <a:t>Өндіріс</a:t>
            </a:r>
            <a:endParaRPr lang="ru-RU" sz="2400" b="1" dirty="0"/>
          </a:p>
        </p:txBody>
      </p:sp>
      <p:sp>
        <p:nvSpPr>
          <p:cNvPr id="7" name="Прямоугольник 6"/>
          <p:cNvSpPr/>
          <p:nvPr/>
        </p:nvSpPr>
        <p:spPr>
          <a:xfrm>
            <a:off x="628898" y="5588704"/>
            <a:ext cx="2042651" cy="438581"/>
          </a:xfrm>
          <a:prstGeom prst="rect">
            <a:avLst/>
          </a:prstGeom>
        </p:spPr>
        <p:txBody>
          <a:bodyPr wrap="square" lIns="68580" tIns="34290" rIns="68580" bIns="34290">
            <a:spAutoFit/>
          </a:bodyPr>
          <a:lstStyle/>
          <a:p>
            <a:pPr algn="ctr"/>
            <a:r>
              <a:rPr lang="kk-KZ" sz="2400" b="1" dirty="0" smtClean="0"/>
              <a:t>Зерттеу</a:t>
            </a:r>
            <a:endParaRPr lang="ru-RU" sz="2400" b="1" dirty="0"/>
          </a:p>
        </p:txBody>
      </p:sp>
      <p:sp>
        <p:nvSpPr>
          <p:cNvPr id="8" name="Прямоугольник 7"/>
          <p:cNvSpPr/>
          <p:nvPr/>
        </p:nvSpPr>
        <p:spPr>
          <a:xfrm>
            <a:off x="3387440" y="4834130"/>
            <a:ext cx="2130704" cy="1177245"/>
          </a:xfrm>
          <a:prstGeom prst="rect">
            <a:avLst/>
          </a:prstGeom>
        </p:spPr>
        <p:txBody>
          <a:bodyPr wrap="square" lIns="68580" tIns="34290" rIns="68580" bIns="34290">
            <a:spAutoFit/>
          </a:bodyPr>
          <a:lstStyle/>
          <a:p>
            <a:pPr algn="ctr"/>
            <a:r>
              <a:rPr lang="kk-KZ" sz="2400" b="1" dirty="0" smtClean="0"/>
              <a:t>Іздеу </a:t>
            </a:r>
            <a:r>
              <a:rPr lang="kk-KZ" sz="2400" b="1" dirty="0"/>
              <a:t>және құтқару</a:t>
            </a:r>
            <a:r>
              <a:rPr lang="ru-RU" sz="2400" b="1" dirty="0"/>
              <a:t> </a:t>
            </a:r>
            <a:r>
              <a:rPr lang="ru-RU" sz="2400" b="1" dirty="0" err="1"/>
              <a:t>операци</a:t>
            </a:r>
            <a:r>
              <a:rPr lang="kk-KZ" sz="2400" b="1" dirty="0" err="1"/>
              <a:t>ялары</a:t>
            </a:r>
            <a:endParaRPr lang="ru-RU" sz="2400" b="1" dirty="0"/>
          </a:p>
        </p:txBody>
      </p:sp>
      <p:sp>
        <p:nvSpPr>
          <p:cNvPr id="9" name="Прямоугольник 8"/>
          <p:cNvSpPr/>
          <p:nvPr/>
        </p:nvSpPr>
        <p:spPr>
          <a:xfrm>
            <a:off x="6450064" y="2779010"/>
            <a:ext cx="1872047" cy="438582"/>
          </a:xfrm>
          <a:prstGeom prst="rect">
            <a:avLst/>
          </a:prstGeom>
        </p:spPr>
        <p:txBody>
          <a:bodyPr wrap="square" lIns="68580" tIns="34290" rIns="68580" bIns="34290">
            <a:spAutoFit/>
          </a:bodyPr>
          <a:lstStyle/>
          <a:p>
            <a:pPr algn="ctr"/>
            <a:r>
              <a:rPr lang="kk-KZ" sz="2400" b="1" dirty="0" smtClean="0"/>
              <a:t>Білім </a:t>
            </a:r>
            <a:r>
              <a:rPr lang="kk-KZ" sz="2400" b="1" dirty="0"/>
              <a:t>беру</a:t>
            </a:r>
            <a:endParaRPr lang="ru-RU" sz="2400" b="1" dirty="0"/>
          </a:p>
        </p:txBody>
      </p:sp>
      <p:sp>
        <p:nvSpPr>
          <p:cNvPr id="10" name="Прямоугольник 9"/>
          <p:cNvSpPr/>
          <p:nvPr/>
        </p:nvSpPr>
        <p:spPr>
          <a:xfrm>
            <a:off x="3680191" y="2398070"/>
            <a:ext cx="1575239" cy="438582"/>
          </a:xfrm>
          <a:prstGeom prst="rect">
            <a:avLst/>
          </a:prstGeom>
        </p:spPr>
        <p:txBody>
          <a:bodyPr wrap="none" lIns="68580" tIns="34290" rIns="68580" bIns="34290">
            <a:spAutoFit/>
          </a:bodyPr>
          <a:lstStyle/>
          <a:p>
            <a:pPr algn="ctr"/>
            <a:r>
              <a:rPr lang="ru-RU" sz="2400" b="1" dirty="0"/>
              <a:t>Медицина</a:t>
            </a:r>
          </a:p>
        </p:txBody>
      </p:sp>
      <p:sp>
        <p:nvSpPr>
          <p:cNvPr id="12" name="Прямоугольник 11"/>
          <p:cNvSpPr/>
          <p:nvPr/>
        </p:nvSpPr>
        <p:spPr>
          <a:xfrm>
            <a:off x="6122907" y="5197416"/>
            <a:ext cx="2563893" cy="807914"/>
          </a:xfrm>
          <a:prstGeom prst="rect">
            <a:avLst/>
          </a:prstGeom>
        </p:spPr>
        <p:txBody>
          <a:bodyPr wrap="square" lIns="68580" tIns="34290" rIns="68580" bIns="34290">
            <a:spAutoFit/>
          </a:bodyPr>
          <a:lstStyle/>
          <a:p>
            <a:pPr algn="ctr"/>
            <a:r>
              <a:rPr lang="kk-KZ" sz="2400" b="1" dirty="0"/>
              <a:t>Әскери техника және қауіпсіздік</a:t>
            </a:r>
            <a:endParaRPr lang="ru-RU" sz="2400" b="1" dirty="0"/>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625" y="1104719"/>
            <a:ext cx="1443431" cy="1443431"/>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456" y="3464402"/>
            <a:ext cx="1794654" cy="1794654"/>
          </a:xfrm>
          <a:prstGeom prst="rect">
            <a:avLst/>
          </a:prstGeom>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485" y="3234353"/>
            <a:ext cx="1741895" cy="1741895"/>
          </a:xfrm>
          <a:prstGeom prst="rect">
            <a:avLst/>
          </a:prstGeom>
        </p:spPr>
      </p:pic>
      <p:pic>
        <p:nvPicPr>
          <p:cNvPr id="26" name="Рисунок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9041" y="1058509"/>
            <a:ext cx="2150746" cy="1753626"/>
          </a:xfrm>
          <a:prstGeom prst="rect">
            <a:avLst/>
          </a:prstGeom>
        </p:spPr>
      </p:pic>
      <p:pic>
        <p:nvPicPr>
          <p:cNvPr id="27" name="Рисунок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812" y="3793233"/>
            <a:ext cx="1871066" cy="1871066"/>
          </a:xfrm>
          <a:prstGeom prst="rect">
            <a:avLst/>
          </a:prstGeom>
        </p:spPr>
      </p:pic>
    </p:spTree>
    <p:extLst>
      <p:ext uri="{BB962C8B-B14F-4D97-AF65-F5344CB8AC3E}">
        <p14:creationId xmlns:p14="http://schemas.microsoft.com/office/powerpoint/2010/main" val="9350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20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0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0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22" grpId="0" animBg="1"/>
      <p:bldP spid="21" grpId="0" animBg="1"/>
      <p:bldP spid="20" grpId="0" animBg="1"/>
      <p:bldP spid="2" grpId="0"/>
      <p:bldP spid="6" grpId="0"/>
      <p:bldP spid="7" grpId="0"/>
      <p:bldP spid="8"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190" y="1428736"/>
            <a:ext cx="3605985" cy="4807980"/>
          </a:xfrm>
          <a:prstGeom prst="rect">
            <a:avLst/>
          </a:prstGeom>
        </p:spPr>
      </p:pic>
      <p:sp>
        <p:nvSpPr>
          <p:cNvPr id="2" name="Заголовок 1"/>
          <p:cNvSpPr>
            <a:spLocks noGrp="1"/>
          </p:cNvSpPr>
          <p:nvPr>
            <p:ph type="title"/>
          </p:nvPr>
        </p:nvSpPr>
        <p:spPr>
          <a:xfrm>
            <a:off x="285720" y="642918"/>
            <a:ext cx="8229600" cy="1143000"/>
          </a:xfrm>
        </p:spPr>
        <p:txBody>
          <a:bodyPr>
            <a:normAutofit fontScale="90000"/>
          </a:bodyPr>
          <a:lstStyle/>
          <a:p>
            <a:r>
              <a:rPr lang="kk-KZ" b="1" dirty="0" smtClean="0">
                <a:solidFill>
                  <a:schemeClr val="tx2">
                    <a:lumMod val="75000"/>
                  </a:schemeClr>
                </a:solidFill>
                <a:latin typeface="Times New Roman" pitchFamily="18" charset="0"/>
                <a:cs typeface="Times New Roman" pitchFamily="18" charset="0"/>
              </a:rPr>
              <a:t>4. Білім беру саласында қолданылатын роботтар қалай аталады?</a:t>
            </a:r>
            <a:endParaRPr lang="ru-RU" dirty="0">
              <a:solidFill>
                <a:schemeClr val="tx2">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3F22EEC3-0056-455B-BD5D-22D63A37C39D}" type="slidenum">
              <a:rPr lang="ru-RU" smtClean="0"/>
              <a:pPr/>
              <a:t>8</a:t>
            </a:fld>
            <a:endParaRPr lang="ru-RU"/>
          </a:p>
        </p:txBody>
      </p:sp>
      <p:sp>
        <p:nvSpPr>
          <p:cNvPr id="5" name="Rectangle 8"/>
          <p:cNvSpPr/>
          <p:nvPr/>
        </p:nvSpPr>
        <p:spPr>
          <a:xfrm>
            <a:off x="642910" y="2500306"/>
            <a:ext cx="4279908" cy="1731243"/>
          </a:xfrm>
          <a:prstGeom prst="rect">
            <a:avLst/>
          </a:prstGeom>
        </p:spPr>
        <p:txBody>
          <a:bodyPr wrap="square" lIns="68580" tIns="34290" rIns="68580" bIns="34290">
            <a:spAutoFit/>
          </a:bodyPr>
          <a:lstStyle/>
          <a:p>
            <a:pPr algn="ctr"/>
            <a:r>
              <a:rPr lang="en-US" sz="2700" dirty="0">
                <a:latin typeface="Times New Roman" pitchFamily="18" charset="0"/>
                <a:cs typeface="Times New Roman" pitchFamily="18" charset="0"/>
              </a:rPr>
              <a:t>Nao </a:t>
            </a:r>
            <a:r>
              <a:rPr lang="ru-RU" sz="2700" dirty="0">
                <a:latin typeface="Times New Roman" pitchFamily="18" charset="0"/>
                <a:cs typeface="Times New Roman" pitchFamily="18" charset="0"/>
              </a:rPr>
              <a:t>– </a:t>
            </a:r>
            <a:r>
              <a:rPr lang="kk-KZ" sz="2700" dirty="0">
                <a:latin typeface="Times New Roman" pitchFamily="18" charset="0"/>
                <a:cs typeface="Times New Roman" pitchFamily="18" charset="0"/>
              </a:rPr>
              <a:t>бұл робот білім беру және зерттеу платформасы ретінде кең ауқымда қолданылады</a:t>
            </a:r>
            <a:r>
              <a:rPr lang="ru-RU" sz="2700" dirty="0" smtClean="0">
                <a:latin typeface="Times New Roman" pitchFamily="18" charset="0"/>
                <a:cs typeface="Times New Roman" pitchFamily="18" charset="0"/>
              </a:rPr>
              <a:t>. </a:t>
            </a:r>
            <a:endParaRPr lang="en-US" sz="2700" dirty="0">
              <a:latin typeface="Times New Roman" pitchFamily="18" charset="0"/>
              <a:cs typeface="Times New Roman" pitchFamily="18" charset="0"/>
            </a:endParaRPr>
          </a:p>
        </p:txBody>
      </p:sp>
    </p:spTree>
    <p:extLst>
      <p:ext uri="{BB962C8B-B14F-4D97-AF65-F5344CB8AC3E}">
        <p14:creationId xmlns:p14="http://schemas.microsoft.com/office/powerpoint/2010/main" val="22523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571628"/>
          </a:xfrm>
        </p:spPr>
        <p:txBody>
          <a:bodyPr>
            <a:noAutofit/>
          </a:bodyPr>
          <a:lstStyle/>
          <a:p>
            <a:r>
              <a:rPr lang="kk-KZ" sz="3200" b="1" dirty="0" smtClean="0">
                <a:solidFill>
                  <a:schemeClr val="accent1">
                    <a:lumMod val="50000"/>
                  </a:schemeClr>
                </a:solidFill>
                <a:latin typeface="Times New Roman" pitchFamily="18" charset="0"/>
                <a:cs typeface="Times New Roman" pitchFamily="18" charset="0"/>
              </a:rPr>
              <a:t>5. Робот техникасының тарихында </a:t>
            </a:r>
            <a:br>
              <a:rPr lang="kk-KZ" sz="3200" b="1" dirty="0" smtClean="0">
                <a:solidFill>
                  <a:schemeClr val="accent1">
                    <a:lumMod val="50000"/>
                  </a:schemeClr>
                </a:solidFill>
                <a:latin typeface="Times New Roman" pitchFamily="18" charset="0"/>
                <a:cs typeface="Times New Roman" pitchFamily="18" charset="0"/>
              </a:rPr>
            </a:br>
            <a:r>
              <a:rPr lang="kk-KZ" sz="3200" b="1" dirty="0" smtClean="0">
                <a:solidFill>
                  <a:schemeClr val="accent1">
                    <a:lumMod val="50000"/>
                  </a:schemeClr>
                </a:solidFill>
                <a:latin typeface="Times New Roman" pitchFamily="18" charset="0"/>
                <a:cs typeface="Times New Roman" pitchFamily="18" charset="0"/>
              </a:rPr>
              <a:t>12 жасында адам тәрізді бірнеше қимыл жасауға мүмкіндігі бар гуманоид автоматының жобасын кім және қашан  құраған? </a:t>
            </a:r>
            <a:endParaRPr lang="ru-RU" sz="3200" b="1" dirty="0">
              <a:solidFill>
                <a:schemeClr val="accent1">
                  <a:lumMod val="50000"/>
                </a:schemeClr>
              </a:solidFill>
              <a:latin typeface="Times New Roman" pitchFamily="18" charset="0"/>
              <a:cs typeface="Times New Roman" pitchFamily="18" charset="0"/>
            </a:endParaRPr>
          </a:p>
        </p:txBody>
      </p:sp>
      <p:sp>
        <p:nvSpPr>
          <p:cNvPr id="4" name="Content Placeholder 2"/>
          <p:cNvSpPr>
            <a:spLocks noGrp="1"/>
          </p:cNvSpPr>
          <p:nvPr>
            <p:ph idx="1"/>
          </p:nvPr>
        </p:nvSpPr>
        <p:spPr>
          <a:xfrm>
            <a:off x="357158" y="2786058"/>
            <a:ext cx="5385732" cy="3714776"/>
          </a:xfrm>
        </p:spPr>
        <p:txBody>
          <a:bodyPr>
            <a:noAutofit/>
          </a:bodyPr>
          <a:lstStyle/>
          <a:p>
            <a:pPr marL="0" indent="0" algn="ctr">
              <a:buNone/>
            </a:pPr>
            <a:r>
              <a:rPr lang="en-US" b="1" dirty="0" smtClean="0">
                <a:latin typeface="Times New Roman" pitchFamily="18" charset="0"/>
                <a:cs typeface="Times New Roman" pitchFamily="18" charset="0"/>
              </a:rPr>
              <a:t>1464 </a:t>
            </a:r>
            <a:r>
              <a:rPr lang="kk-KZ" b="1" dirty="0" smtClean="0">
                <a:latin typeface="Times New Roman" pitchFamily="18" charset="0"/>
                <a:cs typeface="Times New Roman" pitchFamily="18" charset="0"/>
              </a:rPr>
              <a:t>жылы                            Леонардо </a:t>
            </a:r>
            <a:r>
              <a:rPr lang="kk-KZ" b="1" dirty="0">
                <a:latin typeface="Times New Roman" pitchFamily="18" charset="0"/>
                <a:cs typeface="Times New Roman" pitchFamily="18" charset="0"/>
              </a:rPr>
              <a:t>да Винчи </a:t>
            </a: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12 </a:t>
            </a:r>
            <a:r>
              <a:rPr lang="kk-KZ" dirty="0">
                <a:latin typeface="Times New Roman" pitchFamily="18" charset="0"/>
                <a:cs typeface="Times New Roman" pitchFamily="18" charset="0"/>
              </a:rPr>
              <a:t>жасында адам тәрізді бірнеше қимыл жасауға мүмкіндігі бар гуманоид автоматының жобасын </a:t>
            </a:r>
            <a:r>
              <a:rPr lang="kk-KZ" dirty="0" smtClean="0">
                <a:latin typeface="Times New Roman" pitchFamily="18" charset="0"/>
                <a:cs typeface="Times New Roman" pitchFamily="18" charset="0"/>
              </a:rPr>
              <a:t>құраған </a:t>
            </a:r>
            <a:r>
              <a:rPr lang="kk-KZ" dirty="0">
                <a:latin typeface="Times New Roman" pitchFamily="18" charset="0"/>
                <a:cs typeface="Times New Roman" pitchFamily="18" charset="0"/>
              </a:rPr>
              <a:t>болатын</a:t>
            </a:r>
            <a:r>
              <a:rPr lang="en-US" dirty="0" smtClean="0">
                <a:latin typeface="Times New Roman" pitchFamily="18" charset="0"/>
                <a:cs typeface="Times New Roman" pitchFamily="18" charset="0"/>
              </a:rPr>
              <a:t>.</a:t>
            </a:r>
          </a:p>
        </p:txBody>
      </p:sp>
      <p:pic>
        <p:nvPicPr>
          <p:cNvPr id="5" name="Picture 2" descr="File:Leonardo-Robot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4" y="2643182"/>
            <a:ext cx="2433953" cy="3582998"/>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EBE9F5B7-0F17-41A5-935A-BB30F2948158}" type="slidenum">
              <a:rPr lang="ru-RU" smtClean="0"/>
              <a:pPr/>
              <a:t>9</a:t>
            </a:fld>
            <a:endParaRPr lang="ru-RU"/>
          </a:p>
        </p:txBody>
      </p:sp>
    </p:spTree>
    <p:extLst>
      <p:ext uri="{BB962C8B-B14F-4D97-AF65-F5344CB8AC3E}">
        <p14:creationId xmlns:p14="http://schemas.microsoft.com/office/powerpoint/2010/main" val="186345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to="" calcmode="lin" valueType="num">
                                      <p:cBhvr>
                                        <p:cTn id="16"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8004453</TotalTime>
  <Words>1112</Words>
  <Application>Microsoft Office PowerPoint</Application>
  <PresentationFormat>Экран (4:3)</PresentationFormat>
  <Paragraphs>135</Paragraphs>
  <Slides>47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47</vt:i4>
      </vt:variant>
    </vt:vector>
  </HeadingPairs>
  <TitlesOfParts>
    <vt:vector size="55" baseType="lpstr">
      <vt:lpstr>ＭＳ Ｐゴシック</vt:lpstr>
      <vt:lpstr>Arial</vt:lpstr>
      <vt:lpstr>Calibri</vt:lpstr>
      <vt:lpstr>Garamond</vt:lpstr>
      <vt:lpstr>Georgia</vt:lpstr>
      <vt:lpstr>Times New Roman</vt:lpstr>
      <vt:lpstr>Wingdings</vt:lpstr>
      <vt:lpstr>Тема Office</vt:lpstr>
      <vt:lpstr>Презентация PowerPoint</vt:lpstr>
      <vt:lpstr>Презентация PowerPoint</vt:lpstr>
      <vt:lpstr>Презентация PowerPoint</vt:lpstr>
      <vt:lpstr>Бұл кезеңде  Сіздер  робот техникасы курсында өтілген тақырыптар бойынша 10 сұрақа жауап бересіздер. Мұнда сұрақтарға дұрыс жауап беріп қана қоймай , жылдамдық таныту қажет.</vt:lpstr>
      <vt:lpstr>1. Робот дегеніміз не?</vt:lpstr>
      <vt:lpstr>Презентация PowerPoint</vt:lpstr>
      <vt:lpstr>3. Робототехниканы қолданатын салалар...</vt:lpstr>
      <vt:lpstr>4. Білім беру саласында қолданылатын роботтар қалай аталады?</vt:lpstr>
      <vt:lpstr>5. Робот техникасының тарихында  12 жасында адам тәрізді бірнеше қимыл жасауға мүмкіндігі бар гуманоид автоматының жобасын кім және қашан  құраған? </vt:lpstr>
      <vt:lpstr>6. 1940 ж. А. Азимов робот және оның балаға әсері туралы шағын әңгімелерін жазды. Сол еңбегіндегі   «Роботтардың  3 заңын» атаңыз.</vt:lpstr>
      <vt:lpstr>7. EV3 дегеніміз не?</vt:lpstr>
      <vt:lpstr>Презентация PowerPoint</vt:lpstr>
      <vt:lpstr>9. Мотор дегеніміз не?</vt:lpstr>
      <vt:lpstr>10. Датчик дегеніміз не?</vt:lpstr>
      <vt:lpstr>Презентация PowerPoint</vt:lpstr>
      <vt:lpstr>Презентация PowerPoint</vt:lpstr>
      <vt:lpstr>Презентация PowerPoint</vt:lpstr>
      <vt:lpstr>Презентация PowerPoint</vt:lpstr>
      <vt:lpstr>Презентация PowerPoint</vt:lpstr>
      <vt:lpstr>Информатика 10</vt:lpstr>
      <vt:lpstr>Информатика 20</vt:lpstr>
      <vt:lpstr>Информатика 30</vt:lpstr>
      <vt:lpstr>Робот техникасы 10</vt:lpstr>
      <vt:lpstr>Робот техникасы 20</vt:lpstr>
      <vt:lpstr>Робот техникасы 30</vt:lpstr>
      <vt:lpstr>Қызықты сұрақтар 10</vt:lpstr>
      <vt:lpstr>Қызықты сұрақтар 20</vt:lpstr>
      <vt:lpstr>Қызықты сұрақтар 30</vt:lpstr>
      <vt:lpstr>Презентация PowerPoint</vt:lpstr>
      <vt:lpstr>Презентация PowerPoint</vt:lpstr>
      <vt:lpstr>“Робокоп”</vt:lpstr>
      <vt:lpstr>2 фильм</vt:lpstr>
      <vt:lpstr>Презентация PowerPoint</vt:lpstr>
      <vt:lpstr>3 фильм</vt:lpstr>
      <vt:lpstr>Презентация PowerPoint</vt:lpstr>
      <vt:lpstr>Презентация PowerPoint</vt:lpstr>
      <vt:lpstr>ВАЛЛ٠И</vt:lpstr>
      <vt:lpstr>Презентация PowerPoint</vt:lpstr>
      <vt:lpstr>“Живая сталь”</vt:lpstr>
      <vt:lpstr>Презентация PowerPoint</vt:lpstr>
      <vt:lpstr>“Трансформеры”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Данагул</cp:lastModifiedBy>
  <cp:revision>81</cp:revision>
  <dcterms:created xsi:type="dcterms:W3CDTF">2017-03-18T10:55:54Z</dcterms:created>
  <dcterms:modified xsi:type="dcterms:W3CDTF">2025-02-07T17:25:31Z</dcterms:modified>
</cp:coreProperties>
</file>