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59" r:id="rId5"/>
    <p:sldId id="273" r:id="rId6"/>
    <p:sldId id="261" r:id="rId7"/>
    <p:sldId id="262" r:id="rId8"/>
    <p:sldId id="264" r:id="rId9"/>
    <p:sldId id="265" r:id="rId10"/>
    <p:sldId id="275" r:id="rId11"/>
    <p:sldId id="269" r:id="rId12"/>
    <p:sldId id="263" r:id="rId13"/>
    <p:sldId id="266" r:id="rId14"/>
    <p:sldId id="267" r:id="rId15"/>
    <p:sldId id="268" r:id="rId16"/>
    <p:sldId id="276" r:id="rId17"/>
    <p:sldId id="270"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0" autoAdjust="0"/>
    <p:restoredTop sz="94660"/>
  </p:normalViewPr>
  <p:slideViewPr>
    <p:cSldViewPr>
      <p:cViewPr varScale="1">
        <p:scale>
          <a:sx n="87" d="100"/>
          <a:sy n="87" d="100"/>
        </p:scale>
        <p:origin x="133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8F3C2-0D05-4CCF-BE92-823EA18D0F21}" type="datetimeFigureOut">
              <a:rPr lang="ru-RU" smtClean="0"/>
              <a:t>12.02.2025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CF7E3-2EAB-4627-842C-889546B7D0E5}" type="slidenum">
              <a:rPr lang="ru-RU" smtClean="0"/>
              <a:t>‹#›</a:t>
            </a:fld>
            <a:endParaRPr lang="ru-RU"/>
          </a:p>
        </p:txBody>
      </p:sp>
    </p:spTree>
    <p:extLst>
      <p:ext uri="{BB962C8B-B14F-4D97-AF65-F5344CB8AC3E}">
        <p14:creationId xmlns:p14="http://schemas.microsoft.com/office/powerpoint/2010/main" val="123433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7ECF7E3-2EAB-4627-842C-889546B7D0E5}" type="slidenum">
              <a:rPr lang="ru-RU" smtClean="0"/>
              <a:t>10</a:t>
            </a:fld>
            <a:endParaRPr lang="ru-RU"/>
          </a:p>
        </p:txBody>
      </p:sp>
    </p:spTree>
    <p:extLst>
      <p:ext uri="{BB962C8B-B14F-4D97-AF65-F5344CB8AC3E}">
        <p14:creationId xmlns:p14="http://schemas.microsoft.com/office/powerpoint/2010/main" val="184270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12.02.2025</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12.02.2025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12.02.2025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12.02.2025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12.02.2025</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784976" cy="6624736"/>
          </a:xfrm>
        </p:spPr>
        <p:txBody>
          <a:bodyPr>
            <a:normAutofit/>
          </a:bodyPr>
          <a:lstStyle/>
          <a:p>
            <a:pPr marL="182880" indent="0">
              <a:buNone/>
            </a:pPr>
            <a:r>
              <a:rPr lang="ru-RU" sz="1400" dirty="0" smtClean="0"/>
              <a:t>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t>
            </a:r>
            <a:r>
              <a:rPr lang="ru-RU" sz="3200" dirty="0" err="1" smtClean="0"/>
              <a:t>Тақырыбы</a:t>
            </a:r>
            <a:r>
              <a:rPr lang="ru-RU" sz="1400" dirty="0" smtClean="0"/>
              <a:t>: </a:t>
            </a:r>
            <a:r>
              <a:rPr lang="ru-RU" sz="3600" b="1" i="1" dirty="0" err="1" smtClean="0">
                <a:solidFill>
                  <a:srgbClr val="FF0000"/>
                </a:solidFill>
              </a:rPr>
              <a:t>Биологиялық</a:t>
            </a:r>
            <a:r>
              <a:rPr lang="ru-RU" sz="3600" b="1" i="1" dirty="0" smtClean="0">
                <a:solidFill>
                  <a:srgbClr val="FF0000"/>
                </a:solidFill>
              </a:rPr>
              <a:t> </a:t>
            </a:r>
            <a:r>
              <a:rPr lang="ru-RU" sz="3600" b="1" i="1" dirty="0" err="1" smtClean="0">
                <a:solidFill>
                  <a:srgbClr val="FF0000"/>
                </a:solidFill>
              </a:rPr>
              <a:t>ырғақтар</a:t>
            </a:r>
            <a:r>
              <a:rPr lang="ru-RU" sz="3600" b="1" dirty="0" smtClean="0">
                <a:solidFill>
                  <a:srgbClr val="FF0000"/>
                </a:solidFill>
              </a:rPr>
              <a:t/>
            </a:r>
            <a:br>
              <a:rPr lang="ru-RU" sz="3600" b="1" dirty="0" smtClean="0">
                <a:solidFill>
                  <a:srgbClr val="FF0000"/>
                </a:solidFill>
              </a:rPr>
            </a:br>
            <a:r>
              <a:rPr lang="ru-RU" sz="3200" b="1" dirty="0">
                <a:solidFill>
                  <a:srgbClr val="FF0000"/>
                </a:solidFill>
              </a:rPr>
              <a:t/>
            </a:r>
            <a:br>
              <a:rPr lang="ru-RU" sz="3200" b="1" dirty="0">
                <a:solidFill>
                  <a:srgbClr val="FF0000"/>
                </a:solidFill>
              </a:rPr>
            </a:br>
            <a:r>
              <a:rPr lang="ru-RU" sz="3200" b="1" dirty="0" smtClean="0">
                <a:solidFill>
                  <a:srgbClr val="FF0000"/>
                </a:solidFill>
              </a:rPr>
              <a:t/>
            </a:r>
            <a:br>
              <a:rPr lang="ru-RU" sz="3200" b="1" dirty="0" smtClean="0">
                <a:solidFill>
                  <a:srgbClr val="FF0000"/>
                </a:solidFill>
              </a:rPr>
            </a:br>
            <a:r>
              <a:rPr lang="ru-RU" sz="3200" dirty="0"/>
              <a:t/>
            </a:r>
            <a:br>
              <a:rPr lang="ru-RU" sz="3200" dirty="0"/>
            </a:br>
            <a:r>
              <a:rPr lang="ru-RU" sz="3200" dirty="0" smtClean="0"/>
              <a:t/>
            </a:r>
            <a:br>
              <a:rPr lang="ru-RU" sz="3200" dirty="0" smtClean="0"/>
            </a:br>
            <a:r>
              <a:rPr lang="ru-RU" sz="3200" dirty="0"/>
              <a:t> </a:t>
            </a:r>
            <a:r>
              <a:rPr lang="ru-RU" sz="3200" dirty="0" smtClean="0"/>
              <a:t>                                 </a:t>
            </a:r>
            <a:r>
              <a:rPr lang="ru-RU" sz="3200" dirty="0"/>
              <a:t/>
            </a:r>
            <a:br>
              <a:rPr lang="ru-RU" sz="3200" dirty="0"/>
            </a:br>
            <a:r>
              <a:rPr lang="ru-RU" sz="3200" dirty="0" smtClean="0"/>
              <a:t>                                               </a:t>
            </a:r>
            <a:endParaRPr lang="kk-KZ" sz="1600" dirty="0"/>
          </a:p>
        </p:txBody>
      </p:sp>
    </p:spTree>
    <p:extLst>
      <p:ext uri="{BB962C8B-B14F-4D97-AF65-F5344CB8AC3E}">
        <p14:creationId xmlns:p14="http://schemas.microsoft.com/office/powerpoint/2010/main" val="388232172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6381328"/>
          </a:xfrm>
        </p:spPr>
        <p:txBody>
          <a:bodyPr/>
          <a:lstStyle/>
          <a:p>
            <a:pPr algn="just">
              <a:lnSpc>
                <a:spcPct val="150000"/>
              </a:lnSpc>
            </a:pPr>
            <a:r>
              <a:rPr lang="ru-RU" sz="2000" dirty="0" err="1">
                <a:latin typeface="Times New Roman" pitchFamily="18" charset="0"/>
                <a:cs typeface="Times New Roman" pitchFamily="18" charset="0"/>
              </a:rPr>
              <a:t>Биологиялық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болу </a:t>
            </a:r>
            <a:r>
              <a:rPr lang="ru-RU" sz="2000" dirty="0" err="1">
                <a:latin typeface="Times New Roman" pitchFamily="18" charset="0"/>
                <a:cs typeface="Times New Roman" pitchFamily="18" charset="0"/>
              </a:rPr>
              <a:t>себептеріне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қарай</a:t>
            </a:r>
            <a:r>
              <a:rPr lang="ru-RU" sz="2000" dirty="0">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экзогенді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a:t>
            </a:r>
            <a:r>
              <a:rPr lang="ru-RU" sz="2000" dirty="0" err="1">
                <a:solidFill>
                  <a:schemeClr val="tx1"/>
                </a:solidFill>
                <a:latin typeface="Times New Roman" pitchFamily="18" charset="0"/>
                <a:cs typeface="Times New Roman" pitchFamily="18" charset="0"/>
              </a:rPr>
              <a:t>ндогенді</a:t>
            </a:r>
            <a:r>
              <a:rPr lang="ru-RU" sz="2000" dirty="0">
                <a:solidFill>
                  <a:schemeClr val="tx1"/>
                </a:solidFill>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бөлінеді.</a:t>
            </a:r>
            <a:r>
              <a:rPr lang="ru-RU" sz="2000" dirty="0" err="1" smtClean="0">
                <a:solidFill>
                  <a:schemeClr val="tx1"/>
                </a:solidFill>
                <a:latin typeface="Times New Roman" pitchFamily="18" charset="0"/>
                <a:cs typeface="Times New Roman" pitchFamily="18" charset="0"/>
              </a:rPr>
              <a:t>Экзогенді</a:t>
            </a:r>
            <a:r>
              <a:rPr lang="ru-RU" sz="2000" dirty="0" smtClean="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биологиялық</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ырғақ</a:t>
            </a:r>
            <a:r>
              <a:rPr lang="ru-RU" sz="2000" dirty="0">
                <a:solidFill>
                  <a:schemeClr val="tx1"/>
                </a:solidFill>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сыртқы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әсеріне</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қоршаған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ортаның</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мерзімдік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өзгерістеріне</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жауабы.</a:t>
            </a:r>
            <a:r>
              <a:rPr lang="ru-RU" sz="2000" dirty="0" err="1" smtClean="0">
                <a:solidFill>
                  <a:schemeClr val="tx1"/>
                </a:solidFill>
                <a:latin typeface="Times New Roman" pitchFamily="18" charset="0"/>
                <a:cs typeface="Times New Roman" pitchFamily="18" charset="0"/>
              </a:rPr>
              <a:t>Эндогенді</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a:t>
            </a:r>
            <a:r>
              <a:rPr lang="ru-RU" sz="2000" dirty="0" err="1">
                <a:solidFill>
                  <a:schemeClr val="tx1"/>
                </a:solidFill>
                <a:latin typeface="Times New Roman" pitchFamily="18" charset="0"/>
                <a:cs typeface="Times New Roman" pitchFamily="18" charset="0"/>
              </a:rPr>
              <a:t>дербес</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ырықсыз</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биологиялық</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ырғақ-</a:t>
            </a:r>
            <a:r>
              <a:rPr lang="ru-RU" sz="2000" dirty="0" err="1">
                <a:solidFill>
                  <a:schemeClr val="bg2">
                    <a:lumMod val="50000"/>
                  </a:schemeClr>
                </a:solidFill>
                <a:latin typeface="Times New Roman" pitchFamily="18" charset="0"/>
                <a:cs typeface="Times New Roman" pitchFamily="18" charset="0"/>
              </a:rPr>
              <a:t>тірі</a:t>
            </a:r>
            <a:r>
              <a:rPr lang="ru-RU" sz="2000" dirty="0">
                <a:solidFill>
                  <a:schemeClr val="tx1"/>
                </a:solidFill>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туындайтын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активті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процестердің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толқынына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сәйкес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қалыптасады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қайтарымды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механизмімен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реттеледі</a:t>
            </a:r>
            <a:r>
              <a:rPr lang="ru-RU" sz="2000" dirty="0">
                <a:latin typeface="Times New Roman" pitchFamily="18" charset="0"/>
                <a:cs typeface="Times New Roman" pitchFamily="18" charset="0"/>
              </a:rPr>
              <a:t>. Осы </a:t>
            </a:r>
            <a:r>
              <a:rPr lang="ru-RU" sz="2000" dirty="0" err="1">
                <a:latin typeface="Times New Roman" pitchFamily="18" charset="0"/>
                <a:cs typeface="Times New Roman" pitchFamily="18" charset="0"/>
              </a:rPr>
              <a:t>байланыс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тұйықталатын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құрылым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деңгейіне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мүшелік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популяциялық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жіктеледі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Маңызына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физиологиялық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тыныс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айналу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экологиялық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сыртқы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құбылмалы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бейімделуіне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мүмкіндік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бөлінеді</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53433645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80529" y="-171400"/>
            <a:ext cx="9324529" cy="7029400"/>
          </a:xfrm>
        </p:spPr>
        <p:txBody>
          <a:bodyPr/>
          <a:lstStyle/>
          <a:p>
            <a:pPr marL="273050" indent="-90488">
              <a:buNone/>
            </a:pPr>
            <a:r>
              <a:rPr lang="kk-KZ" sz="1600" dirty="0" smtClean="0">
                <a:latin typeface="Times New Roman" pitchFamily="18" charset="0"/>
                <a:cs typeface="Times New Roman" pitchFamily="18" charset="0"/>
              </a:rPr>
              <a:t>            </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             </a:t>
            </a:r>
            <a:r>
              <a:rPr lang="kk-KZ" sz="1600" dirty="0" smtClean="0">
                <a:solidFill>
                  <a:srgbClr val="FF0000"/>
                </a:solidFill>
                <a:latin typeface="Times New Roman" pitchFamily="18" charset="0"/>
                <a:cs typeface="Times New Roman" pitchFamily="18" charset="0"/>
              </a:rPr>
              <a:t>Темекі тартудың биоырғаққа әсері</a:t>
            </a:r>
            <a:br>
              <a:rPr lang="kk-KZ" sz="1600" dirty="0" smtClean="0">
                <a:solidFill>
                  <a:srgbClr val="FF0000"/>
                </a:solidFill>
                <a:latin typeface="Times New Roman" pitchFamily="18" charset="0"/>
                <a:cs typeface="Times New Roman" pitchFamily="18" charset="0"/>
              </a:rPr>
            </a:br>
            <a:r>
              <a:rPr lang="kk-KZ" sz="1800" b="0" dirty="0" smtClean="0">
                <a:latin typeface="Times New Roman" pitchFamily="18" charset="0"/>
                <a:cs typeface="Times New Roman" pitchFamily="18" charset="0"/>
              </a:rPr>
              <a:t>ДДҚҰ-ның көрсетуі бойынша әлемде жыл сайын шылым шегуден 2,5 млн астам адам қайтыс болады. ДДҚҰ сарапшылар комитеті никотин әлдендіруші құрал болуы мүмкіндепсанайды. Оны үнемі пайдалану тәуелділік тудырады, ал кейбір адамдарда тынышсыздану,күйгелектік, қажығандық, ашуланшақтық, ұйқысыздық, еріктің әлсіреуі, дене салмағының өсуі арқылы көрініс беретін синдром туғызады. Шылым шегуге тәуелділік тез дамиды. Құмарпаз шылым шегушілерге темекі шегу психикаға бірқатар оң әсер етеді: рухани тепе-теңдікті ұстайды, ол төменгі қозуда стимулятор және жоғарғыда седативті дәрі-дәрмек ретінде әсер етеді, үрейді басады.Алайда, шылым шегудің теріс жері көбірек. Көптеген аурулардың дамуы темекі шегумен байланысты, бұл атеросклероз, өкпеның, зәр қуығының, бүйрек қуысының, ауыз қуысының, жұтқыншақ, көмей және өңештің, ұйқы бездерінің қатерлі ісіктері, жүректің ишемия ауруы, шеткі қан тамырларының ауруы, гипертониялық ауру, ми қан тамырлары тромбозы және өкпенің </a:t>
            </a:r>
            <a:br>
              <a:rPr lang="kk-KZ" sz="1800" b="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a:latin typeface="Times New Roman" pitchFamily="18" charset="0"/>
                <a:cs typeface="Times New Roman" pitchFamily="18" charset="0"/>
              </a:rPr>
              <a:t> </a:t>
            </a:r>
            <a:r>
              <a:rPr lang="kk-KZ" sz="1800" dirty="0" smtClean="0">
                <a:latin typeface="Times New Roman" pitchFamily="18" charset="0"/>
                <a:cs typeface="Times New Roman" pitchFamily="18" charset="0"/>
              </a:rPr>
              <a:t>                                                           </a:t>
            </a:r>
            <a:r>
              <a:rPr lang="kk-KZ" sz="1800" b="0" dirty="0" smtClean="0">
                <a:latin typeface="Times New Roman" pitchFamily="18" charset="0"/>
                <a:cs typeface="Times New Roman" pitchFamily="18" charset="0"/>
              </a:rPr>
              <a:t>әртүрлі созылмалы аурулары. </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Темекі түтінінің құрамы бірнеше жүздеген</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заттардан тұрады. Оның ішінде улы никотин,</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көміртегі тотығы, аммиак, күкіртсутегі, </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формальдегид, фенол, түрлі қышқылдар, </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қорғасын, мышьяк, сынап, кадмий, кобальт, </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радиоакивті элементтер, құрамында канцерогенді </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бензопирен бар темекі шайыры сияқты элементтер</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бар. Осы аталған заттардың кез-келгені адам </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ағзасына зиянын тигізбей қоймайды</a:t>
            </a:r>
            <a:r>
              <a:rPr lang="kk-KZ" sz="1600" b="0" dirty="0" smtClean="0">
                <a:latin typeface="Times New Roman" pitchFamily="18" charset="0"/>
                <a:cs typeface="Times New Roman" pitchFamily="18" charset="0"/>
              </a:rPr>
              <a:t>. </a:t>
            </a:r>
            <a:br>
              <a:rPr lang="kk-KZ" sz="1600" b="0" dirty="0" smtClean="0">
                <a:latin typeface="Times New Roman" pitchFamily="18" charset="0"/>
                <a:cs typeface="Times New Roman" pitchFamily="18" charset="0"/>
              </a:rPr>
            </a:br>
            <a:endParaRPr lang="kk-KZ" sz="1400" b="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3056"/>
            <a:ext cx="4018808" cy="2621063"/>
          </a:xfrm>
          <a:prstGeom prst="rect">
            <a:avLst/>
          </a:prstGeom>
        </p:spPr>
      </p:pic>
    </p:spTree>
    <p:extLst>
      <p:ext uri="{BB962C8B-B14F-4D97-AF65-F5344CB8AC3E}">
        <p14:creationId xmlns:p14="http://schemas.microsoft.com/office/powerpoint/2010/main" val="203359268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093" y="249854"/>
            <a:ext cx="9029907" cy="6552728"/>
          </a:xfrm>
        </p:spPr>
        <p:txBody>
          <a:bodyPr>
            <a:noAutofit/>
          </a:bodyPr>
          <a:lstStyle/>
          <a:p>
            <a:pPr marL="45720" indent="0" algn="just">
              <a:buNone/>
            </a:pPr>
            <a:r>
              <a:rPr lang="kk-KZ" sz="1600" dirty="0"/>
              <a:t>‎</a:t>
            </a:r>
            <a:r>
              <a:rPr lang="kk-KZ" sz="1600" b="1" dirty="0">
                <a:solidFill>
                  <a:schemeClr val="accent6">
                    <a:lumMod val="50000"/>
                  </a:schemeClr>
                </a:solidFill>
              </a:rPr>
              <a:t>Биологиялық ырғақ </a:t>
            </a:r>
            <a:r>
              <a:rPr lang="kk-KZ" sz="1600" dirty="0"/>
              <a:t>- психологияда — адамның психикалық белсенділігінің күшеюі мен бәсеңдеуінің кезектесуі. Адамның психикалық белсенділігінің биологиялық ырғағы 2 түрлі болады: сыртқы биологиялық ырғақ (Күн активтілігінің циклділігімен, жыл мезгілдерінің, тәуліктің ауысуымен байланысты пайда болатын) және ішкі биологиялық ырғақ (адамның ішкі психикалық және физикалық іс-әрекетінің жағдайымен анықталатын). Жұмысқа қабілеттілік пен қажу кезеңдеріне, әсіресе, адам психикалық белсенділігінің тәуліктік биологиялық ырғақ әсер етеді. </a:t>
            </a:r>
            <a:endParaRPr lang="kk-KZ" sz="1600" dirty="0" smtClean="0"/>
          </a:p>
          <a:p>
            <a:pPr marL="45720" indent="0" algn="just">
              <a:buNone/>
            </a:pPr>
            <a:r>
              <a:rPr lang="kk-KZ" sz="1600" dirty="0" smtClean="0">
                <a:solidFill>
                  <a:schemeClr val="accent6">
                    <a:lumMod val="50000"/>
                  </a:schemeClr>
                </a:solidFill>
              </a:rPr>
              <a:t>                         ерекше </a:t>
            </a:r>
            <a:r>
              <a:rPr lang="kk-KZ" sz="1600" dirty="0">
                <a:solidFill>
                  <a:schemeClr val="accent6">
                    <a:lumMod val="50000"/>
                  </a:schemeClr>
                </a:solidFill>
              </a:rPr>
              <a:t>маңызы бар:</a:t>
            </a:r>
          </a:p>
          <a:p>
            <a:pPr marL="45720" indent="0" algn="just">
              <a:buNone/>
            </a:pPr>
            <a:r>
              <a:rPr lang="kk-KZ" sz="1600" dirty="0" smtClean="0"/>
              <a:t>                         ең </a:t>
            </a:r>
            <a:r>
              <a:rPr lang="kk-KZ" sz="1600" dirty="0"/>
              <a:t>үлкен белсенділік таңертең (сағат 8 — 12),</a:t>
            </a:r>
          </a:p>
          <a:p>
            <a:pPr marL="45720" indent="0" algn="just">
              <a:buNone/>
            </a:pPr>
            <a:r>
              <a:rPr lang="kk-KZ" sz="1600" dirty="0" smtClean="0"/>
              <a:t>                         ең </a:t>
            </a:r>
            <a:r>
              <a:rPr lang="kk-KZ" sz="1600" dirty="0"/>
              <a:t>аз белсенділік — тәулік ортасында (сағат 12—16),</a:t>
            </a:r>
          </a:p>
          <a:p>
            <a:pPr marL="45720" indent="0" algn="just">
              <a:buNone/>
            </a:pPr>
            <a:r>
              <a:rPr lang="kk-KZ" sz="1600" dirty="0" smtClean="0"/>
              <a:t>                         екінші </a:t>
            </a:r>
            <a:r>
              <a:rPr lang="kk-KZ" sz="1600" dirty="0"/>
              <a:t>ең үлкен белсенділік — кешкі мезгілде (сағат 16 — 2),</a:t>
            </a:r>
          </a:p>
          <a:p>
            <a:pPr marL="45720" indent="0" algn="just">
              <a:buNone/>
            </a:pPr>
            <a:r>
              <a:rPr lang="kk-KZ" sz="1600" dirty="0" smtClean="0"/>
              <a:t>                         барынша </a:t>
            </a:r>
            <a:r>
              <a:rPr lang="kk-KZ" sz="1600" dirty="0"/>
              <a:t>байқалатын ең аз белсенділік — түнде (сағат 2 — 8) болады.</a:t>
            </a:r>
          </a:p>
          <a:p>
            <a:pPr marL="45720" indent="0" algn="just">
              <a:buNone/>
            </a:pPr>
            <a:endParaRPr lang="kk-KZ" sz="1600" dirty="0" smtClean="0">
              <a:solidFill>
                <a:schemeClr val="accent6">
                  <a:lumMod val="50000"/>
                </a:schemeClr>
              </a:solidFill>
            </a:endParaRPr>
          </a:p>
          <a:p>
            <a:pPr marL="45720" indent="0" algn="just">
              <a:buNone/>
            </a:pPr>
            <a:r>
              <a:rPr lang="kk-KZ" sz="1600" dirty="0" smtClean="0">
                <a:solidFill>
                  <a:schemeClr val="accent6">
                    <a:lumMod val="50000"/>
                  </a:schemeClr>
                </a:solidFill>
              </a:rPr>
              <a:t>Таңертеңгі</a:t>
            </a:r>
            <a:r>
              <a:rPr lang="kk-KZ" sz="1600" dirty="0" smtClean="0"/>
              <a:t> </a:t>
            </a:r>
            <a:r>
              <a:rPr lang="kk-KZ" sz="1600" dirty="0"/>
              <a:t>және кешкі </a:t>
            </a:r>
            <a:r>
              <a:rPr lang="kk-KZ" sz="1600" dirty="0">
                <a:solidFill>
                  <a:schemeClr val="accent6">
                    <a:lumMod val="50000"/>
                  </a:schemeClr>
                </a:solidFill>
              </a:rPr>
              <a:t>мезгілдегі</a:t>
            </a:r>
            <a:r>
              <a:rPr lang="kk-KZ" sz="1600" dirty="0"/>
              <a:t> белсенділіктің сергектігі организмде болып жататын ішкі биохимиялық процестерге байланысты. Мысалы, адам психикалық белсенділігінің ішкі биологиялық ырғағының тәуліктегі күшеюі мен бәсеңдеуі организмдегі адреналин мен норадреналин гормондарының көбеюіне тәуелді. Мұндай қатаң тәуелділік ішкі биологиялық ырғақтар мен сыртқы тіршілік әрекетінің ұйымдасуы арасында нақты үйлесімнің болуын қажет етеді. Егер бұл үйлесім бұзылатын болса, оның нәтижесі жүйке жүйесінің түрлі ауруларына (мысалы, ұйқының бұзылуы, невроздар, жүрек-қан тамырларының аурулары) соқтырады. Сондықтан психологиялық тексеру мен психокоррекцияда міндетті түрде адамның психикалық белсенділігінің биологиялық ырғақ құрылымы ескерілуі тиіс</a:t>
            </a:r>
          </a:p>
        </p:txBody>
      </p:sp>
    </p:spTree>
    <p:extLst>
      <p:ext uri="{BB962C8B-B14F-4D97-AF65-F5344CB8AC3E}">
        <p14:creationId xmlns:p14="http://schemas.microsoft.com/office/powerpoint/2010/main" val="294764094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9552" y="836712"/>
            <a:ext cx="7848872" cy="5832648"/>
          </a:xfrm>
        </p:spPr>
        <p:txBody>
          <a:bodyPr/>
          <a:lstStyle/>
          <a:p>
            <a:pPr marL="182880" indent="0" algn="just">
              <a:buNone/>
            </a:pPr>
            <a:r>
              <a:rPr lang="kk-KZ" sz="2000" b="0" dirty="0" smtClean="0">
                <a:latin typeface="Times New Roman" pitchFamily="18" charset="0"/>
                <a:cs typeface="Times New Roman" pitchFamily="18" charset="0"/>
              </a:rPr>
              <a:t>Биологиялық </a:t>
            </a:r>
            <a:r>
              <a:rPr lang="kk-KZ" sz="2000" b="0" dirty="0">
                <a:latin typeface="Times New Roman" pitchFamily="18" charset="0"/>
                <a:cs typeface="Times New Roman" pitchFamily="18" charset="0"/>
              </a:rPr>
              <a:t>ырғақтың қайталану кезеңі бірнеше секундтан ондаған жылдар аралығын қамтуы мүмкін. Қайталану мерзіміне қарай биологиялық ырғақ ультрадианды (1 минуттан 10 — 12 сағат аралығында), циркадианды, тәуліктік (бір тәулік ішіндегі жануарлардың физиологиялық құбылыстары мен қылығының бір заңдылықпен тербелуі; бұл жарық, температура, ылғалдық әсеріне байланысты), айлық (айналымы жағынан ай фазасына — айдың толуына, 29, 53 тәулікке жуық), жылдық немесе маусымдық (жыл сайын қайталанып отыратын процестер: жануарлардың ұя салуы, қоныс аударуы, өсу қарқынының өзгеруі), көп жылдық (ауа райының, тіршілік жағдайының планетарлық өзгеруіне байланысты) және теңіздің көтерілу ырғағына сәйкес (24,8 немесе 12,4 сағат сайын байқалатын теңіздегі тіршілік заңдылықтары: қимыл белсенділігі, газ алмасу қарқыны, планктондардың жоғары-төмен ығысуы, т.с.с.) болып </a:t>
            </a:r>
            <a:r>
              <a:rPr lang="kk-KZ" sz="2000" b="0" dirty="0" smtClean="0">
                <a:latin typeface="Times New Roman" pitchFamily="18" charset="0"/>
                <a:cs typeface="Times New Roman" pitchFamily="18" charset="0"/>
              </a:rPr>
              <a:t>бөлінеді</a:t>
            </a:r>
            <a:br>
              <a:rPr lang="kk-KZ" sz="2000" b="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endParaRPr lang="kk-KZ"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303417288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2911" y="0"/>
            <a:ext cx="9144000" cy="6858000"/>
          </a:xfrm>
        </p:spPr>
        <p:txBody>
          <a:bodyPr/>
          <a:lstStyle/>
          <a:p>
            <a:pPr marL="182880" indent="0">
              <a:buNone/>
            </a:pPr>
            <a:r>
              <a:rPr lang="kk-KZ" sz="1800" b="0" dirty="0" smtClean="0">
                <a:solidFill>
                  <a:srgbClr val="FF0000"/>
                </a:solidFill>
                <a:latin typeface="Times New Roman" pitchFamily="18" charset="0"/>
                <a:cs typeface="Times New Roman" pitchFamily="18" charset="0"/>
              </a:rPr>
              <a:t/>
            </a:r>
            <a:br>
              <a:rPr lang="kk-KZ" sz="1800" b="0" dirty="0" smtClean="0">
                <a:solidFill>
                  <a:srgbClr val="FF0000"/>
                </a:solidFill>
                <a:latin typeface="Times New Roman" pitchFamily="18" charset="0"/>
                <a:cs typeface="Times New Roman" pitchFamily="18" charset="0"/>
              </a:rPr>
            </a:br>
            <a:r>
              <a:rPr lang="kk-KZ" sz="1800" b="0" dirty="0" smtClean="0">
                <a:solidFill>
                  <a:srgbClr val="FF0000"/>
                </a:solidFill>
                <a:latin typeface="Times New Roman" pitchFamily="18" charset="0"/>
                <a:cs typeface="Times New Roman" pitchFamily="18" charset="0"/>
              </a:rPr>
              <a:t>Биологиялық ырғақтардың </a:t>
            </a:r>
            <a:r>
              <a:rPr lang="kk-KZ" sz="1800" b="0" dirty="0">
                <a:solidFill>
                  <a:srgbClr val="FF0000"/>
                </a:solidFill>
                <a:latin typeface="Times New Roman" pitchFamily="18" charset="0"/>
                <a:cs typeface="Times New Roman" pitchFamily="18" charset="0"/>
              </a:rPr>
              <a:t>маңызы </a:t>
            </a:r>
            <a:r>
              <a:rPr lang="kk-KZ" sz="1800" b="0" dirty="0" smtClean="0">
                <a:solidFill>
                  <a:srgbClr val="FF0000"/>
                </a:solidFill>
                <a:latin typeface="Times New Roman" pitchFamily="18" charset="0"/>
                <a:cs typeface="Times New Roman" pitchFamily="18" charset="0"/>
              </a:rPr>
              <a:t/>
            </a:r>
            <a:br>
              <a:rPr lang="kk-KZ" sz="1800" b="0" dirty="0" smtClean="0">
                <a:solidFill>
                  <a:srgbClr val="FF0000"/>
                </a:solidFill>
                <a:latin typeface="Times New Roman" pitchFamily="18" charset="0"/>
                <a:cs typeface="Times New Roman" pitchFamily="18" charset="0"/>
              </a:rPr>
            </a:br>
            <a:r>
              <a:rPr lang="kk-KZ" sz="1800" b="0" dirty="0">
                <a:latin typeface="Times New Roman" pitchFamily="18" charset="0"/>
                <a:cs typeface="Times New Roman" pitchFamily="18" charset="0"/>
              </a:rPr>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Табиғатта </a:t>
            </a:r>
            <a:r>
              <a:rPr lang="kk-KZ" sz="1800" b="0" dirty="0" smtClean="0">
                <a:latin typeface="Times New Roman" pitchFamily="18" charset="0"/>
                <a:cs typeface="Times New Roman" pitchFamily="18" charset="0"/>
              </a:rPr>
              <a:t>көптеген </a:t>
            </a:r>
            <a:r>
              <a:rPr lang="kk-KZ" sz="1800" b="0" dirty="0">
                <a:latin typeface="Times New Roman" pitchFamily="18" charset="0"/>
                <a:cs typeface="Times New Roman" pitchFamily="18" charset="0"/>
              </a:rPr>
              <a:t>құбылыстар белгілі бір уақыт аралығында ырғақты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түрде үнемі қайталанып тұрады. Мысалы, күн мен түннің ауысуы, белгілі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уақыт аралығында күннің белсенділігінің ӛзгеруі және т. б.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Ырғақты </a:t>
            </a:r>
            <a:r>
              <a:rPr lang="kk-KZ" sz="1800" b="0" dirty="0" smtClean="0">
                <a:latin typeface="Times New Roman" pitchFamily="18" charset="0"/>
                <a:cs typeface="Times New Roman" pitchFamily="18" charset="0"/>
              </a:rPr>
              <a:t>өзгеріс </a:t>
            </a:r>
            <a:r>
              <a:rPr lang="kk-KZ" sz="1800" b="0" dirty="0">
                <a:latin typeface="Times New Roman" pitchFamily="18" charset="0"/>
                <a:cs typeface="Times New Roman" pitchFamily="18" charset="0"/>
              </a:rPr>
              <a:t>адам ағзасында үнемі байқалады. Мысалы, жүректің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соғуы, жүйке талшықтары арқылы қозу мен тежелудің таралуы және т. б.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Тірі ағзаларға тән ырғақ – биологиялық ырғақ деп аталады.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Биологиялық ырғақ белгілі бір уақыт аралығында ағзада қайталанып, оның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тіршілік әрекетіне әсер етеді.</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Жер бетіндегі барлық тірі ағзалардың дамуы тікелей ғарыштық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факторлардың әсері арқылы жүріп отырады. Әсіресе, Күн сәулесі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белсенділігінің </a:t>
            </a:r>
            <a:r>
              <a:rPr lang="kk-KZ" sz="1800" b="0" dirty="0" smtClean="0">
                <a:latin typeface="Times New Roman" pitchFamily="18" charset="0"/>
                <a:cs typeface="Times New Roman" pitchFamily="18" charset="0"/>
              </a:rPr>
              <a:t>өзгеруі </a:t>
            </a:r>
            <a:r>
              <a:rPr lang="kk-KZ" sz="1800" b="0" dirty="0">
                <a:latin typeface="Times New Roman" pitchFamily="18" charset="0"/>
                <a:cs typeface="Times New Roman" pitchFamily="18" charset="0"/>
              </a:rPr>
              <a:t>тірі ағзаларға ерекше әсер етеді. Адам ағзасының ішкі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ортасы күн сәулесі белсенділігінің ауытқуына сәйкес ӛзгеріп отырады.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Мысалы, магниттік толқынның әсерінен адамның қан қысымы ӛзгереді,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орталық жүйке жүйесінің қызметі бұзылады. Күн сәулесі белсенділігінің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ӛзгеруі адамның шығармашылық жұмыстарына да әсерін тигізеді.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Тірі ағзаларда болатын ырғаққа Айдың да әсері бар.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Жердің </a:t>
            </a:r>
            <a:r>
              <a:rPr lang="kk-KZ" sz="1800" b="0" dirty="0" smtClean="0">
                <a:latin typeface="Times New Roman" pitchFamily="18" charset="0"/>
                <a:cs typeface="Times New Roman" pitchFamily="18" charset="0"/>
              </a:rPr>
              <a:t>өз </a:t>
            </a:r>
            <a:r>
              <a:rPr lang="kk-KZ" sz="1800" b="0" dirty="0">
                <a:latin typeface="Times New Roman" pitchFamily="18" charset="0"/>
                <a:cs typeface="Times New Roman" pitchFamily="18" charset="0"/>
              </a:rPr>
              <a:t>білігі (ось) бойынша қозғалуы (24 сағатта) тәуліктік ырғаққа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әсер етеді. Жердің күнді айнала қозғалуы маусымдық ырғақтарды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қалыптастырады. </a:t>
            </a:r>
            <a:br>
              <a:rPr lang="kk-KZ" sz="1800" b="0" dirty="0">
                <a:latin typeface="Times New Roman" pitchFamily="18" charset="0"/>
                <a:cs typeface="Times New Roman" pitchFamily="18" charset="0"/>
              </a:rPr>
            </a:br>
            <a:r>
              <a:rPr lang="kk-KZ" sz="1400" dirty="0">
                <a:latin typeface="Times New Roman" pitchFamily="18" charset="0"/>
                <a:cs typeface="Times New Roman" pitchFamily="18" charset="0"/>
              </a:rPr>
              <a:t/>
            </a:r>
            <a:br>
              <a:rPr lang="kk-KZ" sz="1400" dirty="0">
                <a:latin typeface="Times New Roman" pitchFamily="18" charset="0"/>
                <a:cs typeface="Times New Roman" pitchFamily="18" charset="0"/>
              </a:rPr>
            </a:br>
            <a:endParaRPr lang="kk-KZ" sz="1400" dirty="0">
              <a:latin typeface="Times New Roman" pitchFamily="18" charset="0"/>
              <a:cs typeface="Times New Roman" pitchFamily="18" charset="0"/>
            </a:endParaRPr>
          </a:p>
        </p:txBody>
      </p:sp>
    </p:spTree>
    <p:extLst>
      <p:ext uri="{BB962C8B-B14F-4D97-AF65-F5344CB8AC3E}">
        <p14:creationId xmlns:p14="http://schemas.microsoft.com/office/powerpoint/2010/main" val="261001411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07504" y="116632"/>
            <a:ext cx="8928992" cy="6624736"/>
          </a:xfrm>
        </p:spPr>
        <p:txBody>
          <a:bodyPr/>
          <a:lstStyle/>
          <a:p>
            <a:pPr marL="182880" indent="0" algn="l">
              <a:buNone/>
            </a:pPr>
            <a:r>
              <a:rPr lang="kk-KZ" sz="1800" b="0" dirty="0">
                <a:solidFill>
                  <a:srgbClr val="FF0000"/>
                </a:solidFill>
                <a:latin typeface="Times New Roman" pitchFamily="18" charset="0"/>
                <a:cs typeface="Times New Roman" pitchFamily="18" charset="0"/>
              </a:rPr>
              <a:t>Жарықкезеңдік (фотопериодизм). </a:t>
            </a:r>
            <a:r>
              <a:rPr lang="kk-KZ" sz="1800" b="0" dirty="0">
                <a:latin typeface="Times New Roman" pitchFamily="18" charset="0"/>
                <a:cs typeface="Times New Roman" pitchFamily="18" charset="0"/>
              </a:rPr>
              <a:t>Ағзалардың көпшілігіне жарықтың тәуліктік ырғағы, яғни жарық (күн ұзақтығы ) мен қараңғы (түннің ұзақтығы ) арақатынасындағы тәулік кезеңдері тән қасиет. Өсу және даму үдерістерінен керінетін ағза </a:t>
            </a:r>
            <a:r>
              <a:rPr lang="kk-KZ" sz="1800" b="0" dirty="0" smtClean="0">
                <a:latin typeface="Times New Roman" pitchFamily="18" charset="0"/>
                <a:cs typeface="Times New Roman" pitchFamily="18" charset="0"/>
              </a:rPr>
              <a:t>жауабы жарықкезеңдік </a:t>
            </a:r>
            <a:r>
              <a:rPr lang="kk-KZ" sz="1800" b="0" dirty="0">
                <a:latin typeface="Times New Roman" pitchFamily="18" charset="0"/>
                <a:cs typeface="Times New Roman" pitchFamily="18" charset="0"/>
              </a:rPr>
              <a:t>(грекше «рһоіо</a:t>
            </a:r>
            <a:r>
              <a:rPr lang="en-US" sz="1800" b="0" dirty="0">
                <a:latin typeface="Times New Roman" pitchFamily="18" charset="0"/>
                <a:cs typeface="Times New Roman" pitchFamily="18" charset="0"/>
              </a:rPr>
              <a:t>s» - </a:t>
            </a:r>
            <a:r>
              <a:rPr lang="kk-KZ" sz="1800" b="0" dirty="0">
                <a:latin typeface="Times New Roman" pitchFamily="18" charset="0"/>
                <a:cs typeface="Times New Roman" pitchFamily="18" charset="0"/>
              </a:rPr>
              <a:t>жарық, «регіосіо</a:t>
            </a:r>
            <a:r>
              <a:rPr lang="en-US" sz="1800" b="0" dirty="0">
                <a:latin typeface="Times New Roman" pitchFamily="18" charset="0"/>
                <a:cs typeface="Times New Roman" pitchFamily="18" charset="0"/>
              </a:rPr>
              <a:t>s» - </a:t>
            </a:r>
            <a:r>
              <a:rPr lang="kk-KZ" sz="1800" b="0" dirty="0">
                <a:latin typeface="Times New Roman" pitchFamily="18" charset="0"/>
                <a:cs typeface="Times New Roman" pitchFamily="18" charset="0"/>
              </a:rPr>
              <a:t>айналым) деп </a:t>
            </a:r>
            <a:r>
              <a:rPr lang="kk-KZ" sz="1800" b="0" dirty="0" smtClean="0">
                <a:latin typeface="Times New Roman" pitchFamily="18" charset="0"/>
                <a:cs typeface="Times New Roman" pitchFamily="18" charset="0"/>
              </a:rPr>
              <a:t>аталады.Өсімдіктер </a:t>
            </a:r>
            <a:r>
              <a:rPr lang="kk-KZ" sz="1800" b="0" dirty="0">
                <a:latin typeface="Times New Roman" pitchFamily="18" charset="0"/>
                <a:cs typeface="Times New Roman" pitchFamily="18" charset="0"/>
              </a:rPr>
              <a:t>жарық ұзақтығының тәуелділігі </a:t>
            </a:r>
            <a:r>
              <a:rPr lang="kk-KZ" sz="1800" b="0" dirty="0" smtClean="0">
                <a:latin typeface="Times New Roman" pitchFamily="18" charset="0"/>
                <a:cs typeface="Times New Roman" pitchFamily="18" charset="0"/>
              </a:rPr>
              <a:t>бойынша </a:t>
            </a:r>
            <a:r>
              <a:rPr lang="kk-KZ" sz="1800" b="0" dirty="0">
                <a:latin typeface="Times New Roman" pitchFamily="18" charset="0"/>
                <a:cs typeface="Times New Roman" pitchFamily="18" charset="0"/>
              </a:rPr>
              <a:t>ұзақ күндік өсімдік және </a:t>
            </a:r>
            <a:r>
              <a:rPr lang="kk-KZ" sz="1800" b="0" dirty="0" smtClean="0">
                <a:latin typeface="Times New Roman" pitchFamily="18" charset="0"/>
                <a:cs typeface="Times New Roman" pitchFamily="18" charset="0"/>
              </a:rPr>
              <a:t>қысқа </a:t>
            </a:r>
            <a:r>
              <a:rPr lang="kk-KZ" sz="1800" b="0" dirty="0">
                <a:latin typeface="Times New Roman" pitchFamily="18" charset="0"/>
                <a:cs typeface="Times New Roman" pitchFamily="18" charset="0"/>
              </a:rPr>
              <a:t>күндік өсімдік деп бөлінеді. Ұзақ күндік </a:t>
            </a:r>
            <a:r>
              <a:rPr lang="kk-KZ" sz="1800" b="0" dirty="0" smtClean="0">
                <a:latin typeface="Times New Roman" pitchFamily="18" charset="0"/>
                <a:cs typeface="Times New Roman" pitchFamily="18" charset="0"/>
              </a:rPr>
              <a:t>есімдік </a:t>
            </a:r>
            <a:r>
              <a:rPr lang="kk-KZ" sz="1800" b="0" dirty="0">
                <a:latin typeface="Times New Roman" pitchFamily="18" charset="0"/>
                <a:cs typeface="Times New Roman" pitchFamily="18" charset="0"/>
              </a:rPr>
              <a:t>тәуліктің жарық кезі 20 және одан </a:t>
            </a:r>
            <a:r>
              <a:rPr lang="kk-KZ" sz="1800" b="0" dirty="0" smtClean="0">
                <a:latin typeface="Times New Roman" pitchFamily="18" charset="0"/>
                <a:cs typeface="Times New Roman" pitchFamily="18" charset="0"/>
              </a:rPr>
              <a:t>ұзақ </a:t>
            </a:r>
            <a:r>
              <a:rPr lang="kk-KZ" sz="1800" b="0" dirty="0">
                <a:latin typeface="Times New Roman" pitchFamily="18" charset="0"/>
                <a:cs typeface="Times New Roman" pitchFamily="18" charset="0"/>
              </a:rPr>
              <a:t>сағатка жететін үйектік (полярлық) шеңбері </a:t>
            </a:r>
            <a:r>
              <a:rPr lang="kk-KZ" sz="1800" b="0" dirty="0" smtClean="0">
                <a:latin typeface="Times New Roman" pitchFamily="18" charset="0"/>
                <a:cs typeface="Times New Roman" pitchFamily="18" charset="0"/>
              </a:rPr>
              <a:t>ауданында </a:t>
            </a:r>
            <a:r>
              <a:rPr lang="kk-KZ" sz="1800" b="0" dirty="0">
                <a:latin typeface="Times New Roman" pitchFamily="18" charset="0"/>
                <a:cs typeface="Times New Roman" pitchFamily="18" charset="0"/>
              </a:rPr>
              <a:t>өседі. Мысалы, сары сояу (</a:t>
            </a:r>
            <a:r>
              <a:rPr lang="kk-KZ" sz="1800" b="0" dirty="0" smtClean="0">
                <a:latin typeface="Times New Roman" pitchFamily="18" charset="0"/>
                <a:cs typeface="Times New Roman" pitchFamily="18" charset="0"/>
              </a:rPr>
              <a:t>дурнишник)өсімдігі </a:t>
            </a:r>
            <a:r>
              <a:rPr lang="kk-KZ" sz="1800" b="0" dirty="0">
                <a:latin typeface="Times New Roman" pitchFamily="18" charset="0"/>
                <a:cs typeface="Times New Roman" pitchFamily="18" charset="0"/>
              </a:rPr>
              <a:t>тәуліктің жарық кезі 21 сағатқа жеткенде </a:t>
            </a:r>
            <a:r>
              <a:rPr lang="kk-KZ" sz="1800" b="0" dirty="0" smtClean="0">
                <a:latin typeface="Times New Roman" pitchFamily="18" charset="0"/>
                <a:cs typeface="Times New Roman" pitchFamily="18" charset="0"/>
              </a:rPr>
              <a:t>ғана </a:t>
            </a:r>
            <a:r>
              <a:rPr lang="kk-KZ" sz="1800" b="0" dirty="0">
                <a:latin typeface="Times New Roman" pitchFamily="18" charset="0"/>
                <a:cs typeface="Times New Roman" pitchFamily="18" charset="0"/>
              </a:rPr>
              <a:t>гүлдейді. Егер жарык кезінің ұзақтығы 21 </a:t>
            </a:r>
            <a:r>
              <a:rPr lang="kk-KZ" sz="1800" b="0" dirty="0" smtClean="0">
                <a:latin typeface="Times New Roman" pitchFamily="18" charset="0"/>
                <a:cs typeface="Times New Roman" pitchFamily="18" charset="0"/>
              </a:rPr>
              <a:t>сағаттан </a:t>
            </a:r>
            <a:r>
              <a:rPr lang="kk-KZ" sz="1800" b="0" dirty="0">
                <a:latin typeface="Times New Roman" pitchFamily="18" charset="0"/>
                <a:cs typeface="Times New Roman" pitchFamily="18" charset="0"/>
              </a:rPr>
              <a:t>кем болса, онда бұл өсімдіктің үсікке тап </a:t>
            </a:r>
            <a:r>
              <a:rPr lang="kk-KZ" sz="1800" b="0" dirty="0" smtClean="0">
                <a:latin typeface="Times New Roman" pitchFamily="18" charset="0"/>
                <a:cs typeface="Times New Roman" pitchFamily="18" charset="0"/>
              </a:rPr>
              <a:t>болуы </a:t>
            </a:r>
            <a:r>
              <a:rPr lang="kk-KZ" sz="1800" b="0" dirty="0">
                <a:latin typeface="Times New Roman" pitchFamily="18" charset="0"/>
                <a:cs typeface="Times New Roman" pitchFamily="18" charset="0"/>
              </a:rPr>
              <a:t>мүмкін. Солтүстік үйек шеңберінен </a:t>
            </a:r>
            <a:r>
              <a:rPr lang="kk-KZ" sz="1800" b="0" dirty="0" smtClean="0">
                <a:latin typeface="Times New Roman" pitchFamily="18" charset="0"/>
                <a:cs typeface="Times New Roman" pitchFamily="18" charset="0"/>
              </a:rPr>
              <a:t>аздап</a:t>
            </a:r>
            <a:r>
              <a:rPr lang="kk-KZ" sz="1800" b="0" dirty="0">
                <a:latin typeface="Times New Roman" pitchFamily="18" charset="0"/>
                <a:cs typeface="Times New Roman" pitchFamily="18" charset="0"/>
              </a:rPr>
              <a:t> </a:t>
            </a:r>
            <a:r>
              <a:rPr lang="kk-KZ" sz="1800" b="0" dirty="0" smtClean="0">
                <a:latin typeface="Times New Roman" pitchFamily="18" charset="0"/>
                <a:cs typeface="Times New Roman" pitchFamily="18" charset="0"/>
              </a:rPr>
              <a:t>оңтүстікке </a:t>
            </a:r>
            <a:r>
              <a:rPr lang="kk-KZ" sz="1800" b="0" dirty="0">
                <a:latin typeface="Times New Roman" pitchFamily="18" charset="0"/>
                <a:cs typeface="Times New Roman" pitchFamily="18" charset="0"/>
              </a:rPr>
              <a:t>қарай және </a:t>
            </a:r>
            <a:r>
              <a:rPr lang="kk-KZ" sz="1800" b="0" dirty="0" smtClean="0">
                <a:latin typeface="Times New Roman" pitchFamily="18" charset="0"/>
                <a:cs typeface="Times New Roman" pitchFamily="18" charset="0"/>
              </a:rPr>
              <a:t>оңтүстік үйекшеңберінен аздап </a:t>
            </a:r>
            <a:r>
              <a:rPr lang="kk-KZ" sz="1800" b="0" dirty="0">
                <a:latin typeface="Times New Roman" pitchFamily="18" charset="0"/>
                <a:cs typeface="Times New Roman" pitchFamily="18" charset="0"/>
              </a:rPr>
              <a:t>солтүстікке қарай өсетін өсімдіктер қысқа </a:t>
            </a:r>
            <a:r>
              <a:rPr lang="kk-KZ" sz="1800" b="0" dirty="0" smtClean="0">
                <a:latin typeface="Times New Roman" pitchFamily="18" charset="0"/>
                <a:cs typeface="Times New Roman" pitchFamily="18" charset="0"/>
              </a:rPr>
              <a:t>күн өсімдіктері </a:t>
            </a:r>
            <a:r>
              <a:rPr lang="kk-KZ" sz="1800" b="0" dirty="0">
                <a:latin typeface="Times New Roman" pitchFamily="18" charset="0"/>
                <a:cs typeface="Times New Roman" pitchFamily="18" charset="0"/>
              </a:rPr>
              <a:t>(мысалы, соя, бамбук, мақта, </a:t>
            </a:r>
            <a:r>
              <a:rPr lang="kk-KZ" sz="1800" b="0" dirty="0" smtClean="0">
                <a:latin typeface="Times New Roman" pitchFamily="18" charset="0"/>
                <a:cs typeface="Times New Roman" pitchFamily="18" charset="0"/>
              </a:rPr>
              <a:t>тары,жүгері</a:t>
            </a:r>
            <a:r>
              <a:rPr lang="kk-KZ" sz="1800" b="0" dirty="0">
                <a:latin typeface="Times New Roman" pitchFamily="18" charset="0"/>
                <a:cs typeface="Times New Roman" pitchFamily="18" charset="0"/>
              </a:rPr>
              <a:t>, темекі) жатады. Бұл өсімдіктер ұзақ күн </a:t>
            </a:r>
            <a:r>
              <a:rPr lang="kk-KZ" sz="1800" b="0" dirty="0" smtClean="0">
                <a:latin typeface="Times New Roman" pitchFamily="18" charset="0"/>
                <a:cs typeface="Times New Roman" pitchFamily="18" charset="0"/>
              </a:rPr>
              <a:t>жағдайында </a:t>
            </a:r>
            <a:r>
              <a:rPr lang="kk-KZ" sz="1800" b="0" dirty="0">
                <a:latin typeface="Times New Roman" pitchFamily="18" charset="0"/>
                <a:cs typeface="Times New Roman" pitchFamily="18" charset="0"/>
              </a:rPr>
              <a:t>гүлдей </a:t>
            </a:r>
            <a:r>
              <a:rPr lang="kk-KZ" sz="1800" b="0" dirty="0" smtClean="0">
                <a:latin typeface="Times New Roman" pitchFamily="18" charset="0"/>
                <a:cs typeface="Times New Roman" pitchFamily="18" charset="0"/>
              </a:rPr>
              <a:t>алмайды.</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a:r>
            <a:br>
              <a:rPr lang="kk-KZ" sz="1800" b="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endParaRPr lang="kk-KZ"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37697"/>
            <a:ext cx="4752528" cy="252397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316" y="4037697"/>
            <a:ext cx="3024336" cy="252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92394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161458" cy="3328392"/>
          </a:xfrm>
        </p:spPr>
        <p:txBody>
          <a:bodyPr/>
          <a:lstStyle/>
          <a:p>
            <a:pPr>
              <a:lnSpc>
                <a:spcPct val="100000"/>
              </a:lnSpc>
            </a:pPr>
            <a:r>
              <a:rPr lang="ru-RU" sz="1800" dirty="0" err="1"/>
              <a:t>Жарықкезеңдікке</a:t>
            </a:r>
            <a:r>
              <a:rPr lang="ru-RU" sz="1800" dirty="0"/>
              <a:t> тек </a:t>
            </a:r>
            <a:r>
              <a:rPr lang="ru-RU" sz="1800" dirty="0" err="1"/>
              <a:t>өсімдіктер</a:t>
            </a:r>
            <a:r>
              <a:rPr lang="ru-RU" sz="1800" dirty="0"/>
              <a:t> </a:t>
            </a:r>
            <a:r>
              <a:rPr lang="ru-RU" sz="1800" dirty="0" err="1"/>
              <a:t>ғана</a:t>
            </a:r>
            <a:r>
              <a:rPr lang="ru-RU" sz="1800" dirty="0"/>
              <a:t> </a:t>
            </a:r>
            <a:r>
              <a:rPr lang="ru-RU" sz="1800" dirty="0" err="1"/>
              <a:t>емес</a:t>
            </a:r>
            <a:r>
              <a:rPr lang="ru-RU" sz="1800" dirty="0"/>
              <a:t>, </a:t>
            </a:r>
            <a:r>
              <a:rPr lang="ru-RU" sz="1800" dirty="0" err="1"/>
              <a:t>жануарлар</a:t>
            </a:r>
            <a:r>
              <a:rPr lang="ru-RU" sz="1800" dirty="0"/>
              <a:t> да </a:t>
            </a:r>
            <a:r>
              <a:rPr lang="ru-RU" sz="1800" dirty="0" err="1"/>
              <a:t>жауап</a:t>
            </a:r>
            <a:r>
              <a:rPr lang="ru-RU" sz="1800" dirty="0"/>
              <a:t> </a:t>
            </a:r>
            <a:r>
              <a:rPr lang="ru-RU" sz="1800" dirty="0" err="1"/>
              <a:t>береді</a:t>
            </a:r>
            <a:r>
              <a:rPr lang="ru-RU" sz="1800" dirty="0"/>
              <a:t>. </a:t>
            </a:r>
            <a:r>
              <a:rPr lang="ru-RU" sz="1800" dirty="0" err="1"/>
              <a:t>Мәселен</a:t>
            </a:r>
            <a:r>
              <a:rPr lang="ru-RU" sz="1800" dirty="0"/>
              <a:t>, </a:t>
            </a:r>
            <a:r>
              <a:rPr lang="ru-RU" sz="1800" dirty="0" err="1"/>
              <a:t>құстар</a:t>
            </a:r>
            <a:r>
              <a:rPr lang="ru-RU" sz="1800" dirty="0"/>
              <a:t> мен </a:t>
            </a:r>
            <a:r>
              <a:rPr lang="ru-RU" sz="1800" dirty="0" err="1"/>
              <a:t>ірі</a:t>
            </a:r>
            <a:r>
              <a:rPr lang="ru-RU" sz="1800" dirty="0"/>
              <a:t> </a:t>
            </a:r>
            <a:r>
              <a:rPr lang="ru-RU" sz="1800" dirty="0" err="1"/>
              <a:t>сүтқоректілерде</a:t>
            </a:r>
            <a:r>
              <a:rPr lang="ru-RU" sz="1800" dirty="0"/>
              <a:t> </a:t>
            </a:r>
            <a:r>
              <a:rPr lang="ru-RU" sz="1800" dirty="0" err="1"/>
              <a:t>жарық</a:t>
            </a:r>
            <a:r>
              <a:rPr lang="ru-RU" sz="1800" dirty="0"/>
              <a:t> </a:t>
            </a:r>
            <a:r>
              <a:rPr lang="ru-RU" sz="1800" dirty="0" err="1"/>
              <a:t>кезендігі</a:t>
            </a:r>
            <a:r>
              <a:rPr lang="ru-RU" sz="1800" dirty="0"/>
              <a:t> </a:t>
            </a:r>
            <a:r>
              <a:rPr lang="ru-RU" sz="1800" dirty="0" err="1"/>
              <a:t>маусымдық</a:t>
            </a:r>
            <a:r>
              <a:rPr lang="ru-RU" sz="1800" dirty="0"/>
              <a:t> </a:t>
            </a:r>
            <a:r>
              <a:rPr lang="ru-RU" sz="1800" dirty="0" err="1"/>
              <a:t>жылыстауға</a:t>
            </a:r>
            <a:r>
              <a:rPr lang="ru-RU" sz="1800" dirty="0"/>
              <a:t>, </a:t>
            </a:r>
            <a:r>
              <a:rPr lang="ru-RU" sz="1800" dirty="0" err="1"/>
              <a:t>күзгі</a:t>
            </a:r>
            <a:r>
              <a:rPr lang="ru-RU" sz="1800" dirty="0"/>
              <a:t> </a:t>
            </a:r>
            <a:r>
              <a:rPr lang="ru-RU" sz="1800" dirty="0" err="1"/>
              <a:t>және</a:t>
            </a:r>
            <a:r>
              <a:rPr lang="ru-RU" sz="1800" dirty="0"/>
              <a:t> </a:t>
            </a:r>
            <a:r>
              <a:rPr lang="ru-RU" sz="1800" dirty="0" err="1"/>
              <a:t>көктемгі</a:t>
            </a:r>
            <a:r>
              <a:rPr lang="ru-RU" sz="1800" dirty="0"/>
              <a:t> </a:t>
            </a:r>
            <a:r>
              <a:rPr lang="ru-RU" sz="1800" dirty="0" err="1"/>
              <a:t>түлеу</a:t>
            </a:r>
            <a:r>
              <a:rPr lang="ru-RU" sz="1800" dirty="0"/>
              <a:t>, </a:t>
            </a:r>
            <a:r>
              <a:rPr lang="ru-RU" sz="1800" dirty="0" err="1"/>
              <a:t>қысқы</a:t>
            </a:r>
            <a:r>
              <a:rPr lang="ru-RU" sz="1800" dirty="0"/>
              <a:t> </a:t>
            </a:r>
            <a:r>
              <a:rPr lang="ru-RU" sz="1800" dirty="0" err="1"/>
              <a:t>ұйқыға</a:t>
            </a:r>
            <a:r>
              <a:rPr lang="ru-RU" sz="1800" dirty="0"/>
              <a:t> </a:t>
            </a:r>
            <a:r>
              <a:rPr lang="ru-RU" sz="1800" dirty="0" err="1"/>
              <a:t>жатуға</a:t>
            </a:r>
            <a:r>
              <a:rPr lang="ru-RU" sz="1800" dirty="0"/>
              <a:t> </a:t>
            </a:r>
            <a:r>
              <a:rPr lang="ru-RU" sz="1800" dirty="0" err="1"/>
              <a:t>және</a:t>
            </a:r>
            <a:r>
              <a:rPr lang="ru-RU" sz="1800" dirty="0"/>
              <a:t> </a:t>
            </a:r>
            <a:r>
              <a:rPr lang="ru-RU" sz="1800" dirty="0" err="1"/>
              <a:t>басқаларға</a:t>
            </a:r>
            <a:r>
              <a:rPr lang="ru-RU" sz="1800" dirty="0"/>
              <a:t> </a:t>
            </a:r>
            <a:r>
              <a:rPr lang="ru-RU" sz="1800" dirty="0" err="1"/>
              <a:t>байланысты</a:t>
            </a:r>
            <a:r>
              <a:rPr lang="ru-RU" sz="1800" dirty="0"/>
              <a:t>. </a:t>
            </a:r>
            <a:r>
              <a:rPr lang="ru-RU" sz="1800" dirty="0" err="1"/>
              <a:t>Жарық</a:t>
            </a:r>
            <a:r>
              <a:rPr lang="ru-RU" sz="1800" dirty="0"/>
              <a:t> </a:t>
            </a:r>
            <a:r>
              <a:rPr lang="ru-RU" sz="1800" dirty="0" err="1"/>
              <a:t>кезеңінің</a:t>
            </a:r>
            <a:r>
              <a:rPr lang="ru-RU" sz="1800" dirty="0"/>
              <a:t> </a:t>
            </a:r>
            <a:r>
              <a:rPr lang="ru-RU" sz="1800" dirty="0" err="1"/>
              <a:t>реттелуі</a:t>
            </a:r>
            <a:r>
              <a:rPr lang="ru-RU" sz="1800" dirty="0"/>
              <a:t> </a:t>
            </a:r>
            <a:r>
              <a:rPr lang="ru-RU" sz="1800" dirty="0" err="1"/>
              <a:t>жануарлардың</a:t>
            </a:r>
            <a:r>
              <a:rPr lang="ru-RU" sz="1800" dirty="0"/>
              <a:t> </a:t>
            </a:r>
            <a:r>
              <a:rPr lang="ru-RU" sz="1800" dirty="0" err="1"/>
              <a:t>маусымдық</a:t>
            </a:r>
            <a:r>
              <a:rPr lang="ru-RU" sz="1800" dirty="0"/>
              <a:t> </a:t>
            </a:r>
            <a:r>
              <a:rPr lang="ru-RU" sz="1800" dirty="0" err="1"/>
              <a:t>жыныс</a:t>
            </a:r>
            <a:r>
              <a:rPr lang="ru-RU" sz="1800" dirty="0"/>
              <a:t> </a:t>
            </a:r>
            <a:r>
              <a:rPr lang="ru-RU" sz="1800" dirty="0" err="1"/>
              <a:t>белсенділігі</a:t>
            </a:r>
            <a:r>
              <a:rPr lang="ru-RU" sz="1800" dirty="0"/>
              <a:t> </a:t>
            </a:r>
            <a:r>
              <a:rPr lang="ru-RU" sz="1800" dirty="0" err="1"/>
              <a:t>үшін</a:t>
            </a:r>
            <a:r>
              <a:rPr lang="ru-RU" sz="1800" dirty="0"/>
              <a:t> де </a:t>
            </a:r>
            <a:r>
              <a:rPr lang="ru-RU" sz="1800" dirty="0" err="1"/>
              <a:t>едөуір</a:t>
            </a:r>
            <a:r>
              <a:rPr lang="ru-RU" sz="1800" dirty="0"/>
              <a:t> </a:t>
            </a:r>
            <a:r>
              <a:rPr lang="ru-RU" sz="1800" dirty="0" err="1"/>
              <a:t>маңызы</a:t>
            </a:r>
            <a:r>
              <a:rPr lang="ru-RU" sz="1800" dirty="0"/>
              <a:t> бар. </a:t>
            </a:r>
            <a:r>
              <a:rPr lang="ru-RU" sz="1800" dirty="0" err="1"/>
              <a:t>Жарық</a:t>
            </a:r>
            <a:r>
              <a:rPr lang="ru-RU" sz="1800" dirty="0"/>
              <a:t> </a:t>
            </a:r>
            <a:r>
              <a:rPr lang="ru-RU" sz="1800" dirty="0" err="1"/>
              <a:t>кезеңді</a:t>
            </a:r>
            <a:r>
              <a:rPr lang="ru-RU" sz="1800" dirty="0"/>
              <a:t> </a:t>
            </a:r>
            <a:r>
              <a:rPr lang="ru-RU" sz="1800" dirty="0" err="1"/>
              <a:t>қөректену</a:t>
            </a:r>
            <a:r>
              <a:rPr lang="ru-RU" sz="1800" dirty="0"/>
              <a:t> </a:t>
            </a:r>
            <a:r>
              <a:rPr lang="ru-RU" sz="1800" dirty="0" err="1"/>
              <a:t>қылығына</a:t>
            </a:r>
            <a:r>
              <a:rPr lang="ru-RU" sz="1800" dirty="0"/>
              <a:t> да </a:t>
            </a:r>
            <a:r>
              <a:rPr lang="ru-RU" sz="1800" dirty="0" err="1"/>
              <a:t>әсер</a:t>
            </a:r>
            <a:r>
              <a:rPr lang="ru-RU" sz="1800" dirty="0"/>
              <a:t> </a:t>
            </a:r>
            <a:r>
              <a:rPr lang="ru-RU" sz="1800" dirty="0" err="1"/>
              <a:t>етеді</a:t>
            </a:r>
            <a:r>
              <a:rPr lang="ru-RU" sz="1800" dirty="0"/>
              <a:t>. </a:t>
            </a:r>
            <a:r>
              <a:rPr lang="ru-RU" sz="1800" dirty="0" err="1"/>
              <a:t>Оның</a:t>
            </a:r>
            <a:r>
              <a:rPr lang="ru-RU" sz="1800" dirty="0"/>
              <a:t> </a:t>
            </a:r>
            <a:r>
              <a:rPr lang="ru-RU" sz="1800" dirty="0" err="1"/>
              <a:t>әсерінен</a:t>
            </a:r>
            <a:r>
              <a:rPr lang="ru-RU" sz="1800" dirty="0"/>
              <a:t> </a:t>
            </a:r>
            <a:r>
              <a:rPr lang="ru-RU" sz="1800" dirty="0" err="1"/>
              <a:t>қоңыржай</a:t>
            </a:r>
            <a:r>
              <a:rPr lang="ru-RU" sz="1800" dirty="0"/>
              <a:t> </a:t>
            </a:r>
            <a:r>
              <a:rPr lang="ru-RU" sz="1800" dirty="0" err="1"/>
              <a:t>ендіктің</a:t>
            </a:r>
            <a:r>
              <a:rPr lang="ru-RU" sz="1800" dirty="0"/>
              <a:t> </a:t>
            </a:r>
            <a:r>
              <a:rPr lang="ru-RU" sz="1800" dirty="0" err="1"/>
              <a:t>жануарлары</a:t>
            </a:r>
            <a:r>
              <a:rPr lang="ru-RU" sz="1800" dirty="0"/>
              <a:t> </a:t>
            </a:r>
            <a:r>
              <a:rPr lang="ru-RU" sz="1800" dirty="0" err="1"/>
              <a:t>калориясы</a:t>
            </a:r>
            <a:r>
              <a:rPr lang="ru-RU" sz="1800" dirty="0"/>
              <a:t> </a:t>
            </a:r>
            <a:r>
              <a:rPr lang="ru-RU" sz="1800" dirty="0" err="1"/>
              <a:t>көбірек</a:t>
            </a:r>
            <a:r>
              <a:rPr lang="ru-RU" sz="1800" dirty="0"/>
              <a:t> </a:t>
            </a:r>
            <a:r>
              <a:rPr lang="ru-RU" sz="1800" dirty="0" err="1"/>
              <a:t>қорек</a:t>
            </a:r>
            <a:r>
              <a:rPr lang="ru-RU" sz="1800" dirty="0"/>
              <a:t> </a:t>
            </a:r>
            <a:r>
              <a:rPr lang="ru-RU" sz="1800" dirty="0" err="1"/>
              <a:t>іздей</a:t>
            </a:r>
            <a:r>
              <a:rPr lang="ru-RU" sz="1800" dirty="0"/>
              <a:t> </a:t>
            </a:r>
            <a:r>
              <a:rPr lang="ru-RU" sz="1800" dirty="0" err="1"/>
              <a:t>бастайды</a:t>
            </a:r>
            <a:r>
              <a:rPr lang="ru-RU" sz="1800" dirty="0"/>
              <a:t>. </a:t>
            </a:r>
            <a:r>
              <a:rPr lang="ru-RU" sz="1800" dirty="0" err="1"/>
              <a:t>Адамның</a:t>
            </a:r>
            <a:r>
              <a:rPr lang="ru-RU" sz="1800" dirty="0"/>
              <a:t> </a:t>
            </a:r>
            <a:r>
              <a:rPr lang="ru-RU" sz="1800" dirty="0" err="1"/>
              <a:t>жарық</a:t>
            </a:r>
            <a:r>
              <a:rPr lang="ru-RU" sz="1800" dirty="0"/>
              <a:t> </a:t>
            </a:r>
            <a:r>
              <a:rPr lang="ru-RU" sz="1800" dirty="0" err="1"/>
              <a:t>кезеңдігі</a:t>
            </a:r>
            <a:r>
              <a:rPr lang="ru-RU" sz="1800" dirty="0"/>
              <a:t> </a:t>
            </a:r>
            <a:r>
              <a:rPr lang="ru-RU" sz="1800" dirty="0" err="1"/>
              <a:t>маусымдық</a:t>
            </a:r>
            <a:r>
              <a:rPr lang="ru-RU" sz="1800" dirty="0"/>
              <a:t> </a:t>
            </a:r>
            <a:r>
              <a:rPr lang="ru-RU" sz="1800" dirty="0" err="1"/>
              <a:t>эмоциялы</a:t>
            </a:r>
            <a:r>
              <a:rPr lang="ru-RU" sz="1800" dirty="0"/>
              <a:t> </a:t>
            </a:r>
            <a:r>
              <a:rPr lang="ru-RU" sz="1800" dirty="0" err="1"/>
              <a:t>күйге</a:t>
            </a:r>
            <a:r>
              <a:rPr lang="ru-RU" sz="1800" dirty="0"/>
              <a:t> </a:t>
            </a:r>
            <a:r>
              <a:rPr lang="ru-RU" sz="1800" dirty="0" err="1"/>
              <a:t>әсер</a:t>
            </a:r>
            <a:r>
              <a:rPr lang="ru-RU" sz="1800" dirty="0"/>
              <a:t> </a:t>
            </a:r>
            <a:r>
              <a:rPr lang="ru-RU" sz="1800" dirty="0" err="1"/>
              <a:t>етеді</a:t>
            </a:r>
            <a:r>
              <a:rPr lang="ru-RU" sz="1800" dirty="0"/>
              <a:t>. </a:t>
            </a:r>
            <a:r>
              <a:rPr lang="ru-RU" sz="1800" dirty="0" err="1"/>
              <a:t>Мысалы</a:t>
            </a:r>
            <a:r>
              <a:rPr lang="ru-RU" sz="1800" dirty="0"/>
              <a:t>, </a:t>
            </a:r>
            <a:r>
              <a:rPr lang="ru-RU" sz="1800" dirty="0" err="1"/>
              <a:t>эмоциялы</a:t>
            </a:r>
            <a:r>
              <a:rPr lang="ru-RU" sz="1800" dirty="0"/>
              <a:t> </a:t>
            </a:r>
            <a:r>
              <a:rPr lang="ru-RU" sz="1800" dirty="0" err="1"/>
              <a:t>белсенділіктің</a:t>
            </a:r>
            <a:r>
              <a:rPr lang="ru-RU" sz="1800" dirty="0"/>
              <a:t> </a:t>
            </a:r>
            <a:r>
              <a:rPr lang="ru-RU" sz="1800" dirty="0" err="1"/>
              <a:t>көктемгі</a:t>
            </a:r>
            <a:r>
              <a:rPr lang="ru-RU" sz="1800" dirty="0"/>
              <a:t> </a:t>
            </a:r>
            <a:r>
              <a:rPr lang="ru-RU" sz="1800" dirty="0" err="1"/>
              <a:t>үдемелі</a:t>
            </a:r>
            <a:r>
              <a:rPr lang="ru-RU" sz="1800" dirty="0"/>
              <a:t> </a:t>
            </a:r>
            <a:r>
              <a:rPr lang="ru-RU" sz="1800" dirty="0" err="1"/>
              <a:t>каркыны</a:t>
            </a:r>
            <a:r>
              <a:rPr lang="ru-RU" sz="1800" dirty="0"/>
              <a:t> </a:t>
            </a:r>
            <a:r>
              <a:rPr lang="ru-RU" sz="1800" dirty="0" err="1"/>
              <a:t>баршаға</a:t>
            </a:r>
            <a:r>
              <a:rPr lang="ru-RU" sz="1800" dirty="0"/>
              <a:t> </a:t>
            </a:r>
            <a:r>
              <a:rPr lang="ru-RU" sz="1800" dirty="0" err="1"/>
              <a:t>мәлім</a:t>
            </a:r>
            <a:r>
              <a:rPr lang="ru-RU" sz="1800" dirty="0" smtClean="0"/>
              <a:t>.</a:t>
            </a:r>
            <a:br>
              <a:rPr lang="ru-RU" sz="1800" dirty="0" smtClean="0"/>
            </a:br>
            <a:r>
              <a:rPr lang="ru-RU" sz="1800" dirty="0"/>
              <a:t/>
            </a:r>
            <a:br>
              <a:rPr lang="ru-RU" sz="1800" dirty="0"/>
            </a:br>
            <a:endParaRPr lang="ru-RU" sz="1800" dirty="0"/>
          </a:p>
        </p:txBody>
      </p:sp>
      <p:sp>
        <p:nvSpPr>
          <p:cNvPr id="3" name="Объект 2"/>
          <p:cNvSpPr>
            <a:spLocks noGrp="1"/>
          </p:cNvSpPr>
          <p:nvPr>
            <p:ph idx="1"/>
          </p:nvPr>
        </p:nvSpPr>
        <p:spPr>
          <a:xfrm>
            <a:off x="179512" y="2996952"/>
            <a:ext cx="8784976" cy="3661867"/>
          </a:xfrm>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2064"/>
            <a:ext cx="4588081" cy="399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578" y="2857851"/>
            <a:ext cx="4575422" cy="400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35486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 y="116632"/>
            <a:ext cx="9036496" cy="6552728"/>
          </a:xfrm>
        </p:spPr>
        <p:txBody>
          <a:bodyPr/>
          <a:lstStyle/>
          <a:p>
            <a:pPr marL="182880" indent="0" algn="just">
              <a:buNone/>
            </a:pPr>
            <a:r>
              <a:rPr lang="kk-KZ" sz="2000" b="0" dirty="0" smtClean="0">
                <a:latin typeface="Times New Roman" pitchFamily="18" charset="0"/>
                <a:cs typeface="Times New Roman" pitchFamily="18" charset="0"/>
              </a:rPr>
              <a:t/>
            </a:r>
            <a:br>
              <a:rPr lang="kk-KZ" sz="2000" b="0" dirty="0" smtClean="0">
                <a:latin typeface="Times New Roman" pitchFamily="18" charset="0"/>
                <a:cs typeface="Times New Roman" pitchFamily="18" charset="0"/>
              </a:rPr>
            </a:br>
            <a:r>
              <a:rPr lang="kk-KZ" sz="2000" b="0" dirty="0" smtClean="0">
                <a:latin typeface="Times New Roman" pitchFamily="18" charset="0"/>
                <a:cs typeface="Times New Roman" pitchFamily="18" charset="0"/>
              </a:rPr>
              <a:t>Қорытынды</a:t>
            </a:r>
            <a:br>
              <a:rPr lang="kk-KZ" sz="2000" b="0" dirty="0" smtClean="0">
                <a:latin typeface="Times New Roman" pitchFamily="18" charset="0"/>
                <a:cs typeface="Times New Roman" pitchFamily="18" charset="0"/>
              </a:rPr>
            </a:br>
            <a:r>
              <a:rPr lang="kk-KZ" sz="2000" b="0" dirty="0">
                <a:latin typeface="Times New Roman" pitchFamily="18" charset="0"/>
                <a:cs typeface="Times New Roman" pitchFamily="18" charset="0"/>
              </a:rPr>
              <a:t/>
            </a:r>
            <a:br>
              <a:rPr lang="kk-KZ" sz="2000" b="0" dirty="0">
                <a:latin typeface="Times New Roman" pitchFamily="18" charset="0"/>
                <a:cs typeface="Times New Roman" pitchFamily="18" charset="0"/>
              </a:rPr>
            </a:br>
            <a:r>
              <a:rPr lang="kk-KZ" sz="2000" b="0" dirty="0" smtClean="0">
                <a:latin typeface="Times New Roman" pitchFamily="18" charset="0"/>
                <a:cs typeface="Times New Roman" pitchFamily="18" charset="0"/>
              </a:rPr>
              <a:t/>
            </a:r>
            <a:br>
              <a:rPr lang="kk-KZ" sz="2000" b="0" dirty="0" smtClean="0">
                <a:latin typeface="Times New Roman" pitchFamily="18" charset="0"/>
                <a:cs typeface="Times New Roman" pitchFamily="18" charset="0"/>
              </a:rPr>
            </a:br>
            <a:r>
              <a:rPr lang="kk-KZ" sz="2000" b="0" dirty="0" smtClean="0">
                <a:latin typeface="Times New Roman" pitchFamily="18" charset="0"/>
                <a:cs typeface="Times New Roman" pitchFamily="18" charset="0"/>
              </a:rPr>
              <a:t>Қазіргі </a:t>
            </a:r>
            <a:r>
              <a:rPr lang="kk-KZ" sz="2000" b="0" dirty="0">
                <a:latin typeface="Times New Roman" pitchFamily="18" charset="0"/>
                <a:cs typeface="Times New Roman" pitchFamily="18" charset="0"/>
              </a:rPr>
              <a:t>кезде адамның  қоршаған ортамен қарым- қатынасы ерекше маңызға ие болып отыр. Жер шарындағы  халық санының жедел өсуі және көптеген елдердің индустриалды дамуы  табиғи ресурстарды пайдалануды  еселеп арттырып, адамның табиғатқа  әсерінің көлемін өсіре түсуде.</a:t>
            </a:r>
            <a:br>
              <a:rPr lang="kk-KZ" sz="2000" b="0" dirty="0">
                <a:latin typeface="Times New Roman" pitchFamily="18" charset="0"/>
                <a:cs typeface="Times New Roman" pitchFamily="18" charset="0"/>
              </a:rPr>
            </a:br>
            <a:r>
              <a:rPr lang="kk-KZ" sz="2000" b="0" dirty="0">
                <a:latin typeface="Times New Roman" pitchFamily="18" charset="0"/>
                <a:cs typeface="Times New Roman" pitchFamily="18" charset="0"/>
              </a:rPr>
              <a:t/>
            </a:r>
            <a:br>
              <a:rPr lang="kk-KZ" sz="2000" b="0" dirty="0">
                <a:latin typeface="Times New Roman" pitchFamily="18" charset="0"/>
                <a:cs typeface="Times New Roman" pitchFamily="18" charset="0"/>
              </a:rPr>
            </a:br>
            <a:r>
              <a:rPr lang="kk-KZ" sz="2000" b="0" dirty="0">
                <a:latin typeface="Times New Roman" pitchFamily="18" charset="0"/>
                <a:cs typeface="Times New Roman" pitchFamily="18" charset="0"/>
              </a:rPr>
              <a:t>Экологиялық факторлардың уақыт және кеңістік бойынша өзгеруі- геологиялық, гелиоклиматтық )күн көзіне байланысты ауа райының қалыптасуы) және астрономиялық құбылыстарға байланысты және олар тіршілік иелеріне, тірі организмдерге  өз дегеніне көндіретін басқарушы </a:t>
            </a:r>
            <a:r>
              <a:rPr lang="kk-KZ" sz="2000" b="0" dirty="0" smtClean="0">
                <a:latin typeface="Times New Roman" pitchFamily="18" charset="0"/>
                <a:cs typeface="Times New Roman" pitchFamily="18" charset="0"/>
              </a:rPr>
              <a:t>қызметін атқарады</a:t>
            </a:r>
            <a:r>
              <a:rPr lang="kk-KZ" sz="2000" b="0" dirty="0">
                <a:latin typeface="Times New Roman" pitchFamily="18" charset="0"/>
                <a:cs typeface="Times New Roman" pitchFamily="18" charset="0"/>
              </a:rPr>
              <a:t>.</a:t>
            </a:r>
            <a:br>
              <a:rPr lang="kk-KZ" sz="2000" b="0" dirty="0">
                <a:latin typeface="Times New Roman" pitchFamily="18" charset="0"/>
                <a:cs typeface="Times New Roman" pitchFamily="18" charset="0"/>
              </a:rPr>
            </a:br>
            <a:r>
              <a:rPr lang="kk-KZ" sz="2000" b="0" dirty="0">
                <a:latin typeface="Times New Roman" pitchFamily="18" charset="0"/>
                <a:cs typeface="Times New Roman" pitchFamily="18" charset="0"/>
              </a:rPr>
              <a:t/>
            </a:r>
            <a:br>
              <a:rPr lang="kk-KZ" sz="2000" b="0" dirty="0">
                <a:latin typeface="Times New Roman" pitchFamily="18" charset="0"/>
                <a:cs typeface="Times New Roman" pitchFamily="18" charset="0"/>
              </a:rPr>
            </a:br>
            <a:r>
              <a:rPr lang="kk-KZ" sz="2000" b="0" dirty="0">
                <a:latin typeface="Times New Roman" pitchFamily="18" charset="0"/>
                <a:cs typeface="Times New Roman" pitchFamily="18" charset="0"/>
              </a:rPr>
              <a:t>Биологиялық ырғақтар мен  фотопериодизм – организмдер  тіршілігіндегі ырғақты қайталанулар процестерінде көптеген әсер етуші  немесе қозғаушы факторларлар.</a:t>
            </a:r>
            <a:br>
              <a:rPr lang="kk-KZ" sz="2000" b="0" dirty="0">
                <a:latin typeface="Times New Roman" pitchFamily="18" charset="0"/>
                <a:cs typeface="Times New Roman" pitchFamily="18" charset="0"/>
              </a:rPr>
            </a:br>
            <a:r>
              <a:rPr lang="kk-KZ" sz="2000" b="0" dirty="0">
                <a:latin typeface="Times New Roman" pitchFamily="18" charset="0"/>
                <a:cs typeface="Times New Roman" pitchFamily="18" charset="0"/>
              </a:rPr>
              <a:t/>
            </a:r>
            <a:br>
              <a:rPr lang="kk-KZ" sz="2000" b="0" dirty="0">
                <a:latin typeface="Times New Roman" pitchFamily="18" charset="0"/>
                <a:cs typeface="Times New Roman" pitchFamily="18" charset="0"/>
              </a:rPr>
            </a:br>
            <a:r>
              <a:rPr lang="kk-KZ" sz="2000" b="0" dirty="0">
                <a:latin typeface="Times New Roman" pitchFamily="18" charset="0"/>
                <a:cs typeface="Times New Roman" pitchFamily="18" charset="0"/>
              </a:rPr>
              <a:t> </a:t>
            </a:r>
            <a:br>
              <a:rPr lang="kk-KZ" sz="2000" b="0" dirty="0">
                <a:latin typeface="Times New Roman" pitchFamily="18" charset="0"/>
                <a:cs typeface="Times New Roman" pitchFamily="18" charset="0"/>
              </a:rPr>
            </a:br>
            <a:r>
              <a:rPr lang="kk-KZ" sz="2000" b="0" dirty="0">
                <a:latin typeface="Times New Roman" pitchFamily="18" charset="0"/>
                <a:cs typeface="Times New Roman" pitchFamily="18" charset="0"/>
              </a:rPr>
              <a:t/>
            </a:r>
            <a:br>
              <a:rPr lang="kk-KZ" sz="2000" b="0" dirty="0">
                <a:latin typeface="Times New Roman" pitchFamily="18" charset="0"/>
                <a:cs typeface="Times New Roman" pitchFamily="18" charset="0"/>
              </a:rPr>
            </a:br>
            <a:r>
              <a:rPr lang="kk-KZ" sz="2000" b="0" dirty="0">
                <a:latin typeface="Times New Roman" pitchFamily="18" charset="0"/>
                <a:cs typeface="Times New Roman" pitchFamily="18" charset="0"/>
              </a:rPr>
              <a:t> </a:t>
            </a:r>
          </a:p>
        </p:txBody>
      </p:sp>
    </p:spTree>
    <p:extLst>
      <p:ext uri="{BB962C8B-B14F-4D97-AF65-F5344CB8AC3E}">
        <p14:creationId xmlns:p14="http://schemas.microsoft.com/office/powerpoint/2010/main" val="152881710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17581" y="548680"/>
            <a:ext cx="7175351" cy="4376777"/>
          </a:xfrm>
        </p:spPr>
        <p:txBody>
          <a:bodyPr/>
          <a:lstStyle/>
          <a:p>
            <a:pPr marL="182880" indent="0" algn="l">
              <a:buNone/>
            </a:pPr>
            <a:r>
              <a:rPr lang="ru-RU" sz="1600" b="0" dirty="0">
                <a:latin typeface="Times New Roman" pitchFamily="18" charset="0"/>
                <a:cs typeface="Times New Roman" pitchFamily="18" charset="0"/>
              </a:rPr>
              <a:t/>
            </a:r>
            <a:br>
              <a:rPr lang="ru-RU" sz="1600" b="0" dirty="0">
                <a:latin typeface="Times New Roman" pitchFamily="18" charset="0"/>
                <a:cs typeface="Times New Roman" pitchFamily="18" charset="0"/>
              </a:rPr>
            </a:br>
            <a:r>
              <a:rPr lang="ru-RU" sz="2400" b="0" dirty="0" err="1">
                <a:latin typeface="Times New Roman" pitchFamily="18" charset="0"/>
                <a:cs typeface="Times New Roman" pitchFamily="18" charset="0"/>
              </a:rPr>
              <a:t>Пайдаланылған</a:t>
            </a:r>
            <a:r>
              <a:rPr lang="ru-RU" sz="2400" b="0" dirty="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әдебиеттер</a:t>
            </a:r>
            <a:r>
              <a:rPr lang="ru-RU" sz="2400" b="0" dirty="0" smtClean="0">
                <a:latin typeface="Times New Roman" pitchFamily="18" charset="0"/>
                <a:cs typeface="Times New Roman" pitchFamily="18" charset="0"/>
              </a:rPr>
              <a:t>:</a:t>
            </a:r>
            <a:r>
              <a:rPr lang="ru-RU" sz="2400" b="0" dirty="0">
                <a:latin typeface="Times New Roman" pitchFamily="18" charset="0"/>
                <a:cs typeface="Times New Roman" pitchFamily="18" charset="0"/>
              </a:rPr>
              <a:t/>
            </a:r>
            <a:br>
              <a:rPr lang="ru-RU" sz="2400" b="0" dirty="0">
                <a:latin typeface="Times New Roman" pitchFamily="18" charset="0"/>
                <a:cs typeface="Times New Roman" pitchFamily="18" charset="0"/>
              </a:rPr>
            </a:br>
            <a:r>
              <a:rPr lang="ru-RU" sz="2400" dirty="0">
                <a:latin typeface="Times New Roman" pitchFamily="18" charset="0"/>
                <a:cs typeface="Times New Roman" pitchFamily="18" charset="0"/>
              </a:rPr>
              <a:t>1</a:t>
            </a:r>
            <a:r>
              <a:rPr lang="ru-RU" sz="2400" b="0" dirty="0" smtClean="0">
                <a:latin typeface="Times New Roman" pitchFamily="18" charset="0"/>
                <a:cs typeface="Times New Roman" pitchFamily="18" charset="0"/>
              </a:rPr>
              <a:t>.Ғ.Сағымбаев</a:t>
            </a:r>
            <a:r>
              <a:rPr lang="ru-RU" sz="2400" b="0" dirty="0">
                <a:latin typeface="Times New Roman" pitchFamily="18" charset="0"/>
                <a:cs typeface="Times New Roman" pitchFamily="18" charset="0"/>
              </a:rPr>
              <a:t>. Экология </a:t>
            </a:r>
            <a:r>
              <a:rPr lang="ru-RU" sz="2400" b="0" dirty="0" err="1">
                <a:latin typeface="Times New Roman" pitchFamily="18" charset="0"/>
                <a:cs typeface="Times New Roman" pitchFamily="18" charset="0"/>
              </a:rPr>
              <a:t>негіздері</a:t>
            </a:r>
            <a:r>
              <a:rPr lang="ru-RU" sz="2400" b="0" dirty="0">
                <a:latin typeface="Times New Roman" pitchFamily="18" charset="0"/>
                <a:cs typeface="Times New Roman" pitchFamily="18" charset="0"/>
              </a:rPr>
              <a:t>. Алматы, </a:t>
            </a:r>
            <a:r>
              <a:rPr lang="ru-RU" sz="2400" b="0" dirty="0" smtClean="0">
                <a:latin typeface="Times New Roman" pitchFamily="18" charset="0"/>
                <a:cs typeface="Times New Roman" pitchFamily="18" charset="0"/>
              </a:rPr>
              <a:t>1995</a:t>
            </a:r>
            <a:br>
              <a:rPr lang="ru-RU" sz="2400" b="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2.Т.Несіпбаев. Адам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жануарлар</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физиологиясы.2005</a:t>
            </a:r>
            <a:br>
              <a:rPr lang="ru-RU" sz="2400" dirty="0" smtClean="0">
                <a:latin typeface="Times New Roman" pitchFamily="18" charset="0"/>
                <a:cs typeface="Times New Roman" pitchFamily="18" charset="0"/>
              </a:rPr>
            </a:br>
            <a:r>
              <a:rPr lang="ru-RU" sz="2400" b="0" dirty="0" smtClean="0">
                <a:latin typeface="Times New Roman" pitchFamily="18" charset="0"/>
                <a:cs typeface="Times New Roman" pitchFamily="18" charset="0"/>
              </a:rPr>
              <a:t/>
            </a:r>
            <a:br>
              <a:rPr lang="ru-RU" sz="2400" b="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1600" b="0" dirty="0">
                <a:latin typeface="Times New Roman" pitchFamily="18" charset="0"/>
                <a:cs typeface="Times New Roman" pitchFamily="18" charset="0"/>
              </a:rPr>
              <a:t/>
            </a:r>
            <a:br>
              <a:rPr lang="ru-RU" sz="1600" b="0" dirty="0">
                <a:latin typeface="Times New Roman" pitchFamily="18" charset="0"/>
                <a:cs typeface="Times New Roman" pitchFamily="18" charset="0"/>
              </a:rPr>
            </a:br>
            <a:endParaRPr lang="ru-RU" sz="1600" b="0" dirty="0">
              <a:latin typeface="Times New Roman" pitchFamily="18" charset="0"/>
              <a:cs typeface="Times New Roman" pitchFamily="18" charset="0"/>
            </a:endParaRPr>
          </a:p>
        </p:txBody>
      </p:sp>
    </p:spTree>
    <p:extLst>
      <p:ext uri="{BB962C8B-B14F-4D97-AF65-F5344CB8AC3E}">
        <p14:creationId xmlns:p14="http://schemas.microsoft.com/office/powerpoint/2010/main" val="163723628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99592" y="764704"/>
            <a:ext cx="7175351" cy="4032448"/>
          </a:xfrm>
        </p:spPr>
        <p:txBody>
          <a:bodyPr>
            <a:normAutofit/>
          </a:bodyPr>
          <a:lstStyle/>
          <a:p>
            <a:pPr marL="182880" indent="0" algn="l">
              <a:buNone/>
            </a:pPr>
            <a:r>
              <a:rPr lang="kk-KZ" sz="2400" dirty="0" smtClean="0">
                <a:solidFill>
                  <a:srgbClr val="FF0000"/>
                </a:solidFill>
                <a:latin typeface="Times New Roman" pitchFamily="18" charset="0"/>
                <a:cs typeface="Times New Roman" pitchFamily="18" charset="0"/>
              </a:rPr>
              <a:t>ЖОСПАР</a:t>
            </a:r>
            <a:r>
              <a:rPr lang="kk-KZ" sz="2400" dirty="0">
                <a:latin typeface="Times New Roman" pitchFamily="18" charset="0"/>
                <a:cs typeface="Times New Roman" pitchFamily="18" charset="0"/>
              </a:rPr>
              <a:t/>
            </a:r>
            <a:br>
              <a:rPr lang="kk-KZ" sz="2400" dirty="0">
                <a:latin typeface="Times New Roman" pitchFamily="18" charset="0"/>
                <a:cs typeface="Times New Roman" pitchFamily="18" charset="0"/>
              </a:rPr>
            </a:br>
            <a:r>
              <a:rPr lang="kk-KZ" sz="2400" dirty="0" smtClean="0">
                <a:latin typeface="Times New Roman" pitchFamily="18" charset="0"/>
                <a:cs typeface="Times New Roman" pitchFamily="18" charset="0"/>
              </a:rPr>
              <a:t>  1.Биологиялық ырғақ</a:t>
            </a:r>
            <a:r>
              <a:rPr lang="kk-KZ" sz="2400" dirty="0">
                <a:latin typeface="Times New Roman" pitchFamily="18" charset="0"/>
                <a:cs typeface="Times New Roman" pitchFamily="18" charset="0"/>
              </a:rPr>
              <a:t>.</a:t>
            </a:r>
            <a:r>
              <a:rPr lang="kk-KZ" sz="2400" dirty="0" smtClean="0">
                <a:latin typeface="Times New Roman" pitchFamily="18" charset="0"/>
                <a:cs typeface="Times New Roman" pitchFamily="18" charset="0"/>
              </a:rPr>
              <a:t> анықтама</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  2.Биологиялық ырғақтардың жіктелуі</a:t>
            </a:r>
            <a:br>
              <a:rPr lang="kk-KZ" sz="2400" dirty="0" smtClean="0">
                <a:latin typeface="Times New Roman" pitchFamily="18" charset="0"/>
                <a:cs typeface="Times New Roman" pitchFamily="18" charset="0"/>
              </a:rPr>
            </a:br>
            <a:r>
              <a:rPr lang="kk-KZ" sz="2400"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 3.Биологиялық ырғақтардың адам организіміне әсері   </a:t>
            </a:r>
            <a:br>
              <a:rPr lang="kk-KZ" sz="2400" dirty="0" smtClean="0">
                <a:latin typeface="Times New Roman" pitchFamily="18" charset="0"/>
                <a:cs typeface="Times New Roman" pitchFamily="18" charset="0"/>
              </a:rPr>
            </a:br>
            <a:r>
              <a:rPr lang="kk-KZ" sz="2400"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 4.Биологиялық ырғақтың маңызы      </a:t>
            </a:r>
            <a:br>
              <a:rPr lang="kk-KZ" sz="2400" dirty="0" smtClean="0">
                <a:latin typeface="Times New Roman" pitchFamily="18" charset="0"/>
                <a:cs typeface="Times New Roman" pitchFamily="18" charset="0"/>
              </a:rPr>
            </a:br>
            <a:r>
              <a:rPr lang="kk-KZ"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5.Фотопериодизм</a:t>
            </a:r>
            <a:r>
              <a:rPr lang="kk-KZ" sz="2400" dirty="0">
                <a:latin typeface="Times New Roman" pitchFamily="18" charset="0"/>
                <a:cs typeface="Times New Roman" pitchFamily="18" charset="0"/>
              </a:rPr>
              <a:t/>
            </a:r>
            <a:br>
              <a:rPr lang="kk-KZ" sz="2400" dirty="0">
                <a:latin typeface="Times New Roman" pitchFamily="18" charset="0"/>
                <a:cs typeface="Times New Roman" pitchFamily="18" charset="0"/>
              </a:rPr>
            </a:br>
            <a:r>
              <a:rPr lang="kk-KZ" sz="2400"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
            </a:r>
            <a:br>
              <a:rPr lang="kk-KZ" sz="2400" dirty="0">
                <a:latin typeface="Times New Roman" pitchFamily="18" charset="0"/>
                <a:cs typeface="Times New Roman" pitchFamily="18" charset="0"/>
              </a:rPr>
            </a:br>
            <a:r>
              <a:rPr lang="kk-KZ" sz="1600" dirty="0"/>
              <a:t/>
            </a:r>
            <a:br>
              <a:rPr lang="kk-KZ" sz="1600" dirty="0"/>
            </a:br>
            <a:r>
              <a:rPr lang="kk-KZ" sz="1600" dirty="0"/>
              <a:t/>
            </a:r>
            <a:br>
              <a:rPr lang="kk-KZ" sz="1600" dirty="0"/>
            </a:br>
            <a:r>
              <a:rPr lang="kk-KZ" sz="1600" dirty="0"/>
              <a:t> </a:t>
            </a:r>
          </a:p>
        </p:txBody>
      </p:sp>
    </p:spTree>
    <p:extLst>
      <p:ext uri="{BB962C8B-B14F-4D97-AF65-F5344CB8AC3E}">
        <p14:creationId xmlns:p14="http://schemas.microsoft.com/office/powerpoint/2010/main" val="302356998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9552" y="260648"/>
            <a:ext cx="8064896" cy="6336704"/>
          </a:xfrm>
        </p:spPr>
        <p:txBody>
          <a:bodyPr/>
          <a:lstStyle/>
          <a:p>
            <a:pPr marL="182880" indent="0" algn="just">
              <a:buNone/>
            </a:pPr>
            <a:r>
              <a:rPr lang="kk-KZ" sz="1800" dirty="0" smtClean="0">
                <a:solidFill>
                  <a:schemeClr val="accent6">
                    <a:lumMod val="75000"/>
                  </a:schemeClr>
                </a:solidFill>
                <a:latin typeface="Times New Roman" pitchFamily="18" charset="0"/>
                <a:cs typeface="Times New Roman" pitchFamily="18" charset="0"/>
              </a:rPr>
              <a:t/>
            </a:r>
            <a:br>
              <a:rPr lang="kk-KZ" sz="1800" dirty="0" smtClean="0">
                <a:solidFill>
                  <a:schemeClr val="accent6">
                    <a:lumMod val="75000"/>
                  </a:schemeClr>
                </a:solidFill>
                <a:latin typeface="Times New Roman" pitchFamily="18" charset="0"/>
                <a:cs typeface="Times New Roman" pitchFamily="18" charset="0"/>
              </a:rPr>
            </a:br>
            <a:r>
              <a:rPr lang="kk-KZ" sz="1800" dirty="0" smtClean="0">
                <a:solidFill>
                  <a:schemeClr val="accent6">
                    <a:lumMod val="75000"/>
                  </a:schemeClr>
                </a:solidFill>
                <a:latin typeface="Times New Roman" pitchFamily="18" charset="0"/>
                <a:cs typeface="Times New Roman" pitchFamily="18" charset="0"/>
              </a:rPr>
              <a:t>Кіріспе  </a:t>
            </a:r>
            <a:r>
              <a:rPr lang="kk-KZ" sz="1600" b="0" dirty="0">
                <a:latin typeface="Times New Roman" pitchFamily="18" charset="0"/>
                <a:cs typeface="Times New Roman" pitchFamily="18" charset="0"/>
              </a:rPr>
              <a:t/>
            </a:r>
            <a:br>
              <a:rPr lang="kk-KZ" sz="1600" b="0" dirty="0">
                <a:latin typeface="Times New Roman" pitchFamily="18" charset="0"/>
                <a:cs typeface="Times New Roman" pitchFamily="18" charset="0"/>
              </a:rPr>
            </a:br>
            <a:r>
              <a:rPr lang="kk-KZ" sz="1600" b="0" dirty="0" smtClean="0">
                <a:latin typeface="Times New Roman" pitchFamily="18" charset="0"/>
                <a:cs typeface="Times New Roman" pitchFamily="18" charset="0"/>
              </a:rPr>
              <a:t> </a:t>
            </a:r>
            <a:r>
              <a:rPr lang="kk-KZ" sz="1800" b="0" dirty="0" smtClean="0">
                <a:latin typeface="Times New Roman" pitchFamily="18" charset="0"/>
                <a:cs typeface="Times New Roman" pitchFamily="18" charset="0"/>
              </a:rPr>
              <a:t>Бір  </a:t>
            </a:r>
            <a:r>
              <a:rPr lang="kk-KZ" sz="1800" b="0" dirty="0">
                <a:latin typeface="Times New Roman" pitchFamily="18" charset="0"/>
                <a:cs typeface="Times New Roman" pitchFamily="18" charset="0"/>
              </a:rPr>
              <a:t>организмдер –  температураға, ылғалдыққа, жарыққа  төзімділігі немесе қажетсінуі, өзге бір организмдердікіне қарағанда басқаша болып келеді. Мысалы, қайың ылғалды ауа райында жақсы өседі, ал шыршаларға- ылғалдығы төмендеу ауа райы қолайлы. Ылғалдылықтың немесе әртүрлі температураның тіршілікке қолайлы және қолайсыз жақтары болады. Тіршілікке қолайсыз жағдайлар- пессималды жағдай немесе пессмум деп аталады.</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
            </a:r>
            <a:br>
              <a:rPr lang="kk-KZ" sz="1800" b="0" dirty="0">
                <a:latin typeface="Times New Roman" pitchFamily="18" charset="0"/>
                <a:cs typeface="Times New Roman" pitchFamily="18" charset="0"/>
              </a:rPr>
            </a:br>
            <a:r>
              <a:rPr lang="kk-KZ" sz="1800" b="0" dirty="0">
                <a:latin typeface="Times New Roman" pitchFamily="18" charset="0"/>
                <a:cs typeface="Times New Roman" pitchFamily="18" charset="0"/>
              </a:rPr>
              <a:t>Егерде организмнің  дамуы жылдың маусымдық ырғағымен  сәйкес келмесе онда түр жойылады. Мәселен, күзге қарай ағаштардың жапырақтарының түсуі, жануарлар дүниесінің тіршілігіндегі өзгерістер (жүннің қалындауы, тері асты май қабаттарының қалындауы, ұйқыға кету, т.б.) мұның айқын мысалы бола алады. Аталған өзгерістер организмдердің тіршілігінде жыл сайын бұлжымай қайталанып </a:t>
            </a:r>
            <a:r>
              <a:rPr lang="kk-KZ" sz="1800" b="0" dirty="0" smtClean="0">
                <a:latin typeface="Times New Roman" pitchFamily="18" charset="0"/>
                <a:cs typeface="Times New Roman" pitchFamily="18" charset="0"/>
              </a:rPr>
              <a:t>отырады</a:t>
            </a:r>
            <a:br>
              <a:rPr lang="kk-KZ" sz="1800" b="0" dirty="0" smtClean="0">
                <a:latin typeface="Times New Roman" pitchFamily="18" charset="0"/>
                <a:cs typeface="Times New Roman" pitchFamily="18" charset="0"/>
              </a:rPr>
            </a:br>
            <a:r>
              <a:rPr lang="kk-KZ" sz="1800" b="0" dirty="0">
                <a:latin typeface="Times New Roman" pitchFamily="18" charset="0"/>
                <a:cs typeface="Times New Roman" pitchFamily="18" charset="0"/>
              </a:rPr>
              <a:t/>
            </a:r>
            <a:br>
              <a:rPr lang="kk-KZ" sz="1800" b="0" dirty="0">
                <a:latin typeface="Times New Roman" pitchFamily="18" charset="0"/>
                <a:cs typeface="Times New Roman" pitchFamily="18" charset="0"/>
              </a:rPr>
            </a:br>
            <a:r>
              <a:rPr lang="kk-KZ" sz="1800" b="0" dirty="0" smtClean="0">
                <a:latin typeface="Times New Roman" pitchFamily="18" charset="0"/>
                <a:cs typeface="Times New Roman" pitchFamily="18" charset="0"/>
              </a:rPr>
              <a:t/>
            </a:r>
            <a:br>
              <a:rPr lang="kk-KZ" sz="1800" b="0" dirty="0" smtClean="0">
                <a:latin typeface="Times New Roman" pitchFamily="18" charset="0"/>
                <a:cs typeface="Times New Roman" pitchFamily="18" charset="0"/>
              </a:rPr>
            </a:br>
            <a:r>
              <a:rPr lang="kk-KZ" sz="1800" b="0" dirty="0">
                <a:latin typeface="Times New Roman" pitchFamily="18" charset="0"/>
                <a:cs typeface="Times New Roman" pitchFamily="18" charset="0"/>
              </a:rPr>
              <a:t/>
            </a:r>
            <a:br>
              <a:rPr lang="kk-KZ" sz="1800" b="0" dirty="0">
                <a:latin typeface="Times New Roman" pitchFamily="18" charset="0"/>
                <a:cs typeface="Times New Roman" pitchFamily="18" charset="0"/>
              </a:rPr>
            </a:br>
            <a:r>
              <a:rPr lang="kk-KZ" sz="1800" b="0" dirty="0" smtClean="0">
                <a:latin typeface="Times New Roman" pitchFamily="18" charset="0"/>
                <a:cs typeface="Times New Roman" pitchFamily="18" charset="0"/>
              </a:rPr>
              <a:t>.</a:t>
            </a:r>
            <a:r>
              <a:rPr lang="kk-KZ" sz="1800" b="0" dirty="0">
                <a:latin typeface="Times New Roman" pitchFamily="18" charset="0"/>
                <a:cs typeface="Times New Roman" pitchFamily="18" charset="0"/>
              </a:rPr>
              <a:t/>
            </a:r>
            <a:br>
              <a:rPr lang="kk-KZ" sz="1800" b="0" dirty="0">
                <a:latin typeface="Times New Roman" pitchFamily="18" charset="0"/>
                <a:cs typeface="Times New Roman" pitchFamily="18" charset="0"/>
              </a:rPr>
            </a:br>
            <a:r>
              <a:rPr lang="kk-KZ" sz="1800" b="0" dirty="0" smtClean="0">
                <a:latin typeface="Times New Roman" pitchFamily="18" charset="0"/>
                <a:cs typeface="Times New Roman" pitchFamily="18" charset="0"/>
              </a:rPr>
              <a:t> </a:t>
            </a:r>
            <a:endParaRPr lang="kk-KZ"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117266154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692696"/>
            <a:ext cx="9252519" cy="6264696"/>
          </a:xfrm>
        </p:spPr>
        <p:txBody>
          <a:bodyPr>
            <a:normAutofit fontScale="90000"/>
          </a:bodyPr>
          <a:lstStyle/>
          <a:p>
            <a:pPr marL="182880" indent="0" algn="l">
              <a:buNone/>
            </a:pPr>
            <a:r>
              <a:rPr lang="kk-KZ" sz="2400" dirty="0" smtClean="0">
                <a:solidFill>
                  <a:schemeClr val="tx2">
                    <a:lumMod val="75000"/>
                  </a:schemeClr>
                </a:solidFill>
                <a:latin typeface="Times New Roman" pitchFamily="18" charset="0"/>
                <a:cs typeface="Times New Roman" pitchFamily="18" charset="0"/>
              </a:rPr>
              <a:t>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dirty="0">
                <a:solidFill>
                  <a:schemeClr val="tx2">
                    <a:lumMod val="75000"/>
                  </a:schemeClr>
                </a:solidFill>
                <a:latin typeface="Times New Roman" pitchFamily="18" charset="0"/>
                <a:cs typeface="Times New Roman" pitchFamily="18" charset="0"/>
              </a:rPr>
              <a:t/>
            </a:r>
            <a:br>
              <a:rPr lang="kk-KZ" sz="2400" dirty="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Биологиялық ырғақ</a:t>
            </a:r>
            <a:r>
              <a:rPr lang="kk-KZ" sz="2400" b="0" dirty="0" smtClean="0">
                <a:solidFill>
                  <a:schemeClr val="tx2">
                    <a:lumMod val="75000"/>
                  </a:schemeClr>
                </a:solidFill>
                <a:latin typeface="Times New Roman" pitchFamily="18" charset="0"/>
                <a:cs typeface="Times New Roman" pitchFamily="18" charset="0"/>
              </a:rPr>
              <a:t> </a:t>
            </a:r>
            <a:r>
              <a:rPr lang="kk-KZ" sz="2400" b="0" dirty="0">
                <a:solidFill>
                  <a:schemeClr val="tx2">
                    <a:lumMod val="75000"/>
                  </a:schemeClr>
                </a:solidFill>
                <a:latin typeface="Times New Roman" pitchFamily="18" charset="0"/>
                <a:cs typeface="Times New Roman" pitchFamily="18" charset="0"/>
              </a:rPr>
              <a:t>— биологиялық процестер мен құбылыстардың қарқыны мен сипатындағы мезгіл-мезгіл </a:t>
            </a:r>
            <a:r>
              <a:rPr lang="kk-KZ" sz="2400" b="0" dirty="0" smtClean="0">
                <a:solidFill>
                  <a:schemeClr val="tx2">
                    <a:lumMod val="75000"/>
                  </a:schemeClr>
                </a:solidFill>
                <a:latin typeface="Times New Roman" pitchFamily="18" charset="0"/>
                <a:cs typeface="Times New Roman" pitchFamily="18" charset="0"/>
              </a:rPr>
              <a:t>қайталанып отыратын </a:t>
            </a:r>
            <a:r>
              <a:rPr lang="kk-KZ" sz="2400" b="0" dirty="0">
                <a:solidFill>
                  <a:schemeClr val="tx2">
                    <a:lumMod val="75000"/>
                  </a:schemeClr>
                </a:solidFill>
                <a:latin typeface="Times New Roman" pitchFamily="18" charset="0"/>
                <a:cs typeface="Times New Roman" pitchFamily="18" charset="0"/>
              </a:rPr>
              <a:t>өзгерістер реттілігі. </a:t>
            </a:r>
            <a:r>
              <a:rPr lang="kk-KZ" sz="2000" b="0" dirty="0" smtClean="0">
                <a:solidFill>
                  <a:schemeClr val="tx2">
                    <a:lumMod val="75000"/>
                  </a:schemeClr>
                </a:solidFill>
                <a:latin typeface="Times New Roman" pitchFamily="18" charset="0"/>
                <a:cs typeface="Times New Roman" pitchFamily="18" charset="0"/>
              </a:rPr>
              <a:t/>
            </a:r>
            <a:br>
              <a:rPr lang="kk-KZ" sz="2000" b="0" dirty="0" smtClean="0">
                <a:solidFill>
                  <a:schemeClr val="tx2">
                    <a:lumMod val="75000"/>
                  </a:schemeClr>
                </a:solidFill>
                <a:latin typeface="Times New Roman" pitchFamily="18" charset="0"/>
                <a:cs typeface="Times New Roman" pitchFamily="18" charset="0"/>
              </a:rPr>
            </a:br>
            <a:r>
              <a:rPr lang="kk-KZ" sz="2000" b="0" dirty="0" smtClean="0">
                <a:solidFill>
                  <a:schemeClr val="tx2">
                    <a:lumMod val="75000"/>
                  </a:schemeClr>
                </a:solidFill>
                <a:latin typeface="Times New Roman" pitchFamily="18" charset="0"/>
                <a:cs typeface="Times New Roman" pitchFamily="18" charset="0"/>
              </a:rPr>
              <a:t>     </a:t>
            </a:r>
            <a:r>
              <a:rPr lang="kk-KZ" sz="2400" b="0" dirty="0" smtClean="0">
                <a:solidFill>
                  <a:schemeClr val="tx2">
                    <a:lumMod val="75000"/>
                  </a:schemeClr>
                </a:solidFill>
                <a:latin typeface="Times New Roman" pitchFamily="18" charset="0"/>
                <a:cs typeface="Times New Roman" pitchFamily="18" charset="0"/>
              </a:rPr>
              <a:t>Биологиялық </a:t>
            </a:r>
            <a:r>
              <a:rPr lang="kk-KZ" sz="2400" b="0" dirty="0">
                <a:solidFill>
                  <a:schemeClr val="tx2">
                    <a:lumMod val="75000"/>
                  </a:schemeClr>
                </a:solidFill>
                <a:latin typeface="Times New Roman" pitchFamily="18" charset="0"/>
                <a:cs typeface="Times New Roman" pitchFamily="18" charset="0"/>
              </a:rPr>
              <a:t>ырғақ барлық тірі организмдерге тән және ол клеткалық процестерден бастап популяциялық, биосфералық құбылыстарды </a:t>
            </a:r>
            <a:r>
              <a:rPr lang="kk-KZ" sz="2400" b="0" dirty="0" smtClean="0">
                <a:solidFill>
                  <a:schemeClr val="tx2">
                    <a:lumMod val="75000"/>
                  </a:schemeClr>
                </a:solidFill>
                <a:latin typeface="Times New Roman" pitchFamily="18" charset="0"/>
                <a:cs typeface="Times New Roman" pitchFamily="18" charset="0"/>
              </a:rPr>
              <a:t>қамтиды. </a:t>
            </a:r>
            <a:r>
              <a:rPr lang="ru-RU" sz="2400" b="0" dirty="0" err="1" smtClean="0">
                <a:solidFill>
                  <a:schemeClr val="tx2">
                    <a:lumMod val="75000"/>
                  </a:schemeClr>
                </a:solidFill>
                <a:latin typeface="Times New Roman" pitchFamily="18" charset="0"/>
                <a:cs typeface="Times New Roman" pitchFamily="18" charset="0"/>
              </a:rPr>
              <a:t>Мұны</a:t>
            </a:r>
            <a:r>
              <a:rPr lang="ru-RU" sz="2400" b="0" dirty="0" smtClean="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зерттейтін</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ғылым</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саласы</a:t>
            </a:r>
            <a:r>
              <a:rPr lang="ru-RU" sz="2400" b="0" dirty="0">
                <a:solidFill>
                  <a:schemeClr val="tx2">
                    <a:lumMod val="75000"/>
                  </a:schemeClr>
                </a:solidFill>
                <a:latin typeface="Times New Roman" pitchFamily="18" charset="0"/>
                <a:cs typeface="Times New Roman" pitchFamily="18" charset="0"/>
              </a:rPr>
              <a:t> — </a:t>
            </a:r>
            <a:r>
              <a:rPr lang="ru-RU" sz="2400" dirty="0">
                <a:solidFill>
                  <a:schemeClr val="tx2">
                    <a:lumMod val="75000"/>
                  </a:schemeClr>
                </a:solidFill>
                <a:latin typeface="Times New Roman" pitchFamily="18" charset="0"/>
                <a:cs typeface="Times New Roman" pitchFamily="18" charset="0"/>
              </a:rPr>
              <a:t>биоритмология.</a:t>
            </a:r>
            <a:br>
              <a:rPr lang="ru-RU" sz="2400" dirty="0">
                <a:solidFill>
                  <a:schemeClr val="tx2">
                    <a:lumMod val="75000"/>
                  </a:schemeClr>
                </a:solidFill>
                <a:latin typeface="Times New Roman" pitchFamily="18" charset="0"/>
                <a:cs typeface="Times New Roman" pitchFamily="18" charset="0"/>
              </a:rPr>
            </a:br>
            <a:r>
              <a:rPr lang="ru-RU" sz="2400" b="0" dirty="0" err="1">
                <a:solidFill>
                  <a:schemeClr val="tx2">
                    <a:lumMod val="75000"/>
                  </a:schemeClr>
                </a:solidFill>
                <a:latin typeface="Times New Roman" pitchFamily="18" charset="0"/>
                <a:cs typeface="Times New Roman" pitchFamily="18" charset="0"/>
              </a:rPr>
              <a:t>Биологиялық</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ырғақ</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табиғи</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жағдайда</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қоршаған</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ортадағы</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құбылыстар</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өзгерістеріне</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сәйкес</a:t>
            </a:r>
            <a:r>
              <a:rPr lang="ru-RU" sz="2400" b="0" dirty="0">
                <a:solidFill>
                  <a:schemeClr val="tx2">
                    <a:lumMod val="75000"/>
                  </a:schemeClr>
                </a:solidFill>
                <a:latin typeface="Times New Roman" pitchFamily="18" charset="0"/>
                <a:cs typeface="Times New Roman" pitchFamily="18" charset="0"/>
              </a:rPr>
              <a:t> </a:t>
            </a:r>
            <a:r>
              <a:rPr lang="ru-RU" sz="2400" b="0" dirty="0" err="1" smtClean="0">
                <a:solidFill>
                  <a:schemeClr val="tx2">
                    <a:lumMod val="75000"/>
                  </a:schemeClr>
                </a:solidFill>
                <a:latin typeface="Times New Roman" pitchFamily="18" charset="0"/>
                <a:cs typeface="Times New Roman" pitchFamily="18" charset="0"/>
              </a:rPr>
              <a:t>жүреді</a:t>
            </a:r>
            <a:r>
              <a:rPr lang="ru-RU" sz="2400" b="0" dirty="0" smtClean="0">
                <a:solidFill>
                  <a:schemeClr val="tx2">
                    <a:lumMod val="75000"/>
                  </a:schemeClr>
                </a:solidFill>
                <a:latin typeface="Times New Roman" pitchFamily="18" charset="0"/>
                <a:cs typeface="Times New Roman" pitchFamily="18" charset="0"/>
              </a:rPr>
              <a:t>.</a:t>
            </a:r>
            <a:br>
              <a:rPr lang="ru-RU" sz="2400" b="0" dirty="0" smtClean="0">
                <a:solidFill>
                  <a:schemeClr val="tx2">
                    <a:lumMod val="75000"/>
                  </a:schemeClr>
                </a:solidFill>
                <a:latin typeface="Times New Roman" pitchFamily="18" charset="0"/>
                <a:cs typeface="Times New Roman" pitchFamily="18" charset="0"/>
              </a:rPr>
            </a:br>
            <a:r>
              <a:rPr lang="ru-RU" sz="2400" b="0" dirty="0">
                <a:solidFill>
                  <a:schemeClr val="tx2">
                    <a:lumMod val="75000"/>
                  </a:schemeClr>
                </a:solidFill>
                <a:latin typeface="Times New Roman" pitchFamily="18" charset="0"/>
                <a:cs typeface="Times New Roman" pitchFamily="18" charset="0"/>
              </a:rPr>
              <a:t/>
            </a:r>
            <a:br>
              <a:rPr lang="ru-RU" sz="2400" b="0" dirty="0">
                <a:solidFill>
                  <a:schemeClr val="tx2">
                    <a:lumMod val="75000"/>
                  </a:schemeClr>
                </a:solidFill>
                <a:latin typeface="Times New Roman" pitchFamily="18" charset="0"/>
                <a:cs typeface="Times New Roman" pitchFamily="18" charset="0"/>
              </a:rPr>
            </a:br>
            <a:r>
              <a:rPr lang="ru-RU" sz="2400" dirty="0" smtClean="0">
                <a:solidFill>
                  <a:schemeClr val="bg2">
                    <a:lumMod val="25000"/>
                  </a:schemeClr>
                </a:solidFill>
                <a:latin typeface="Times New Roman" pitchFamily="18" charset="0"/>
                <a:cs typeface="Times New Roman" pitchFamily="18" charset="0"/>
              </a:rPr>
              <a:t>  “</a:t>
            </a:r>
            <a:r>
              <a:rPr lang="ru-RU" sz="2400" dirty="0" err="1">
                <a:solidFill>
                  <a:srgbClr val="FF0000"/>
                </a:solidFill>
                <a:latin typeface="Times New Roman" pitchFamily="18" charset="0"/>
                <a:cs typeface="Times New Roman" pitchFamily="18" charset="0"/>
              </a:rPr>
              <a:t>Биологиялық</a:t>
            </a:r>
            <a:r>
              <a:rPr lang="ru-RU" sz="2400" dirty="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сағат</a:t>
            </a:r>
            <a:r>
              <a:rPr lang="ru-RU" sz="2400" dirty="0" smtClean="0">
                <a:solidFill>
                  <a:schemeClr val="bg2">
                    <a:lumMod val="25000"/>
                  </a:schemeClr>
                </a:solidFill>
                <a:latin typeface="Times New Roman" pitchFamily="18" charset="0"/>
                <a:cs typeface="Times New Roman" pitchFamily="18" charset="0"/>
              </a:rPr>
              <a:t>” </a:t>
            </a:r>
            <a:br>
              <a:rPr lang="ru-RU" sz="2400" dirty="0" smtClean="0">
                <a:solidFill>
                  <a:schemeClr val="bg2">
                    <a:lumMod val="25000"/>
                  </a:schemeClr>
                </a:solidFill>
                <a:latin typeface="Times New Roman" pitchFamily="18" charset="0"/>
                <a:cs typeface="Times New Roman" pitchFamily="18" charset="0"/>
              </a:rPr>
            </a:br>
            <a:r>
              <a:rPr lang="ru-RU" sz="2400" b="0" dirty="0">
                <a:solidFill>
                  <a:schemeClr val="tx2">
                    <a:lumMod val="75000"/>
                  </a:schemeClr>
                </a:solidFill>
                <a:latin typeface="Times New Roman" pitchFamily="18" charset="0"/>
                <a:cs typeface="Times New Roman" pitchFamily="18" charset="0"/>
              </a:rPr>
              <a:t> </a:t>
            </a:r>
            <a:r>
              <a:rPr lang="ru-RU" sz="2400" b="0" dirty="0" smtClean="0">
                <a:solidFill>
                  <a:schemeClr val="tx2">
                    <a:lumMod val="75000"/>
                  </a:schemeClr>
                </a:solidFill>
                <a:latin typeface="Times New Roman" pitchFamily="18" charset="0"/>
                <a:cs typeface="Times New Roman" pitchFamily="18" charset="0"/>
              </a:rPr>
              <a:t/>
            </a:r>
            <a:br>
              <a:rPr lang="ru-RU" sz="2400" b="0" dirty="0" smtClean="0">
                <a:solidFill>
                  <a:schemeClr val="tx2">
                    <a:lumMod val="75000"/>
                  </a:schemeClr>
                </a:solidFill>
                <a:latin typeface="Times New Roman" pitchFamily="18" charset="0"/>
                <a:cs typeface="Times New Roman" pitchFamily="18" charset="0"/>
              </a:rPr>
            </a:br>
            <a:r>
              <a:rPr lang="ru-RU" sz="2400" b="0" dirty="0" err="1" smtClean="0">
                <a:solidFill>
                  <a:schemeClr val="tx2">
                    <a:lumMod val="75000"/>
                  </a:schemeClr>
                </a:solidFill>
                <a:latin typeface="Times New Roman" pitchFamily="18" charset="0"/>
                <a:cs typeface="Times New Roman" pitchFamily="18" charset="0"/>
              </a:rPr>
              <a:t>қызметін</a:t>
            </a:r>
            <a:r>
              <a:rPr lang="ru-RU" sz="2400" b="0" dirty="0" smtClean="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атқарады</a:t>
            </a:r>
            <a:r>
              <a:rPr lang="ru-RU" sz="2400" b="0" dirty="0" smtClean="0">
                <a:solidFill>
                  <a:schemeClr val="tx2">
                    <a:lumMod val="75000"/>
                  </a:schemeClr>
                </a:solidFill>
                <a:latin typeface="Times New Roman" pitchFamily="18" charset="0"/>
                <a:cs typeface="Times New Roman" pitchFamily="18" charset="0"/>
              </a:rPr>
              <a:t>,</a:t>
            </a:r>
            <a:br>
              <a:rPr lang="ru-RU" sz="2400" b="0" dirty="0" smtClean="0">
                <a:solidFill>
                  <a:schemeClr val="tx2">
                    <a:lumMod val="75000"/>
                  </a:schemeClr>
                </a:solidFill>
                <a:latin typeface="Times New Roman" pitchFamily="18" charset="0"/>
                <a:cs typeface="Times New Roman" pitchFamily="18" charset="0"/>
              </a:rPr>
            </a:br>
            <a:r>
              <a:rPr lang="ru-RU" sz="2400" b="0" dirty="0" err="1" smtClean="0">
                <a:solidFill>
                  <a:schemeClr val="tx2">
                    <a:lumMod val="75000"/>
                  </a:schemeClr>
                </a:solidFill>
                <a:latin typeface="Times New Roman" pitchFamily="18" charset="0"/>
                <a:cs typeface="Times New Roman" pitchFamily="18" charset="0"/>
              </a:rPr>
              <a:t>организмнің</a:t>
            </a:r>
            <a:r>
              <a:rPr lang="ru-RU" sz="2400" b="0" dirty="0" smtClean="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уақыт</a:t>
            </a:r>
            <a:r>
              <a:rPr lang="ru-RU" sz="2400" b="0" dirty="0">
                <a:solidFill>
                  <a:schemeClr val="tx2">
                    <a:lumMod val="75000"/>
                  </a:schemeClr>
                </a:solidFill>
                <a:latin typeface="Times New Roman" pitchFamily="18" charset="0"/>
                <a:cs typeface="Times New Roman" pitchFamily="18" charset="0"/>
              </a:rPr>
              <a:t> </a:t>
            </a:r>
            <a:r>
              <a:rPr lang="ru-RU" sz="2400" b="0" dirty="0" smtClean="0">
                <a:solidFill>
                  <a:schemeClr val="tx2">
                    <a:lumMod val="75000"/>
                  </a:schemeClr>
                </a:solidFill>
                <a:latin typeface="Times New Roman" pitchFamily="18" charset="0"/>
                <a:cs typeface="Times New Roman" pitchFamily="18" charset="0"/>
              </a:rPr>
              <a:t>пен</a:t>
            </a:r>
            <a:br>
              <a:rPr lang="ru-RU" sz="2400" b="0" dirty="0" smtClean="0">
                <a:solidFill>
                  <a:schemeClr val="tx2">
                    <a:lumMod val="75000"/>
                  </a:schemeClr>
                </a:solidFill>
                <a:latin typeface="Times New Roman" pitchFamily="18" charset="0"/>
                <a:cs typeface="Times New Roman" pitchFamily="18" charset="0"/>
              </a:rPr>
            </a:br>
            <a:r>
              <a:rPr lang="ru-RU" sz="2400" b="0" dirty="0" err="1" smtClean="0">
                <a:solidFill>
                  <a:schemeClr val="tx2">
                    <a:lumMod val="75000"/>
                  </a:schemeClr>
                </a:solidFill>
                <a:latin typeface="Times New Roman" pitchFamily="18" charset="0"/>
                <a:cs typeface="Times New Roman" pitchFamily="18" charset="0"/>
              </a:rPr>
              <a:t>кеңістікте</a:t>
            </a:r>
            <a:r>
              <a:rPr lang="ru-RU" sz="2400" b="0" dirty="0" smtClean="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бағдарлануына</a:t>
            </a:r>
            <a:r>
              <a:rPr lang="ru-RU" sz="2400" b="0" dirty="0" smtClean="0">
                <a:solidFill>
                  <a:schemeClr val="tx2">
                    <a:lumMod val="75000"/>
                  </a:schemeClr>
                </a:solidFill>
                <a:latin typeface="Times New Roman" pitchFamily="18" charset="0"/>
                <a:cs typeface="Times New Roman" pitchFamily="18" charset="0"/>
              </a:rPr>
              <a:t>,</a:t>
            </a:r>
            <a:br>
              <a:rPr lang="ru-RU" sz="2400" b="0" dirty="0" smtClean="0">
                <a:solidFill>
                  <a:schemeClr val="tx2">
                    <a:lumMod val="75000"/>
                  </a:schemeClr>
                </a:solidFill>
                <a:latin typeface="Times New Roman" pitchFamily="18" charset="0"/>
                <a:cs typeface="Times New Roman" pitchFamily="18" charset="0"/>
              </a:rPr>
            </a:br>
            <a:r>
              <a:rPr lang="ru-RU" sz="2400" b="0" dirty="0" err="1" smtClean="0">
                <a:solidFill>
                  <a:schemeClr val="tx2">
                    <a:lumMod val="75000"/>
                  </a:schemeClr>
                </a:solidFill>
                <a:latin typeface="Times New Roman" pitchFamily="18" charset="0"/>
                <a:cs typeface="Times New Roman" pitchFamily="18" charset="0"/>
              </a:rPr>
              <a:t>қоршаған</a:t>
            </a:r>
            <a:r>
              <a:rPr lang="ru-RU" sz="2400" b="0" dirty="0" smtClean="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ортадағы</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өзгерістерге</a:t>
            </a:r>
            <a:r>
              <a:rPr lang="ru-RU" sz="2400" b="0" dirty="0">
                <a:solidFill>
                  <a:schemeClr val="tx2">
                    <a:lumMod val="75000"/>
                  </a:schemeClr>
                </a:solidFill>
                <a:latin typeface="Times New Roman" pitchFamily="18" charset="0"/>
                <a:cs typeface="Times New Roman" pitchFamily="18" charset="0"/>
              </a:rPr>
              <a:t> </a:t>
            </a:r>
            <a:r>
              <a:rPr lang="ru-RU" sz="2400" b="0" dirty="0" smtClean="0">
                <a:solidFill>
                  <a:schemeClr val="tx2">
                    <a:lumMod val="75000"/>
                  </a:schemeClr>
                </a:solidFill>
                <a:latin typeface="Times New Roman" pitchFamily="18" charset="0"/>
                <a:cs typeface="Times New Roman" pitchFamily="18" charset="0"/>
              </a:rPr>
              <a:t/>
            </a:r>
            <a:br>
              <a:rPr lang="ru-RU" sz="2400" b="0" dirty="0" smtClean="0">
                <a:solidFill>
                  <a:schemeClr val="tx2">
                    <a:lumMod val="75000"/>
                  </a:schemeClr>
                </a:solidFill>
                <a:latin typeface="Times New Roman" pitchFamily="18" charset="0"/>
                <a:cs typeface="Times New Roman" pitchFamily="18" charset="0"/>
              </a:rPr>
            </a:br>
            <a:r>
              <a:rPr lang="ru-RU" sz="2400" b="0" dirty="0" err="1" smtClean="0">
                <a:solidFill>
                  <a:schemeClr val="tx2">
                    <a:lumMod val="75000"/>
                  </a:schemeClr>
                </a:solidFill>
                <a:latin typeface="Times New Roman" pitchFamily="18" charset="0"/>
                <a:cs typeface="Times New Roman" pitchFamily="18" charset="0"/>
              </a:rPr>
              <a:t>алдын</a:t>
            </a:r>
            <a:r>
              <a:rPr lang="ru-RU" sz="2400" b="0" dirty="0" smtClean="0">
                <a:solidFill>
                  <a:schemeClr val="tx2">
                    <a:lumMod val="75000"/>
                  </a:schemeClr>
                </a:solidFill>
                <a:latin typeface="Times New Roman" pitchFamily="18" charset="0"/>
                <a:cs typeface="Times New Roman" pitchFamily="18" charset="0"/>
              </a:rPr>
              <a:t>-ала </a:t>
            </a:r>
            <a:r>
              <a:rPr lang="ru-RU" sz="2400" b="0" dirty="0" err="1">
                <a:solidFill>
                  <a:schemeClr val="tx2">
                    <a:lumMod val="75000"/>
                  </a:schemeClr>
                </a:solidFill>
                <a:latin typeface="Times New Roman" pitchFamily="18" charset="0"/>
                <a:cs typeface="Times New Roman" pitchFamily="18" charset="0"/>
              </a:rPr>
              <a:t>дайындалуға</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мүмкіндік</a:t>
            </a:r>
            <a:r>
              <a:rPr lang="ru-RU" sz="2400" b="0" dirty="0">
                <a:solidFill>
                  <a:schemeClr val="tx2">
                    <a:lumMod val="75000"/>
                  </a:schemeClr>
                </a:solidFill>
                <a:latin typeface="Times New Roman" pitchFamily="18" charset="0"/>
                <a:cs typeface="Times New Roman" pitchFamily="18" charset="0"/>
              </a:rPr>
              <a:t> </a:t>
            </a:r>
            <a:r>
              <a:rPr lang="ru-RU" sz="2400" b="0" dirty="0" err="1">
                <a:solidFill>
                  <a:schemeClr val="tx2">
                    <a:lumMod val="75000"/>
                  </a:schemeClr>
                </a:solidFill>
                <a:latin typeface="Times New Roman" pitchFamily="18" charset="0"/>
                <a:cs typeface="Times New Roman" pitchFamily="18" charset="0"/>
              </a:rPr>
              <a:t>береді</a:t>
            </a:r>
            <a:r>
              <a:rPr lang="ru-RU" sz="2400" b="0" dirty="0">
                <a:solidFill>
                  <a:schemeClr val="tx2">
                    <a:lumMod val="75000"/>
                  </a:schemeClr>
                </a:solidFill>
                <a:latin typeface="Times New Roman" pitchFamily="18" charset="0"/>
                <a:cs typeface="Times New Roman" pitchFamily="18" charset="0"/>
              </a:rPr>
              <a:t/>
            </a:r>
            <a:br>
              <a:rPr lang="ru-RU" sz="2400" b="0" dirty="0">
                <a:solidFill>
                  <a:schemeClr val="tx2">
                    <a:lumMod val="75000"/>
                  </a:schemeClr>
                </a:solidFill>
                <a:latin typeface="Times New Roman" pitchFamily="18" charset="0"/>
                <a:cs typeface="Times New Roman" pitchFamily="18" charset="0"/>
              </a:rPr>
            </a:br>
            <a:r>
              <a:rPr lang="kk-KZ" sz="2400" b="0" i="1" dirty="0" smtClean="0">
                <a:solidFill>
                  <a:schemeClr val="tx2">
                    <a:lumMod val="75000"/>
                  </a:schemeClr>
                </a:solidFill>
                <a:latin typeface="Times New Roman" pitchFamily="18" charset="0"/>
                <a:cs typeface="Times New Roman" pitchFamily="18" charset="0"/>
              </a:rPr>
              <a:t/>
            </a:r>
            <a:br>
              <a:rPr lang="kk-KZ" sz="2400" b="0" i="1" dirty="0" smtClean="0">
                <a:solidFill>
                  <a:schemeClr val="tx2">
                    <a:lumMod val="75000"/>
                  </a:schemeClr>
                </a:solidFill>
                <a:latin typeface="Times New Roman" pitchFamily="18" charset="0"/>
                <a:cs typeface="Times New Roman" pitchFamily="18" charset="0"/>
              </a:rPr>
            </a:br>
            <a:r>
              <a:rPr lang="kk-KZ" sz="2400" i="1" dirty="0">
                <a:solidFill>
                  <a:schemeClr val="tx2">
                    <a:lumMod val="75000"/>
                  </a:schemeClr>
                </a:solidFill>
                <a:latin typeface="Times New Roman" pitchFamily="18" charset="0"/>
                <a:cs typeface="Times New Roman" pitchFamily="18" charset="0"/>
              </a:rPr>
              <a:t/>
            </a:r>
            <a:br>
              <a:rPr lang="kk-KZ" sz="2400" i="1" dirty="0">
                <a:solidFill>
                  <a:schemeClr val="tx2">
                    <a:lumMod val="75000"/>
                  </a:schemeClr>
                </a:solidFill>
                <a:latin typeface="Times New Roman" pitchFamily="18" charset="0"/>
                <a:cs typeface="Times New Roman" pitchFamily="18" charset="0"/>
              </a:rPr>
            </a:br>
            <a:r>
              <a:rPr lang="kk-KZ" sz="2400" i="1" dirty="0" smtClean="0">
                <a:solidFill>
                  <a:schemeClr val="tx2">
                    <a:lumMod val="75000"/>
                  </a:schemeClr>
                </a:solidFill>
                <a:latin typeface="Times New Roman" pitchFamily="18" charset="0"/>
                <a:cs typeface="Times New Roman" pitchFamily="18" charset="0"/>
              </a:rPr>
              <a:t/>
            </a:r>
            <a:br>
              <a:rPr lang="kk-KZ" sz="2400" i="1" dirty="0" smtClean="0">
                <a:solidFill>
                  <a:schemeClr val="tx2">
                    <a:lumMod val="75000"/>
                  </a:schemeClr>
                </a:solidFill>
                <a:latin typeface="Times New Roman" pitchFamily="18" charset="0"/>
                <a:cs typeface="Times New Roman" pitchFamily="18" charset="0"/>
              </a:rPr>
            </a:br>
            <a:endParaRPr lang="kk-KZ" sz="2400" b="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572" y="3212976"/>
            <a:ext cx="35959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83022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667129" cy="781681"/>
          </a:xfrm>
        </p:spPr>
        <p:txBody>
          <a:bodyPr/>
          <a:lstStyle/>
          <a:p>
            <a:r>
              <a:rPr lang="kk-KZ" sz="2400" dirty="0" smtClean="0">
                <a:latin typeface="Times New Roman" pitchFamily="18" charset="0"/>
                <a:cs typeface="Times New Roman" pitchFamily="18" charset="0"/>
              </a:rPr>
              <a:t>Биологиялық ырғақтың жіктелуі</a:t>
            </a:r>
            <a:endParaRPr lang="ru-RU" sz="2400" dirty="0">
              <a:latin typeface="Times New Roman" pitchFamily="18" charset="0"/>
              <a:cs typeface="Times New Roman" pitchFamily="18" charset="0"/>
            </a:endParaRPr>
          </a:p>
        </p:txBody>
      </p:sp>
      <p:sp>
        <p:nvSpPr>
          <p:cNvPr id="3" name="Текст 2"/>
          <p:cNvSpPr>
            <a:spLocks noGrp="1"/>
          </p:cNvSpPr>
          <p:nvPr>
            <p:ph type="body" idx="1"/>
          </p:nvPr>
        </p:nvSpPr>
        <p:spPr>
          <a:xfrm>
            <a:off x="0" y="908720"/>
            <a:ext cx="9144000" cy="5256584"/>
          </a:xfrm>
        </p:spPr>
        <p:txBody>
          <a:bodyPr/>
          <a:lstStyle/>
          <a:p>
            <a:r>
              <a:rPr lang="kk-KZ" dirty="0" smtClean="0"/>
              <a:t>                                                  </a:t>
            </a:r>
            <a:endParaRPr lang="kk-KZ" dirty="0" smtClean="0">
              <a:solidFill>
                <a:schemeClr val="tx1"/>
              </a:solidFill>
            </a:endParaRPr>
          </a:p>
        </p:txBody>
      </p:sp>
      <p:sp>
        <p:nvSpPr>
          <p:cNvPr id="4" name="Скругленный прямоугольник 3"/>
          <p:cNvSpPr/>
          <p:nvPr/>
        </p:nvSpPr>
        <p:spPr>
          <a:xfrm>
            <a:off x="2519772" y="1163156"/>
            <a:ext cx="4680520" cy="796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latin typeface="Times New Roman" pitchFamily="18" charset="0"/>
                <a:cs typeface="Times New Roman" pitchFamily="18" charset="0"/>
              </a:rPr>
              <a:t>Жоғарғы жиілігі бар ырғақтар</a:t>
            </a:r>
            <a:endParaRPr lang="ru-RU" sz="2400" dirty="0">
              <a:latin typeface="Times New Roman" pitchFamily="18" charset="0"/>
              <a:cs typeface="Times New Roman" pitchFamily="18" charset="0"/>
            </a:endParaRPr>
          </a:p>
        </p:txBody>
      </p:sp>
      <p:sp>
        <p:nvSpPr>
          <p:cNvPr id="7" name="Скругленный прямоугольник 6"/>
          <p:cNvSpPr/>
          <p:nvPr/>
        </p:nvSpPr>
        <p:spPr>
          <a:xfrm>
            <a:off x="2519772" y="2132856"/>
            <a:ext cx="46805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latin typeface="Times New Roman" pitchFamily="18" charset="0"/>
                <a:cs typeface="Times New Roman" pitchFamily="18" charset="0"/>
              </a:rPr>
              <a:t>Орталық жиіліктегі ырғақтар</a:t>
            </a:r>
            <a:endParaRPr lang="ru-RU" sz="2400" dirty="0">
              <a:latin typeface="Times New Roman" pitchFamily="18" charset="0"/>
              <a:cs typeface="Times New Roman" pitchFamily="18" charset="0"/>
            </a:endParaRPr>
          </a:p>
        </p:txBody>
      </p:sp>
      <p:sp>
        <p:nvSpPr>
          <p:cNvPr id="11" name="Скругленный прямоугольник 10"/>
          <p:cNvSpPr/>
          <p:nvPr/>
        </p:nvSpPr>
        <p:spPr>
          <a:xfrm>
            <a:off x="2519772" y="3156279"/>
            <a:ext cx="46805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t>Мезоырғақтар</a:t>
            </a:r>
            <a:endParaRPr lang="ru-RU"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2" y="4163888"/>
            <a:ext cx="4713287" cy="8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718" y="5172470"/>
            <a:ext cx="4647341"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711174" y="4293096"/>
            <a:ext cx="3240360" cy="461665"/>
          </a:xfrm>
          <a:prstGeom prst="rect">
            <a:avLst/>
          </a:prstGeom>
          <a:noFill/>
        </p:spPr>
        <p:txBody>
          <a:bodyPr wrap="square" rtlCol="0">
            <a:spAutoFit/>
          </a:bodyPr>
          <a:lstStyle/>
          <a:p>
            <a:r>
              <a:rPr lang="kk-KZ" sz="2400" dirty="0" smtClean="0">
                <a:solidFill>
                  <a:schemeClr val="bg1"/>
                </a:solidFill>
              </a:rPr>
              <a:t>Макроырғақтар</a:t>
            </a:r>
            <a:endParaRPr lang="ru-RU" sz="2400" dirty="0">
              <a:solidFill>
                <a:schemeClr val="bg1"/>
              </a:solidFill>
            </a:endParaRPr>
          </a:p>
        </p:txBody>
      </p:sp>
      <p:sp>
        <p:nvSpPr>
          <p:cNvPr id="13" name="TextBox 12"/>
          <p:cNvSpPr txBox="1"/>
          <p:nvPr/>
        </p:nvSpPr>
        <p:spPr>
          <a:xfrm>
            <a:off x="3711174" y="5301205"/>
            <a:ext cx="2952328" cy="461665"/>
          </a:xfrm>
          <a:prstGeom prst="rect">
            <a:avLst/>
          </a:prstGeom>
          <a:noFill/>
        </p:spPr>
        <p:txBody>
          <a:bodyPr wrap="square" rtlCol="0">
            <a:spAutoFit/>
          </a:bodyPr>
          <a:lstStyle/>
          <a:p>
            <a:r>
              <a:rPr lang="kk-KZ" sz="2400" dirty="0" smtClean="0">
                <a:solidFill>
                  <a:schemeClr val="bg1"/>
                </a:solidFill>
              </a:rPr>
              <a:t>Мегаырғақтар</a:t>
            </a:r>
            <a:endParaRPr lang="ru-RU" sz="2400" dirty="0">
              <a:solidFill>
                <a:schemeClr val="bg1"/>
              </a:solidFill>
            </a:endParaRPr>
          </a:p>
        </p:txBody>
      </p:sp>
      <p:cxnSp>
        <p:nvCxnSpPr>
          <p:cNvPr id="19" name="Прямая со стрелкой 18"/>
          <p:cNvCxnSpPr/>
          <p:nvPr/>
        </p:nvCxnSpPr>
        <p:spPr>
          <a:xfrm>
            <a:off x="2007858" y="1561608"/>
            <a:ext cx="4009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951565" y="2477197"/>
            <a:ext cx="457199" cy="14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2000405" y="3552323"/>
            <a:ext cx="4009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2007858" y="4468479"/>
            <a:ext cx="4009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7" name="Прямая со стрелкой 2056"/>
          <p:cNvCxnSpPr/>
          <p:nvPr/>
        </p:nvCxnSpPr>
        <p:spPr>
          <a:xfrm>
            <a:off x="2007858" y="5549965"/>
            <a:ext cx="4009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9" name="Прямая соединительная линия 2058"/>
          <p:cNvCxnSpPr/>
          <p:nvPr/>
        </p:nvCxnSpPr>
        <p:spPr>
          <a:xfrm>
            <a:off x="1835696" y="880385"/>
            <a:ext cx="72008" cy="485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2" name="Прямая соединительная линия 2061"/>
          <p:cNvCxnSpPr/>
          <p:nvPr/>
        </p:nvCxnSpPr>
        <p:spPr>
          <a:xfrm>
            <a:off x="1871700" y="875331"/>
            <a:ext cx="532859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15408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116632"/>
            <a:ext cx="9144000" cy="6741368"/>
          </a:xfrm>
        </p:spPr>
        <p:txBody>
          <a:bodyPr/>
          <a:lstStyle/>
          <a:p>
            <a:pPr marL="182880" indent="0">
              <a:buNone/>
            </a:pPr>
            <a:r>
              <a:rPr lang="kk-KZ" sz="800" dirty="0" smtClean="0"/>
              <a:t>щш</a:t>
            </a:r>
            <a:endParaRPr lang="kk-KZ" sz="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248"/>
          <a:stretch/>
        </p:blipFill>
        <p:spPr bwMode="auto">
          <a:xfrm>
            <a:off x="0" y="753211"/>
            <a:ext cx="9144000" cy="512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68866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 y="0"/>
            <a:ext cx="9144000" cy="6858000"/>
          </a:xfrm>
        </p:spPr>
        <p:txBody>
          <a:bodyPr/>
          <a:lstStyle/>
          <a:p>
            <a:pPr marL="182880" indent="0">
              <a:buNone/>
            </a:pPr>
            <a:r>
              <a:rPr lang="kk-KZ" sz="1400" dirty="0" smtClean="0"/>
              <a:t>                                                     </a:t>
            </a:r>
            <a:r>
              <a:rPr lang="kk-KZ" sz="2000" dirty="0" smtClean="0"/>
              <a:t>Ырғақ мерзімдері</a:t>
            </a:r>
            <a:endParaRPr lang="kk-KZ" sz="2000" dirty="0"/>
          </a:p>
        </p:txBody>
      </p:sp>
      <p:sp>
        <p:nvSpPr>
          <p:cNvPr id="6" name="Горизонтальный свиток 5"/>
          <p:cNvSpPr/>
          <p:nvPr/>
        </p:nvSpPr>
        <p:spPr>
          <a:xfrm>
            <a:off x="323528" y="2204863"/>
            <a:ext cx="3600400" cy="367240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rPr>
              <a:t>Кейіңгі жылдары организмдегі кейбір құбылыстардың бірнеше күндік ырғағы болатындығы анықталады.</a:t>
            </a:r>
            <a:endParaRPr lang="kk-KZ"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964" y="2204864"/>
            <a:ext cx="411044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Стрелка вниз 6"/>
          <p:cNvSpPr/>
          <p:nvPr/>
        </p:nvSpPr>
        <p:spPr>
          <a:xfrm>
            <a:off x="827584" y="620688"/>
            <a:ext cx="2736304"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t>Ұзақ мерзімді ырғақтар</a:t>
            </a:r>
            <a:endParaRPr lang="kk-KZ" sz="20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000" y="634869"/>
            <a:ext cx="2851344" cy="185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76896" y="1130841"/>
            <a:ext cx="1603560" cy="707886"/>
          </a:xfrm>
          <a:prstGeom prst="rect">
            <a:avLst/>
          </a:prstGeom>
          <a:noFill/>
        </p:spPr>
        <p:txBody>
          <a:bodyPr wrap="square" rtlCol="0">
            <a:spAutoFit/>
          </a:bodyPr>
          <a:lstStyle/>
          <a:p>
            <a:r>
              <a:rPr lang="kk-KZ" sz="2000" dirty="0" smtClean="0">
                <a:solidFill>
                  <a:schemeClr val="bg1"/>
                </a:solidFill>
              </a:rPr>
              <a:t>М</a:t>
            </a:r>
            <a:r>
              <a:rPr lang="kk-KZ" sz="2000" b="1" dirty="0" smtClean="0">
                <a:solidFill>
                  <a:schemeClr val="bg1"/>
                </a:solidFill>
              </a:rPr>
              <a:t>а</a:t>
            </a:r>
            <a:r>
              <a:rPr lang="kk-KZ" sz="2000" dirty="0" smtClean="0">
                <a:solidFill>
                  <a:schemeClr val="bg1"/>
                </a:solidFill>
              </a:rPr>
              <a:t>усымдық ырғақтар</a:t>
            </a:r>
            <a:endParaRPr lang="kk-KZ" sz="2000" dirty="0">
              <a:solidFill>
                <a:schemeClr val="bg1"/>
              </a:solidFill>
            </a:endParaRPr>
          </a:p>
        </p:txBody>
      </p:sp>
      <p:sp>
        <p:nvSpPr>
          <p:cNvPr id="9" name="TextBox 8"/>
          <p:cNvSpPr txBox="1"/>
          <p:nvPr/>
        </p:nvSpPr>
        <p:spPr>
          <a:xfrm>
            <a:off x="4625705" y="2793702"/>
            <a:ext cx="3600400" cy="2585323"/>
          </a:xfrm>
          <a:prstGeom prst="rect">
            <a:avLst/>
          </a:prstGeom>
          <a:noFill/>
        </p:spPr>
        <p:txBody>
          <a:bodyPr wrap="square" rtlCol="0">
            <a:spAutoFit/>
          </a:bodyPr>
          <a:lstStyle/>
          <a:p>
            <a:r>
              <a:rPr lang="kk-KZ" dirty="0" smtClean="0">
                <a:solidFill>
                  <a:schemeClr val="bg1"/>
                </a:solidFill>
              </a:rPr>
              <a:t>Тербеліс кезеңдері 1 жылға жуық физиолониялық әрекеттерді маусымдық ырғақтар деп санайды.</a:t>
            </a:r>
          </a:p>
          <a:p>
            <a:r>
              <a:rPr lang="kk-KZ" dirty="0" smtClean="0">
                <a:solidFill>
                  <a:schemeClr val="bg1"/>
                </a:solidFill>
              </a:rPr>
              <a:t>Бұл әректтер организмді жылытып әртүрлі маусымдағы сыртқы ортаның құбылмалы өзгерістеріне нақты икемдеп отырады</a:t>
            </a:r>
            <a:r>
              <a:rPr lang="kk-KZ" sz="1600" dirty="0" smtClean="0"/>
              <a:t>.</a:t>
            </a:r>
            <a:endParaRPr lang="kk-KZ" sz="1600" dirty="0"/>
          </a:p>
        </p:txBody>
      </p:sp>
    </p:spTree>
    <p:extLst>
      <p:ext uri="{BB962C8B-B14F-4D97-AF65-F5344CB8AC3E}">
        <p14:creationId xmlns:p14="http://schemas.microsoft.com/office/powerpoint/2010/main" val="280118898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67544" y="360040"/>
            <a:ext cx="7772400" cy="476672"/>
          </a:xfrm>
        </p:spPr>
        <p:txBody>
          <a:bodyPr/>
          <a:lstStyle/>
          <a:p>
            <a:pPr marL="182880" indent="0">
              <a:buNone/>
            </a:pPr>
            <a:r>
              <a:rPr lang="kk-KZ" sz="2400" dirty="0" smtClean="0">
                <a:solidFill>
                  <a:schemeClr val="tx1"/>
                </a:solidFill>
              </a:rPr>
              <a:t>Биологиялық ырғақтың адам организіміне әсері</a:t>
            </a:r>
            <a:endParaRPr lang="kk-KZ" sz="2400" dirty="0">
              <a:solidFill>
                <a:schemeClr val="tx1"/>
              </a:solidFill>
            </a:endParaRPr>
          </a:p>
        </p:txBody>
      </p:sp>
      <p:sp>
        <p:nvSpPr>
          <p:cNvPr id="2" name="Подзаголовок 1"/>
          <p:cNvSpPr>
            <a:spLocks noGrp="1"/>
          </p:cNvSpPr>
          <p:nvPr>
            <p:ph type="subTitle" idx="1"/>
          </p:nvPr>
        </p:nvSpPr>
        <p:spPr/>
        <p:txBody>
          <a:bodyPr/>
          <a:lstStyle/>
          <a:p>
            <a:endParaRPr lang="kk-KZ"/>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1" t="15319" r="1697" b="4114"/>
          <a:stretch/>
        </p:blipFill>
        <p:spPr bwMode="auto">
          <a:xfrm>
            <a:off x="21472" y="836712"/>
            <a:ext cx="9143999"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87861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26451"/>
            <a:ext cx="9144000" cy="6884451"/>
          </a:xfrm>
        </p:spPr>
        <p:txBody>
          <a:bodyPr/>
          <a:lstStyle/>
          <a:p>
            <a:pPr marL="182880" indent="0" algn="just">
              <a:buNone/>
            </a:pPr>
            <a:r>
              <a:rPr lang="kk-KZ" sz="1800" b="0" dirty="0" smtClean="0">
                <a:latin typeface="Times New Roman" pitchFamily="18" charset="0"/>
                <a:cs typeface="Times New Roman" pitchFamily="18" charset="0"/>
              </a:rPr>
              <a:t>Ал </a:t>
            </a:r>
            <a:r>
              <a:rPr lang="kk-KZ" sz="1800" b="0" dirty="0">
                <a:solidFill>
                  <a:srgbClr val="FF0000"/>
                </a:solidFill>
                <a:latin typeface="Times New Roman" pitchFamily="18" charset="0"/>
                <a:cs typeface="Times New Roman" pitchFamily="18" charset="0"/>
              </a:rPr>
              <a:t>жануарларда</a:t>
            </a:r>
            <a:r>
              <a:rPr lang="kk-KZ" sz="1800" b="0" dirty="0">
                <a:latin typeface="Times New Roman" pitchFamily="18" charset="0"/>
                <a:cs typeface="Times New Roman" pitchFamily="18" charset="0"/>
              </a:rPr>
              <a:t> биологиялық ырғақ әр түрлі физиологиялық-биохимиялық процестер (температура ауытқулары, гормондар бөлінуі, РНҚ синтезі, рибосома құрылуы, клеткалардың бөлінуі, т.б.) активтілігінің кезеңділігімен бейнеленеді. Жеке органдардың, тіндердің, клеткалардың тәуелсіз ырғақтары биологиялық құбылыстардың мерзімдік реттілігін құрайды, тірі организмдерде жүретін барлық процестердің үйлесуіне негіз болады. Биологиялық ырғақ тұқым қуалайды және табиғи сұрыпталу мен организмдердің бейімделгіштігінің маңызды факторы болып табылады</a:t>
            </a:r>
            <a:r>
              <a:rPr lang="kk-KZ" sz="1800" b="0" dirty="0" smtClean="0">
                <a:latin typeface="Times New Roman" pitchFamily="18" charset="0"/>
                <a:cs typeface="Times New Roman" pitchFamily="18" charset="0"/>
              </a:rPr>
              <a:t>.</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a:r>
            <a:br>
              <a:rPr lang="kk-KZ" sz="1800" b="0" dirty="0" smtClean="0">
                <a:latin typeface="Times New Roman" pitchFamily="18" charset="0"/>
                <a:cs typeface="Times New Roman" pitchFamily="18" charset="0"/>
              </a:rPr>
            </a:br>
            <a:r>
              <a:rPr lang="kk-KZ" sz="1800" b="0" dirty="0" smtClean="0">
                <a:latin typeface="Times New Roman" pitchFamily="18" charset="0"/>
                <a:cs typeface="Times New Roman" pitchFamily="18" charset="0"/>
              </a:rPr>
              <a:t/>
            </a:r>
            <a:br>
              <a:rPr lang="kk-KZ" sz="1800" b="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r>
              <a:rPr lang="kk-KZ" sz="1800" dirty="0" smtClean="0">
                <a:latin typeface="Times New Roman" pitchFamily="18" charset="0"/>
                <a:cs typeface="Times New Roman" pitchFamily="18" charset="0"/>
              </a:rPr>
              <a:t/>
            </a:r>
            <a:br>
              <a:rPr lang="kk-KZ" sz="1800" dirty="0" smtClean="0">
                <a:latin typeface="Times New Roman" pitchFamily="18" charset="0"/>
                <a:cs typeface="Times New Roman" pitchFamily="18" charset="0"/>
              </a:rPr>
            </a:br>
            <a:r>
              <a:rPr lang="kk-KZ" sz="1800" dirty="0">
                <a:latin typeface="Times New Roman" pitchFamily="18" charset="0"/>
                <a:cs typeface="Times New Roman" pitchFamily="18" charset="0"/>
              </a:rPr>
              <a:t/>
            </a:r>
            <a:br>
              <a:rPr lang="kk-KZ" sz="1800" dirty="0">
                <a:latin typeface="Times New Roman" pitchFamily="18" charset="0"/>
                <a:cs typeface="Times New Roman" pitchFamily="18" charset="0"/>
              </a:rPr>
            </a:br>
            <a:endParaRPr lang="kk-KZ" sz="1400" b="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2"/>
            <a:ext cx="432048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54" y="2636912"/>
            <a:ext cx="428443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25405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284</TotalTime>
  <Words>830</Words>
  <Application>Microsoft Office PowerPoint</Application>
  <PresentationFormat>Экран (4:3)</PresentationFormat>
  <Paragraphs>37</Paragraphs>
  <Slides>18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Century Gothic</vt:lpstr>
      <vt:lpstr>Courier New</vt:lpstr>
      <vt:lpstr>Palatino Linotype</vt:lpstr>
      <vt:lpstr>Times New Roman</vt:lpstr>
      <vt:lpstr>Исполнительная</vt:lpstr>
      <vt:lpstr>                       Тақырыбы: Биологиялық ырғақтар                                                                                       </vt:lpstr>
      <vt:lpstr>ЖОСПАР   1.Биологиялық ырғақ. анықтама   2.Биологиялық ырғақтардың жіктелуі   3.Биологиялық ырғақтардың адам организіміне әсері      4.Биологиялық ырғақтың маңызы         5.Фотопериодизм        </vt:lpstr>
      <vt:lpstr> Кіріспе    Бір  организмдер –  температураға, ылғалдыққа, жарыққа  төзімділігі немесе қажетсінуі, өзге бір организмдердікіне қарағанда басқаша болып келеді. Мысалы, қайың ылғалды ауа райында жақсы өседі, ал шыршаларға- ылғалдығы төмендеу ауа райы қолайлы. Ылғалдылықтың немесе әртүрлі температураның тіршілікке қолайлы және қолайсыз жақтары болады. Тіршілікке қолайсыз жағдайлар- пессималды жағдай немесе пессмум деп аталады.  Егерде организмнің  дамуы жылдың маусымдық ырғағымен  сәйкес келмесе онда түр жойылады. Мәселен, күзге қарай ағаштардың жапырақтарының түсуі, жануарлар дүниесінің тіршілігіндегі өзгерістер (жүннің қалындауы, тері асты май қабаттарының қалындауы, ұйқыға кету, т.б.) мұның айқын мысалы бола алады. Аталған өзгерістер организмдердің тіршілігінде жыл сайын бұлжымай қайталанып отырады    .  </vt:lpstr>
      <vt:lpstr>                                                             Биологиялық ырғақ — биологиялық процестер мен құбылыстардың қарқыны мен сипатындағы мезгіл-мезгіл қайталанып отыратын өзгерістер реттілігі.       Биологиялық ырғақ барлық тірі организмдерге тән және ол клеткалық процестерден бастап популяциялық, биосфералық құбылыстарды қамтиды. Мұны зерттейтін ғылым саласы — биоритмология. Биологиялық ырғақ табиғи жағдайда қоршаған ортадағы құбылыстар өзгерістеріне сәйкес жүреді.    “Биологиялық сағат”    қызметін атқарады, организмнің уақыт пен кеңістікте бағдарлануына, қоршаған ортадағы өзгерістерге  алдын-ала дайындалуға мүмкіндік береді    </vt:lpstr>
      <vt:lpstr>Биологиялық ырғақтың жіктелуі</vt:lpstr>
      <vt:lpstr>щш</vt:lpstr>
      <vt:lpstr>                                                     Ырғақ мерзімдері</vt:lpstr>
      <vt:lpstr>Биологиялық ырғақтың адам организіміне әсері</vt:lpstr>
      <vt:lpstr>Ал жануарларда биологиялық ырғақ әр түрлі физиологиялық-биохимиялық процестер (температура ауытқулары, гормондар бөлінуі, РНҚ синтезі, рибосома құрылуы, клеткалардың бөлінуі, т.б.) активтілігінің кезеңділігімен бейнеленеді. Жеке органдардың, тіндердің, клеткалардың тәуелсіз ырғақтары биологиялық құбылыстардың мерзімдік реттілігін құрайды, тірі организмдерде жүретін барлық процестердің үйлесуіне негіз болады. Биологиялық ырғақ тұқым қуалайды және табиғи сұрыпталу мен организмдердің бейімделгіштігінің маңызды факторы болып табылады.                </vt:lpstr>
      <vt:lpstr>Биологиялық ырғақ пайда болу себептеріне қарай экзогенді және эндогенді болып бөлінеді.Экзогенді биологиялық ырғақ — организмнің сыртқы күш әсеріне, қоршаған ортаның мерзімдік өзгерістеріне жауабы.Эндогенді (дербес, ырықсыз) биологиялық ырғақ-тірі организмнің өзінде туындайтын активті процестердің толқынына сәйкес қалыптасады. Ол қайтарымды байланыс механизмімен реттеледі. Осы байланыс тұйықталатын биологиялық құрылым деңгейіне қарай клеткалық, мүшелік, организмдік, популяциялық биологиялық ырғақтар болып жіктеледі. Маңызына байланысты биологиялық ырғақ физиологиялық (тыныс алу, қан айналу, т.б.) және экологиялық (организмнің сыртқы ортаның құбылмалы жағдайына бейімделуіне мүмкіндік беретін) болып бөлінеді. </vt:lpstr>
      <vt:lpstr>                          Темекі тартудың биоырғаққа әсері ДДҚҰ-ның көрсетуі бойынша әлемде жыл сайын шылым шегуден 2,5 млн астам адам қайтыс болады. ДДҚҰ сарапшылар комитеті никотин әлдендіруші құрал болуы мүмкіндепсанайды. Оны үнемі пайдалану тәуелділік тудырады, ал кейбір адамдарда тынышсыздану,күйгелектік, қажығандық, ашуланшақтық, ұйқысыздық, еріктің әлсіреуі, дене салмағының өсуі арқылы көрініс беретін синдром туғызады. Шылым шегуге тәуелділік тез дамиды. Құмарпаз шылым шегушілерге темекі шегу психикаға бірқатар оң әсер етеді: рухани тепе-теңдікті ұстайды, ол төменгі қозуда стимулятор және жоғарғыда седативті дәрі-дәрмек ретінде әсер етеді, үрейді басады.Алайда, шылым шегудің теріс жері көбірек. Көптеген аурулардың дамуы темекі шегумен байланысты, бұл атеросклероз, өкпеның, зәр қуығының, бүйрек қуысының, ауыз қуысының, жұтқыншақ, көмей және өңештің, ұйқы бездерінің қатерлі ісіктері, жүректің ишемия ауруы, шеткі қан тамырларының ауруы, гипертониялық ауру, ми қан тамырлары тромбозы және өкпенің                                                               әртүрлі созылмалы аурулары.                                                                          Темекі түтінінің құрамы бірнеше жүздеген                                                                            заттардан тұрады. Оның ішінде улы никотин,                                                                    көміртегі тотығы, аммиак, күкіртсутегі,                                                                       формальдегид, фенол, түрлі қышқылдар,                                                                           қорғасын, мышьяк, сынап, кадмий, кобальт,                                                                       радиоакивті элементтер, құрамында канцерогенді                                                                      бензопирен бар темекі шайыры сияқты элементтер                                                                          бар. Осы аталған заттардың кез-келгені адам                                                                         ағзасына зиянын тигізбей қоймайды.  </vt:lpstr>
      <vt:lpstr>Презентация PowerPoint</vt:lpstr>
      <vt:lpstr>Биологиялық ырғақтың қайталану кезеңі бірнеше секундтан ондаған жылдар аралығын қамтуы мүмкін. Қайталану мерзіміне қарай биологиялық ырғақ ультрадианды (1 минуттан 10 — 12 сағат аралығында), циркадианды, тәуліктік (бір тәулік ішіндегі жануарлардың физиологиялық құбылыстары мен қылығының бір заңдылықпен тербелуі; бұл жарық, температура, ылғалдық әсеріне байланысты), айлық (айналымы жағынан ай фазасына — айдың толуына, 29, 53 тәулікке жуық), жылдық немесе маусымдық (жыл сайын қайталанып отыратын процестер: жануарлардың ұя салуы, қоныс аударуы, өсу қарқынының өзгеруі), көп жылдық (ауа райының, тіршілік жағдайының планетарлық өзгеруіне байланысты) және теңіздің көтерілу ырғағына сәйкес (24,8 немесе 12,4 сағат сайын байқалатын теңіздегі тіршілік заңдылықтары: қимыл белсенділігі, газ алмасу қарқыны, планктондардың жоғары-төмен ығысуы, т.с.с.) болып бөлінеді     </vt:lpstr>
      <vt:lpstr> Биологиялық ырғақтардың маңызы   Табиғатта көптеген құбылыстар белгілі бір уақыт аралығында ырғақты  түрде үнемі қайталанып тұрады. Мысалы, күн мен түннің ауысуы, белгілі  уақыт аралығында күннің белсенділігінің ӛзгеруі және т. б.  Ырғақты өзгеріс адам ағзасында үнемі байқалады. Мысалы, жүректің  соғуы, жүйке талшықтары арқылы қозу мен тежелудің таралуы және т. б.  Тірі ағзаларға тән ырғақ – биологиялық ырғақ деп аталады.  Биологиялық ырғақ белгілі бір уақыт аралығында ағзада қайталанып, оның  тіршілік әрекетіне әсер етеді. Жер бетіндегі барлық тірі ағзалардың дамуы тікелей ғарыштық  факторлардың әсері арқылы жүріп отырады. Әсіресе, Күн сәулесі  белсенділігінің өзгеруі тірі ағзаларға ерекше әсер етеді. Адам ағзасының ішкі  ортасы күн сәулесі белсенділігінің ауытқуына сәйкес ӛзгеріп отырады.  Мысалы, магниттік толқынның әсерінен адамның қан қысымы ӛзгереді,  орталық жүйке жүйесінің қызметі бұзылады. Күн сәулесі белсенділігінің  ӛзгеруі адамның шығармашылық жұмыстарына да әсерін тигізеді.  Тірі ағзаларда болатын ырғаққа Айдың да әсері бар.  Жердің өз білігі (ось) бойынша қозғалуы (24 сағатта) тәуліктік ырғаққа  әсер етеді. Жердің күнді айнала қозғалуы маусымдық ырғақтарды  қалыптастырады.   </vt:lpstr>
      <vt:lpstr>Жарықкезеңдік (фотопериодизм). Ағзалардың көпшілігіне жарықтың тәуліктік ырғағы, яғни жарық (күн ұзақтығы ) мен қараңғы (түннің ұзақтығы ) арақатынасындағы тәулік кезеңдері тән қасиет. Өсу және даму үдерістерінен керінетін ағза жауабы жарықкезеңдік (грекше «рһоіоs» - жарық, «регіосіоs» - айналым) деп аталады.Өсімдіктер жарық ұзақтығының тәуелділігі бойынша ұзақ күндік өсімдік және қысқа күндік өсімдік деп бөлінеді. Ұзақ күндік есімдік тәуліктің жарық кезі 20 және одан ұзақ сағатка жететін үйектік (полярлық) шеңбері ауданында өседі. Мысалы, сары сояу (дурнишник)өсімдігі тәуліктің жарық кезі 21 сағатқа жеткенде ғана гүлдейді. Егер жарык кезінің ұзақтығы 21 сағаттан кем болса, онда бұл өсімдіктің үсікке тап болуы мүмкін. Солтүстік үйек шеңберінен аздап оңтүстікке қарай және оңтүстік үйекшеңберінен аздап солтүстікке қарай өсетін өсімдіктер қысқа күн өсімдіктері (мысалы, соя, бамбук, мақта, тары,жүгері, темекі) жатады. Бұл өсімдіктер ұзақ күн жағдайында гүлдей алмайды.          </vt:lpstr>
      <vt:lpstr>Жарықкезеңдікке тек өсімдіктер ғана емес, жануарлар да жауап береді. Мәселен, құстар мен ірі сүтқоректілерде жарық кезендігі маусымдық жылыстауға, күзгі және көктемгі түлеу, қысқы ұйқыға жатуға және басқаларға байланысты. Жарық кезеңінің реттелуі жануарлардың маусымдық жыныс белсенділігі үшін де едөуір маңызы бар. Жарық кезеңді қөректену қылығына да әсер етеді. Оның әсерінен қоңыржай ендіктің жануарлары калориясы көбірек қорек іздей бастайды. Адамның жарық кезеңдігі маусымдық эмоциялы күйге әсер етеді. Мысалы, эмоциялы белсенділіктің көктемгі үдемелі каркыны баршаға мәлім.  </vt:lpstr>
      <vt:lpstr> Қорытынды   Қазіргі кезде адамның  қоршаған ортамен қарым- қатынасы ерекше маңызға ие болып отыр. Жер шарындағы  халық санының жедел өсуі және көптеген елдердің индустриалды дамуы  табиғи ресурстарды пайдалануды  еселеп арттырып, адамның табиғатқа  әсерінің көлемін өсіре түсуде.  Экологиялық факторлардың уақыт және кеңістік бойынша өзгеруі- геологиялық, гелиоклиматтық )күн көзіне байланысты ауа райының қалыптасуы) және астрономиялық құбылыстарға байланысты және олар тіршілік иелеріне, тірі организмдерге  өз дегеніне көндіретін басқарушы қызметін атқарады.  Биологиялық ырғақтар мен  фотопериодизм – организмдер  тіршілігіндегі ырғақты қайталанулар процестерінде көптеген әсер етуші  немесе қозғаушы факторларлар.      </vt:lpstr>
      <vt:lpstr> Пайдаланылған әдебиеттер: 1.Ғ.Сағымбаев. Экология негіздері. Алматы, 1995 2.Т.Несіпбаев. Адам және жануарлар физиологиясы.2005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Қ.Жұбанов атындағы Ақтөбе өңірлік мемлекеттік университеті   Факультет: Жаратылыстану       Тақырыбы: Биологиялық ырғақтар                                                                                 Дайындаған: Маратова .Ф                                                                                                Ахатова.Ж</dc:title>
  <dc:creator>Класс 104 ИФ</dc:creator>
  <cp:lastModifiedBy>Данагул</cp:lastModifiedBy>
  <cp:revision>32</cp:revision>
  <dcterms:created xsi:type="dcterms:W3CDTF">2017-03-30T11:10:59Z</dcterms:created>
  <dcterms:modified xsi:type="dcterms:W3CDTF">2025-02-12T16:11:53Z</dcterms:modified>
</cp:coreProperties>
</file>