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0"/>
  </p:notesMasterIdLst>
  <p:sldIdLst>
    <p:sldId id="282" r:id="rId2"/>
    <p:sldId id="283" r:id="rId3"/>
    <p:sldId id="284" r:id="rId4"/>
    <p:sldId id="260" r:id="rId5"/>
    <p:sldId id="296" r:id="rId6"/>
    <p:sldId id="300" r:id="rId7"/>
    <p:sldId id="298" r:id="rId8"/>
    <p:sldId id="299" r:id="rId9"/>
    <p:sldId id="302" r:id="rId10"/>
    <p:sldId id="304" r:id="rId11"/>
    <p:sldId id="269" r:id="rId12"/>
    <p:sldId id="286" r:id="rId13"/>
    <p:sldId id="267" r:id="rId14"/>
    <p:sldId id="287" r:id="rId15"/>
    <p:sldId id="292" r:id="rId16"/>
    <p:sldId id="276" r:id="rId17"/>
    <p:sldId id="293" r:id="rId18"/>
    <p:sldId id="264" r:id="rId1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CF0B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 snapToGrid="0">
      <p:cViewPr>
        <p:scale>
          <a:sx n="60" d="100"/>
          <a:sy n="60" d="100"/>
        </p:scale>
        <p:origin x="-1044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560E4-9DC9-45A4-93B0-7D2E4C080D5F}" type="datetimeFigureOut">
              <a:rPr lang="ru-RU" smtClean="0"/>
              <a:pPr/>
              <a:t>25.07.2020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8A6D7-A9D5-4764-AD70-45862E492A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7957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A6D7-A9D5-4764-AD70-45862E492A35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9686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A6D7-A9D5-4764-AD70-45862E492A3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3955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A6D7-A9D5-4764-AD70-45862E492A3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5234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A6D7-A9D5-4764-AD70-45862E492A3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7508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A6D7-A9D5-4764-AD70-45862E492A35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1701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A6D7-A9D5-4764-AD70-45862E492A3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5868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A6D7-A9D5-4764-AD70-45862E492A3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28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A6D7-A9D5-4764-AD70-45862E492A3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1199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pPr/>
              <a:t>25.07.2020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3695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pPr/>
              <a:t>25.07.2020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455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pPr/>
              <a:t>25.07.2020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875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pPr/>
              <a:t>25.07.2020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815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pPr/>
              <a:t>25.07.2020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951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pPr/>
              <a:t>25.07.2020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4180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pPr/>
              <a:t>25.07.2020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227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pPr/>
              <a:t>25.07.2020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5271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pPr/>
              <a:t>25.07.2020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312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pPr/>
              <a:t>25.07.2020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83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pPr/>
              <a:t>25.07.2020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876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D642B-F8EB-46FA-80A2-30FE354A38ED}" type="datetimeFigureOut">
              <a:rPr lang="ru-RU" smtClean="0"/>
              <a:pPr/>
              <a:t>25.07.2020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3E788-AD25-48E6-B075-7802BEBE1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678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kitap.kz/audio-book/kerqula-atty-kendeba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ilimland.kz/index.php/kk/courses/audiochrestomathy/5-synyp/ertegiler/lesson/3-kerqula-atty-kendebai-ertegis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152356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Таза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мінсіз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асыл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38288"/>
            <a:ext cx="12192000" cy="471971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</a:t>
            </a:r>
            <a:r>
              <a:rPr lang="ru-RU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Керқұла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атты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Кендебай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ертегісі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Кендебай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елінің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тұрмысын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жақсартқан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Кендебайдың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ерліктері</a:t>
            </a:r>
            <a:endParaRPr lang="ru-RU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ӘДЕБИЕТІ (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Т1)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5-СЫНЫП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56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 algn="just">
              <a:lnSpc>
                <a:spcPct val="97000"/>
              </a:lnSpc>
              <a:spcAft>
                <a:spcPts val="0"/>
              </a:spcAft>
              <a:buNone/>
              <a:tabLst>
                <a:tab pos="647700" algn="l"/>
              </a:tabLst>
            </a:pP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858" y="407963"/>
            <a:ext cx="2883877" cy="189294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984860" y="659084"/>
            <a:ext cx="6945738" cy="15495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Құндыз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жүнді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арғымақ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құлын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туады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Құндыз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салмағы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кг-дай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өзен-көлде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терісі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аң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7791" y="2747146"/>
            <a:ext cx="2926080" cy="147623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4083333" y="2733079"/>
            <a:ext cx="6903535" cy="1515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Зынданның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аузы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құлыптаулы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Зындан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тұтқынға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түскен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адамдарды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жазалау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астынан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қазылған терең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4098" name="Picture 2" descr="Гиря 200 г, класса F2 (для поверки весов и гирь, стальная, оптовая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452" y="4643511"/>
            <a:ext cx="3052689" cy="159694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111469" y="4768454"/>
            <a:ext cx="6959806" cy="1266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Батпан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салмақ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өлшемі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батпанда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200-300 грамм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ауырлық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бар.)</a:t>
            </a:r>
          </a:p>
        </p:txBody>
      </p:sp>
    </p:spTree>
    <p:extLst>
      <p:ext uri="{BB962C8B-B14F-4D97-AF65-F5344CB8AC3E}">
        <p14:creationId xmlns:p14="http://schemas.microsoft.com/office/powerpoint/2010/main" xmlns="" val="2757943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296"/>
            <a:ext cx="12192000" cy="1099351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b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«Керқұла атты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Кендебай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ертегін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тыңдауға шақырамын.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002060"/>
                </a:solidFill>
                <a:hlinkClick r:id="rId2"/>
              </a:rPr>
              <a:t>https://kitap.kz/audio-book/kerqula-atty-kendebay</a:t>
            </a:r>
            <a:r>
              <a:rPr lang="kk-KZ" sz="2800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40524"/>
            <a:ext cx="12192000" cy="692882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Дескриптор:</a:t>
            </a:r>
            <a:endParaRPr lang="kk-KZ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lvl="2" indent="0" algn="just"/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е</a:t>
            </a:r>
            <a:r>
              <a:rPr lang="kk-KZ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ртегінің </a:t>
            </a:r>
            <a:r>
              <a:rPr lang="kk-KZ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мазмұнын тыңдайды</a:t>
            </a:r>
            <a:r>
              <a:rPr lang="kk-KZ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914400" lvl="2" indent="0" algn="just"/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ертегі мазмұнын түсінеді;</a:t>
            </a:r>
          </a:p>
          <a:p>
            <a:pPr marL="914400" lvl="2" indent="0" algn="just"/>
            <a:r>
              <a:rPr lang="kk-KZ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оқиғалар желісіне мән береді;</a:t>
            </a:r>
            <a:endParaRPr lang="kk-KZ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lvl="2" indent="0" algn="just"/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азмұндық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жоспарын рет-ретімен орналастырады.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2" descr="C:\Users\admin\Desktop\kerqy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7146" y="3234927"/>
            <a:ext cx="3943481" cy="3623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0234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295"/>
            <a:ext cx="12192000" cy="1230454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kk-KZ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</a:t>
            </a:r>
            <a:r>
              <a:rPr lang="kk-KZ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тексер</a:t>
            </a:r>
            <a:r>
              <a:rPr lang="kk-KZ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03159"/>
            <a:ext cx="12192000" cy="565484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3">
              <a:buNone/>
            </a:pPr>
            <a:endParaRPr lang="kk-K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buNone/>
            </a:pP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  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Кендебайдың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дүниеге 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келуі</a:t>
            </a:r>
            <a:endParaRPr lang="kk-K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buNone/>
            </a:pP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  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Керқұланың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тағдыры</a:t>
            </a:r>
            <a:endParaRPr lang="kk-K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buNone/>
            </a:pP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3.  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Кендебай  мен жетім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</a:t>
            </a:r>
            <a:endParaRPr lang="kk-K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buNone/>
            </a:pP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  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Керқұла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атқа тіл бітуі </a:t>
            </a:r>
          </a:p>
          <a:p>
            <a:pPr lvl="3">
              <a:buNone/>
            </a:pP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Кендебайдың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аралға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баруы</a:t>
            </a:r>
            <a:endParaRPr lang="kk-K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buNone/>
            </a:pP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Кендебайдың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биені 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күзетуі</a:t>
            </a:r>
            <a:endParaRPr lang="kk-K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buNone/>
            </a:pP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  Ханның бұйрығы </a:t>
            </a:r>
            <a:endParaRPr lang="kk-K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buNone/>
            </a:pP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   Кендебайдың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бұйрықты 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орындауы</a:t>
            </a:r>
            <a:endParaRPr lang="kk-K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buNone/>
            </a:pP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   Баланың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ата-анасымен 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қауышуы</a:t>
            </a:r>
            <a:endParaRPr lang="kk-K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buNone/>
            </a:pP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 Керқұла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атты  Кендебай   батырдың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елі</a:t>
            </a:r>
            <a:endParaRPr lang="kk-K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338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24759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2-тапсырма</a:t>
            </a: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5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08993"/>
            <a:ext cx="12192000" cy="584900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1371600" lvl="3" indent="0">
              <a:buNone/>
            </a:pP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3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4" indent="0">
              <a:buFont typeface="Wingdings" pitchFamily="2" charset="2"/>
              <a:buChar char="Ø"/>
            </a:pP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Керқұла  кім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ұрағы төңірегінде ойланады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28800" lvl="4" indent="0">
              <a:buFont typeface="Wingdings" pitchFamily="2" charset="2"/>
              <a:buChar char="Ø"/>
            </a:pP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ейіпкерге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мінездеме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28800" lvl="4" indent="0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құрастырады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6898" y="3963761"/>
            <a:ext cx="3664014" cy="1914310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>
            <a:off x="2486526" y="3850105"/>
            <a:ext cx="962527" cy="4652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67512" y="5086747"/>
            <a:ext cx="981541" cy="4999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8204050" y="3963761"/>
            <a:ext cx="981541" cy="4999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04049" y="4836789"/>
            <a:ext cx="981541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493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72055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</a:t>
            </a:r>
            <a:r>
              <a:rPr lang="ru-RU" sz="3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тексер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40524"/>
            <a:ext cx="12192000" cy="581747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Кендебай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бойындағы адами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қасиеттер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k-KZ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2" y="2245902"/>
            <a:ext cx="3664014" cy="191123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034818" y="3454277"/>
            <a:ext cx="2363651" cy="6005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Қайырымды</a:t>
            </a:r>
            <a:r>
              <a:rPr lang="kk-KZ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11988" y="2376104"/>
            <a:ext cx="2297295" cy="6005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Жанашыр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6745" y="2171183"/>
            <a:ext cx="2273058" cy="6005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Батыр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4400" y="3454277"/>
            <a:ext cx="2147250" cy="6005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96000" y="4559746"/>
            <a:ext cx="2575034" cy="6005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Мейірімді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61063" y="4559746"/>
            <a:ext cx="2606722" cy="6141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Айлалы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3207224" y="2661075"/>
            <a:ext cx="8861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193576" y="3675237"/>
            <a:ext cx="9612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818826" y="2661075"/>
            <a:ext cx="915741" cy="28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818826" y="3754528"/>
            <a:ext cx="9157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794078" y="4177609"/>
            <a:ext cx="299319" cy="259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818826" y="4177609"/>
            <a:ext cx="308211" cy="252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9034818" y="5460498"/>
            <a:ext cx="2332120" cy="5595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Мейірбан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19295" y="5444732"/>
            <a:ext cx="2766761" cy="6277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Жігерлі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24303" y="5460498"/>
            <a:ext cx="2560294" cy="5595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Еңбекқор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5527343" y="4221964"/>
            <a:ext cx="13648" cy="1020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7880241" y="3935361"/>
            <a:ext cx="2519353" cy="1379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1083292" y="3767768"/>
            <a:ext cx="3046295" cy="1576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4169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295"/>
            <a:ext cx="12191999" cy="1230453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3-тапсырма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03159"/>
            <a:ext cx="12191999" cy="565484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kk-KZ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Дескриптор</a:t>
            </a: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kk-KZ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«</a:t>
            </a: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Кендебай» деген сөзден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басталатын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5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сөйлем құрастырады;</a:t>
            </a:r>
          </a:p>
          <a:p>
            <a:pPr marL="0" indent="0">
              <a:buNone/>
            </a:pPr>
            <a:endParaRPr lang="kk-KZ" sz="40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40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admin\Desktop\7311-6-proekt_zh_ldyzdy_a_yz-e_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9313" y="3087852"/>
            <a:ext cx="5715000" cy="3209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3849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294"/>
            <a:ext cx="12191999" cy="1272770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3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</a:t>
            </a:r>
            <a:r>
              <a:rPr lang="ru-RU" sz="3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тексер</a:t>
            </a: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45477"/>
            <a:ext cx="12191999" cy="561252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2114550" lvl="3" indent="-742950">
              <a:buAutoNum type="arabicPeriod"/>
            </a:pP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14550" lvl="3" indent="-742950">
              <a:buAutoNum type="arabicPeriod"/>
            </a:pP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Кендебай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ел-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жұртына 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қайырымды болған.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14550" lvl="3" indent="-742950">
              <a:buAutoNum type="arabicPeriod"/>
            </a:pP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Кендебай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алыс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жерге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барып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аң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аулады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114550" lvl="3" indent="-742950">
              <a:buAutoNum type="arabicPeriod"/>
            </a:pP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Кендебай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баланы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жұбатып, жанашырлық танытады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14550" lvl="3" indent="-742950">
              <a:buAutoNum type="arabicPeriod"/>
            </a:pP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Кендебай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мал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бағады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114550" lvl="3" indent="-742950">
              <a:buAutoNum type="arabicPeriod"/>
            </a:pP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Кендебай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елдің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малын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айдап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келіп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иелеріне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табыс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474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 algn="just">
              <a:lnSpc>
                <a:spcPct val="97000"/>
              </a:lnSpc>
              <a:spcAft>
                <a:spcPts val="0"/>
              </a:spcAft>
              <a:buNone/>
              <a:tabLst>
                <a:tab pos="647700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 marL="914400" lvl="2" indent="0" algn="just">
              <a:lnSpc>
                <a:spcPct val="97000"/>
              </a:lnSpc>
              <a:buNone/>
              <a:tabLst>
                <a:tab pos="647700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 algn="just">
              <a:lnSpc>
                <a:spcPct val="97000"/>
              </a:lnSpc>
              <a:buNone/>
              <a:tabLst>
                <a:tab pos="647700" algn="l"/>
              </a:tabLst>
            </a:pP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 algn="just">
              <a:lnSpc>
                <a:spcPct val="97000"/>
              </a:lnSpc>
              <a:buNone/>
              <a:tabLst>
                <a:tab pos="647700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Бүгінгі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сабақта: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3"/>
            <a:r>
              <a:rPr lang="ru-RU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қылған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мәтіннің мазмұнын </a:t>
            </a:r>
            <a:r>
              <a:rPr lang="ru-RU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түсіндім,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ертегінің сюжеттік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дамуы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фабуласын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сипаттадық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өркем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шығармадағы кейіпкерлер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портреті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іс-әрекеті арқылы  образын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аштық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абуласы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сюжеттік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дамуының өзіндік ерекшелігін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ашып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 </a:t>
            </a:r>
            <a:r>
              <a:rPr lang="ru-RU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көзқарасымызды білдірдік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Кейіпкерлерімен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салыстырдық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97000"/>
              </a:lnSpc>
              <a:spcAft>
                <a:spcPts val="0"/>
              </a:spcAft>
              <a:buNone/>
              <a:tabLst>
                <a:tab pos="647700" algn="l"/>
              </a:tabLst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531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55834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 тапсырма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070"/>
            <a:ext cx="12192000" cy="551793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3" indent="0">
              <a:buNone/>
            </a:pP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 сілтеме арқылы «Керқұлла атты Кендебай» </a:t>
            </a:r>
            <a:endParaRPr lang="kk-KZ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3" indent="0">
              <a:buNone/>
            </a:pP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ертегісінің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толық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нұсқасымен танысыңыздар.</a:t>
            </a:r>
            <a:endParaRPr lang="ru-RU" sz="2400" dirty="0" smtClean="0">
              <a:solidFill>
                <a:srgbClr val="002060"/>
              </a:solidFill>
              <a:hlinkClick r:id="rId3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2060"/>
                </a:solidFill>
                <a:hlinkClick r:id="rId3"/>
              </a:rPr>
              <a:t>https</a:t>
            </a:r>
            <a:r>
              <a:rPr lang="en-US" dirty="0">
                <a:solidFill>
                  <a:srgbClr val="002060"/>
                </a:solidFill>
                <a:hlinkClick r:id="rId3"/>
              </a:rPr>
              <a:t>://</a:t>
            </a:r>
            <a:r>
              <a:rPr lang="en-US" dirty="0" smtClean="0">
                <a:solidFill>
                  <a:srgbClr val="002060"/>
                </a:solidFill>
                <a:hlinkClick r:id="rId3"/>
              </a:rPr>
              <a:t>bilimland.kz/index.php/kk/courses/audiochrestomathy</a:t>
            </a:r>
            <a:endParaRPr lang="kk-KZ" dirty="0" smtClean="0">
              <a:solidFill>
                <a:srgbClr val="002060"/>
              </a:solidFill>
              <a:hlinkClick r:id="rId3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2060"/>
                </a:solidFill>
                <a:hlinkClick r:id="rId3"/>
              </a:rPr>
              <a:t>/</a:t>
            </a:r>
            <a:r>
              <a:rPr lang="en-US" dirty="0" smtClean="0">
                <a:solidFill>
                  <a:srgbClr val="002060"/>
                </a:solidFill>
                <a:hlinkClick r:id="rId3"/>
              </a:rPr>
              <a:t>5-synyp/ertegiler/lesson/3-kerqula-atty-kendebai-ertegisi</a:t>
            </a:r>
            <a:endParaRPr lang="kk-KZ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97000"/>
              </a:lnSpc>
              <a:buNone/>
              <a:tabLst>
                <a:tab pos="647700" algn="l"/>
              </a:tabLst>
            </a:pP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kk-KZ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196201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51128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kk-KZ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мақсаттары:</a:t>
            </a:r>
            <a:r>
              <a:rPr lang="kk-KZ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51130"/>
            <a:ext cx="12192000" cy="550687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3" algn="just"/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деби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шығарманың жанрына қарай фабуласы мен сюжеттік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дамуын</a:t>
            </a:r>
          </a:p>
          <a:p>
            <a:pPr lvl="3" algn="just">
              <a:buNone/>
            </a:pP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сипаттау  (5.Т/Ж1.);</a:t>
            </a: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/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өркем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шығармадағы кейіпкерлер портреті мен іс-әрекеті арқылы  </a:t>
            </a:r>
            <a:endParaRPr lang="kk-KZ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3">
              <a:buNone/>
            </a:pP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образын ашу 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(5.Т/Ж3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kk-KZ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kk-KZ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Сабақтың мақсаты:</a:t>
            </a:r>
          </a:p>
          <a:p>
            <a:pPr marL="0" indent="0">
              <a:buNone/>
            </a:pP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е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ртегіні оқып, сюжеттік дамуын сипаттау, кейіпкерлердің </a:t>
            </a:r>
          </a:p>
          <a:p>
            <a:pPr marL="0" indent="0" algn="ctr">
              <a:buNone/>
            </a:pP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іс-әрекетін баяндау.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55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51128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kk-KZ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критерийлері: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51130"/>
            <a:ext cx="12192000" cy="550687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қылған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мәтіннің мазмұнын түсінеді, ертегінің сюжеттік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фабуласын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сипаттайды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өркем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шығармадағы кейіпкерлер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іс-әрекеті арқылы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образын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ашады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абуласы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сюжеттік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дамуының өзіндік ерекшелігін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ашады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көзқарасын білдіреді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Кейіпкерлерімен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салыстырады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109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488" y="0"/>
            <a:ext cx="12192000" cy="1088407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kk-KZ" sz="3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Қызығушылықты </a:t>
            </a:r>
            <a:r>
              <a:rPr lang="kk-KZ" sz="3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ояту </a:t>
            </a:r>
            <a:r>
              <a:rPr lang="kk-KZ" sz="27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kk-KZ" sz="27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27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://bilimland.kz/kk/courses/audiochrestomathy/5-synyp/ertegiler/lesson/3-kerqula-atty-kendebai-ertegisi</a:t>
            </a:r>
            <a:r>
              <a:rPr lang="ru-RU" sz="1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32765"/>
            <a:ext cx="12192000" cy="570135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25185" y="1551275"/>
            <a:ext cx="3234519" cy="15515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Ертегі-</a:t>
            </a:r>
          </a:p>
          <a:p>
            <a:pPr algn="ctr"/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бұл ерекше жанр.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25185" y="3357894"/>
            <a:ext cx="3234519" cy="13664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Ертегіде сиқырлы құралдар бар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76801" y="1551275"/>
            <a:ext cx="4667534" cy="15515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Ертегіде әрқашан қайырымдылық зұлымдықты жеңеді.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76801" y="3318657"/>
            <a:ext cx="4667534" cy="140571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Ертегіде жануарлар адам сияқты сөйлей алуы және адам үшін түрлі нәрселер істей алуы мүмкін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25185" y="5026334"/>
            <a:ext cx="3234519" cy="14586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 ауызша айтылып, ел есінде ғасырлар бойы сақталып, ұрпақтан – ұрпаққа ауысып біздің дәуірімізге жеткен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76801" y="5026334"/>
            <a:ext cx="4667534" cy="14586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Әр кезеңде ертегі айтушылар өз жандарынан ертегі мазмұнына жаңа оқиғалар қосқан.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1287897" y="2162009"/>
            <a:ext cx="937288" cy="600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287897" y="1247609"/>
            <a:ext cx="0" cy="4967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трелка вправо 16"/>
          <p:cNvSpPr/>
          <p:nvPr/>
        </p:nvSpPr>
        <p:spPr>
          <a:xfrm>
            <a:off x="1312385" y="3817652"/>
            <a:ext cx="815663" cy="5552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1287897" y="5437472"/>
            <a:ext cx="937287" cy="504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6200000">
            <a:off x="5576483" y="2318187"/>
            <a:ext cx="506371" cy="4942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596183" y="1373708"/>
            <a:ext cx="0" cy="4967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трелка вправо 21"/>
          <p:cNvSpPr/>
          <p:nvPr/>
        </p:nvSpPr>
        <p:spPr>
          <a:xfrm>
            <a:off x="5582535" y="3817652"/>
            <a:ext cx="494266" cy="5552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5596183" y="5546654"/>
            <a:ext cx="480618" cy="491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480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25623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М.Әуезов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ертегілерін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жағынан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үшке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бөледі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503237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 algn="just">
              <a:lnSpc>
                <a:spcPct val="97000"/>
              </a:lnSpc>
              <a:spcAft>
                <a:spcPts val="0"/>
              </a:spcAft>
              <a:buNone/>
              <a:tabLst>
                <a:tab pos="647700" algn="l"/>
              </a:tabLst>
            </a:pP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84044" y="3650120"/>
            <a:ext cx="2416554" cy="25056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4574" y="3650120"/>
            <a:ext cx="2577152" cy="2505674"/>
          </a:xfrm>
          <a:prstGeom prst="rect">
            <a:avLst/>
          </a:prstGeom>
        </p:spPr>
      </p:pic>
      <p:sp>
        <p:nvSpPr>
          <p:cNvPr id="17" name="Горизонтальный свиток 16"/>
          <p:cNvSpPr/>
          <p:nvPr/>
        </p:nvSpPr>
        <p:spPr>
          <a:xfrm>
            <a:off x="4326340" y="1825623"/>
            <a:ext cx="2905386" cy="1483798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Шыншыл ертегілер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8950655" y="1788080"/>
            <a:ext cx="2647667" cy="1401911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Қиял- ғажайып ертегілер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368488" y="1774840"/>
            <a:ext cx="2497541" cy="1401911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Хайуанаттар жайлы</a:t>
            </a:r>
          </a:p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ертегілер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1173707" y="3057099"/>
            <a:ext cx="696036" cy="59302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5595582" y="3176751"/>
            <a:ext cx="777922" cy="473369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10085696" y="3057099"/>
            <a:ext cx="791570" cy="59302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6" name="Picture 12" descr="Ақбоз ат (венгр халық ертегісі) | Әдебиет портал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659" y="3650119"/>
            <a:ext cx="2584201" cy="250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460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ертикальный свиток 7"/>
          <p:cNvSpPr/>
          <p:nvPr/>
        </p:nvSpPr>
        <p:spPr>
          <a:xfrm>
            <a:off x="20469" y="271246"/>
            <a:ext cx="2169994" cy="1816860"/>
          </a:xfrm>
          <a:prstGeom prst="verticalScroll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Хайунаттар жайлы ертегілер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2524836" y="-1"/>
            <a:ext cx="9307774" cy="2088107"/>
          </a:xfrm>
          <a:prstGeom prst="horizontalScroll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құстар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аңдар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Хайуанаттар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ертегілерде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солардың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мінез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құлықтары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бойындағы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жаманды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танып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білген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түлкі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айлакер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қоян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қорқақ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әлсіз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арыстан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күшті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Хайуанаттар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ертегілерге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Арыстан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қасқыр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түлкі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Аю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түлкі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арыстан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Түлкі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ешкі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0" y="2402006"/>
            <a:ext cx="2060811" cy="1777620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Шыншыл ертегілер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2470243" y="1944804"/>
            <a:ext cx="9314598" cy="2234822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ертегісінің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тараған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Шыншыл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ертегілердің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кейіпкелері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қарапайым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Хан, бай,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молда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шыншыл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ертегілерде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жағымсыз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кейіпкерлер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ертегілерде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қатардағы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мәселесі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ақылы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айласы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жауыздықты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жеңеді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Шыншыл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ертегілерге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Аяз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би»,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қаңбақ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шал»,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Айлалы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тазша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Дүмше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молда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ертегілер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0" y="4804012"/>
            <a:ext cx="2076734" cy="1695733"/>
          </a:xfrm>
          <a:prstGeom prst="vertic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Қиял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ғажайып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ертегілер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2524836" y="4179626"/>
            <a:ext cx="9539785" cy="2821675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Қиял-ғажайып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ертегілердің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оқиғасы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қиялға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фантазияға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құрылады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өмірде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болмайтын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нәрселер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баяндалады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Кейіпкерлері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қиялдан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туған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жалмауыз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жезтырнақ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мыстан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кемпір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айдаһар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олармен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күресетін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батырлар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Қиял-ғажайып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ертегілер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арманы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қиялын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танытады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болашаққа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сенімін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білдіреді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Ертегі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кейіпкері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арманына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жолында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кездескен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кедергілерді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ақылымен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айласымен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достарының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көмегімен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жеңіп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отырады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Қиял-ғажайып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ертегілерге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«Ер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Төстік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«Алтын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шаһар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2060811" y="1044052"/>
            <a:ext cx="464025" cy="345361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1958450" y="3062215"/>
            <a:ext cx="464025" cy="40105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2060811" y="5486400"/>
            <a:ext cx="409432" cy="433137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882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7114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b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Анықтама </a:t>
            </a: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бұрышы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33046"/>
            <a:ext cx="12192000" cy="622495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 algn="just">
              <a:lnSpc>
                <a:spcPct val="97000"/>
              </a:lnSpc>
              <a:spcAft>
                <a:spcPts val="0"/>
              </a:spcAft>
              <a:buNone/>
              <a:tabLst>
                <a:tab pos="647700" algn="l"/>
              </a:tabLst>
            </a:pP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225187" y="982639"/>
            <a:ext cx="2579427" cy="1122293"/>
          </a:xfrm>
          <a:prstGeom prst="vertic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Жанр</a:t>
            </a: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225187" y="2497540"/>
            <a:ext cx="2511188" cy="1078173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Фабула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225187" y="4121906"/>
            <a:ext cx="2579427" cy="996287"/>
          </a:xfrm>
          <a:prstGeom prst="vertic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</a:t>
            </a: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225187" y="5761975"/>
            <a:ext cx="2579427" cy="948518"/>
          </a:xfrm>
          <a:prstGeom prst="verticalScroll">
            <a:avLst/>
          </a:prstGeom>
          <a:solidFill>
            <a:srgbClr val="ECF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Образ,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көркем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 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853217" y="777923"/>
            <a:ext cx="8006687" cy="15421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французша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genre,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латынша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—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тек) —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өнердің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түрлерінде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тарихи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қалыптасқан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іштей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жіктелім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3853217" y="2340355"/>
            <a:ext cx="8006687" cy="1398895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(лат.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Fabula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аңыз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әңгіме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ертегі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көркем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шығармада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суреттелген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окиғаны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рет-ретімен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жүйелеу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3853217" y="3754722"/>
            <a:ext cx="8006687" cy="1470781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(фр.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sujet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жалғасқан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оқиғалардың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тізбегі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біртұтас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желісі</a:t>
            </a:r>
            <a:r>
              <a:rPr lang="ru-RU" dirty="0"/>
              <a:t>.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3853217" y="5384041"/>
            <a:ext cx="8006687" cy="1473959"/>
          </a:xfrm>
          <a:prstGeom prst="horizontalScroll">
            <a:avLst/>
          </a:prstGeom>
          <a:solidFill>
            <a:srgbClr val="ECF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шындықты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танып-білуде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өнерге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эстетикалық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категория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2736375" y="1378424"/>
            <a:ext cx="1016759" cy="3380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736375" y="2838734"/>
            <a:ext cx="1003112" cy="3548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804614" y="4517409"/>
            <a:ext cx="948520" cy="28660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804614" y="6100549"/>
            <a:ext cx="934873" cy="28660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560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3331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Әдебиет жанрлары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23332"/>
            <a:ext cx="12192000" cy="613466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 algn="just">
              <a:lnSpc>
                <a:spcPct val="97000"/>
              </a:lnSpc>
              <a:spcAft>
                <a:spcPts val="0"/>
              </a:spcAft>
              <a:buNone/>
              <a:tabLst>
                <a:tab pos="647700" algn="l"/>
              </a:tabLst>
            </a:pP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97000"/>
              </a:lnSpc>
              <a:spcAft>
                <a:spcPts val="0"/>
              </a:spcAft>
              <a:buNone/>
              <a:tabLst>
                <a:tab pos="647700" algn="l"/>
              </a:tabLst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algn="just">
              <a:lnSpc>
                <a:spcPct val="97000"/>
              </a:lnSpc>
              <a:spcAft>
                <a:spcPts val="0"/>
              </a:spcAft>
              <a:buNone/>
              <a:tabLst>
                <a:tab pos="647700" algn="l"/>
              </a:tabLst>
            </a:pP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97000"/>
              </a:lnSpc>
              <a:spcAft>
                <a:spcPts val="0"/>
              </a:spcAft>
              <a:buNone/>
              <a:tabLst>
                <a:tab pos="647700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97000"/>
              </a:lnSpc>
              <a:spcAft>
                <a:spcPts val="0"/>
              </a:spcAft>
              <a:buNone/>
              <a:tabLst>
                <a:tab pos="647700" algn="l"/>
              </a:tabLst>
            </a:pPr>
            <a:endParaRPr lang="kk-KZ" sz="20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97000"/>
              </a:lnSpc>
              <a:spcAft>
                <a:spcPts val="0"/>
              </a:spcAft>
              <a:buNone/>
              <a:tabLst>
                <a:tab pos="647700" algn="l"/>
              </a:tabLst>
            </a:pPr>
            <a:endParaRPr lang="kk-KZ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97000"/>
              </a:lnSpc>
              <a:spcAft>
                <a:spcPts val="0"/>
              </a:spcAft>
              <a:buNone/>
              <a:tabLst>
                <a:tab pos="647700" algn="l"/>
              </a:tabLst>
            </a:pPr>
            <a:endParaRPr lang="kk-KZ" sz="20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97000"/>
              </a:lnSpc>
              <a:spcAft>
                <a:spcPts val="0"/>
              </a:spcAft>
              <a:buNone/>
              <a:tabLst>
                <a:tab pos="647700" algn="l"/>
              </a:tabLst>
            </a:pP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97000"/>
              </a:lnSpc>
              <a:spcAft>
                <a:spcPts val="0"/>
              </a:spcAft>
              <a:buNone/>
              <a:tabLst>
                <a:tab pos="647700" algn="l"/>
              </a:tabLst>
            </a:pPr>
            <a:endParaRPr lang="ru-RU" sz="20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97000"/>
              </a:lnSpc>
              <a:spcAft>
                <a:spcPts val="0"/>
              </a:spcAft>
              <a:buNone/>
              <a:tabLst>
                <a:tab pos="647700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97000"/>
              </a:lnSpc>
              <a:spcAft>
                <a:spcPts val="0"/>
              </a:spcAft>
              <a:buNone/>
              <a:tabLst>
                <a:tab pos="647700" algn="l"/>
              </a:tabLst>
            </a:pP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82500" y="1113027"/>
            <a:ext cx="3562066" cy="13784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Эпикалық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жанрға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жататын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шығармалар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6229" y="3108272"/>
            <a:ext cx="3725839" cy="12692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Лирикалық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жанрға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жататын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шығармалар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6230" y="5029198"/>
            <a:ext cx="3725838" cy="129653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Драмалық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жанрға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жататын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шығармалар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4444566" y="779601"/>
            <a:ext cx="7316025" cy="2146479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батырлар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жыры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лиро-эпостық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жырлар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ертегілер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аңыздар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эпопея, роман,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хикаят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(повесть),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әңгіме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очерк, новелла,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т.б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лево 8"/>
          <p:cNvSpPr/>
          <p:nvPr/>
        </p:nvSpPr>
        <p:spPr>
          <a:xfrm>
            <a:off x="4552069" y="2889907"/>
            <a:ext cx="7264808" cy="1572911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арнау-өлең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баллада,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өлең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сонет,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рубаи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т.б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000" dirty="0"/>
          </a:p>
        </p:txBody>
      </p:sp>
      <p:sp>
        <p:nvSpPr>
          <p:cNvPr id="10" name="Стрелка влево 9"/>
          <p:cNvSpPr/>
          <p:nvPr/>
        </p:nvSpPr>
        <p:spPr>
          <a:xfrm>
            <a:off x="4552069" y="4749420"/>
            <a:ext cx="7321080" cy="1856095"/>
          </a:xfrm>
          <a:prstGeom prst="lef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трагедия, комедия, интермедия, скетч, пьеса,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т.б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909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9411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Сөздікпен жұмыс</a:t>
            </a:r>
            <a:endPara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6624" y="1389647"/>
            <a:ext cx="3962400" cy="250256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793318" y="1389647"/>
            <a:ext cx="5742211" cy="25025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айдың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71 см-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ұзындық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өлшемі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3078" name="Picture 6" descr="Ерін аурулары. Жүйесі. Клиникасы , диагностикасы салыстырмалы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526"/>
          <a:stretch/>
        </p:blipFill>
        <p:spPr bwMode="auto">
          <a:xfrm>
            <a:off x="956624" y="4317331"/>
            <a:ext cx="3962400" cy="2115553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793318" y="4317331"/>
            <a:ext cx="5812549" cy="21155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Ернім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жалақ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басым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таз 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Жалақ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ерін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қақты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боп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кеберсіген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жара).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5022168" y="2377440"/>
            <a:ext cx="731520" cy="379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033891" y="5132363"/>
            <a:ext cx="731520" cy="379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635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2107</TotalTime>
  <Words>704</Words>
  <Application>Microsoft Office PowerPoint</Application>
  <PresentationFormat>Произвольный</PresentationFormat>
  <Paragraphs>159</Paragraphs>
  <Slides>18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             Бөлім тақырыбы:                                     Таза, мінсіз асыл сөз   </vt:lpstr>
      <vt:lpstr>                   Оқу мақсаттары:                                                                      </vt:lpstr>
      <vt:lpstr>            Бағалау критерийлері:   </vt:lpstr>
      <vt:lpstr>          Қызығушылықты ояту            https://bilimland.kz/kk/courses/audiochrestomathy/5-synyp/ertegiler/lesson/3-kerqula-atty-kendebai-ertegisi  </vt:lpstr>
      <vt:lpstr>                                                                                                                                  М.Әуезов қазақ ертегілерін мазмұны жағынан үшке бөледі.  </vt:lpstr>
      <vt:lpstr>Слайд 6</vt:lpstr>
      <vt:lpstr>                      Анықтама бұрышы </vt:lpstr>
      <vt:lpstr>                                                                                                                                       Әдебиет жанрлары   </vt:lpstr>
      <vt:lpstr>          Сөздікпен жұмыс</vt:lpstr>
      <vt:lpstr>Слайд 10</vt:lpstr>
      <vt:lpstr>        «Керқұла атты Кендебай» ертегін тыңдауға шақырамын. https://kitap.kz/audio-book/kerqula-atty-kendebay  </vt:lpstr>
      <vt:lpstr>           Өзіңді тексер  </vt:lpstr>
      <vt:lpstr>                  2-тапсырма                              тапсырма</vt:lpstr>
      <vt:lpstr>         Өзіңді тексер  тапсырма</vt:lpstr>
      <vt:lpstr>        3-тапсырма</vt:lpstr>
      <vt:lpstr>         Өзіңді тексер! </vt:lpstr>
      <vt:lpstr>Слайд 17</vt:lpstr>
      <vt:lpstr>                        Қосымша тапсырма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Сабақты бекіту:</dc:title>
  <dc:creator>User</dc:creator>
  <cp:lastModifiedBy>admin</cp:lastModifiedBy>
  <cp:revision>167</cp:revision>
  <cp:lastPrinted>2020-03-22T06:39:47Z</cp:lastPrinted>
  <dcterms:created xsi:type="dcterms:W3CDTF">2020-03-21T16:12:39Z</dcterms:created>
  <dcterms:modified xsi:type="dcterms:W3CDTF">2020-07-25T16:00:08Z</dcterms:modified>
</cp:coreProperties>
</file>