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47"/>
  </p:notesMasterIdLst>
  <p:sldIdLst>
    <p:sldId id="300" r:id="rId2"/>
    <p:sldId id="318" r:id="rId3"/>
    <p:sldId id="319" r:id="rId4"/>
    <p:sldId id="320" r:id="rId5"/>
    <p:sldId id="301" r:id="rId6"/>
    <p:sldId id="302" r:id="rId7"/>
    <p:sldId id="311" r:id="rId8"/>
    <p:sldId id="312" r:id="rId9"/>
    <p:sldId id="313" r:id="rId10"/>
    <p:sldId id="256" r:id="rId11"/>
    <p:sldId id="304" r:id="rId12"/>
    <p:sldId id="305" r:id="rId13"/>
    <p:sldId id="306" r:id="rId14"/>
    <p:sldId id="307" r:id="rId15"/>
    <p:sldId id="308" r:id="rId16"/>
    <p:sldId id="309" r:id="rId17"/>
    <p:sldId id="261" r:id="rId18"/>
    <p:sldId id="262" r:id="rId19"/>
    <p:sldId id="257" r:id="rId20"/>
    <p:sldId id="310" r:id="rId21"/>
    <p:sldId id="259" r:id="rId22"/>
    <p:sldId id="303" r:id="rId23"/>
    <p:sldId id="314" r:id="rId24"/>
    <p:sldId id="315" r:id="rId25"/>
    <p:sldId id="264" r:id="rId26"/>
    <p:sldId id="295" r:id="rId27"/>
    <p:sldId id="291" r:id="rId28"/>
    <p:sldId id="293" r:id="rId29"/>
    <p:sldId id="292" r:id="rId30"/>
    <p:sldId id="294" r:id="rId31"/>
    <p:sldId id="316" r:id="rId32"/>
    <p:sldId id="317" r:id="rId33"/>
    <p:sldId id="272" r:id="rId34"/>
    <p:sldId id="275" r:id="rId35"/>
    <p:sldId id="276" r:id="rId36"/>
    <p:sldId id="278" r:id="rId37"/>
    <p:sldId id="279" r:id="rId38"/>
    <p:sldId id="281" r:id="rId39"/>
    <p:sldId id="283" r:id="rId40"/>
    <p:sldId id="284" r:id="rId41"/>
    <p:sldId id="285" r:id="rId42"/>
    <p:sldId id="286" r:id="rId43"/>
    <p:sldId id="287" r:id="rId44"/>
    <p:sldId id="289" r:id="rId45"/>
    <p:sldId id="270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85857-ED0F-47DA-BC45-295C36EC0AE1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6A11-16A6-4CB8-9114-A050012EE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8C6D6A-27D0-4ED7-9DBF-F7C2ABAA552C}" type="slidenum">
              <a:rPr lang="ru-RU" altLang="ru-RU"/>
              <a:pPr eaLnBrk="1" hangingPunct="1"/>
              <a:t>35</a:t>
            </a:fld>
            <a:endParaRPr lang="ru-RU" altLang="ru-RU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25295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4767EE-11B3-4F2D-BDA6-19D65E71BD6C}" type="slidenum">
              <a:rPr lang="ru-RU" altLang="ru-RU"/>
              <a:pPr eaLnBrk="1" hangingPunct="1"/>
              <a:t>44</a:t>
            </a:fld>
            <a:endParaRPr lang="ru-RU" altLang="ru-RU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2058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C89A6A-C8EE-4BB0-A22C-7DD4BB984666}" type="slidenum">
              <a:rPr lang="ru-RU" altLang="ru-RU"/>
              <a:pPr eaLnBrk="1" hangingPunct="1"/>
              <a:t>36</a:t>
            </a:fld>
            <a:endParaRPr lang="ru-RU" altLang="ru-RU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0462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304348-67BE-4ABC-9A45-CDA128128AA8}" type="slidenum">
              <a:rPr lang="ru-RU" altLang="ru-RU"/>
              <a:pPr eaLnBrk="1" hangingPunct="1"/>
              <a:t>37</a:t>
            </a:fld>
            <a:endParaRPr lang="ru-RU" altLang="ru-RU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71507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FA53C5-8A33-4AEA-93B4-98F1DC9C29C8}" type="slidenum">
              <a:rPr lang="ru-RU" altLang="ru-RU"/>
              <a:pPr eaLnBrk="1" hangingPunct="1"/>
              <a:t>38</a:t>
            </a:fld>
            <a:endParaRPr lang="ru-RU" altLang="ru-RU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304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33A36A-6A11-477A-AFCC-82B5F9939328}" type="slidenum">
              <a:rPr lang="ru-RU" altLang="ru-RU"/>
              <a:pPr eaLnBrk="1" hangingPunct="1"/>
              <a:t>39</a:t>
            </a:fld>
            <a:endParaRPr lang="ru-RU" altLang="ru-RU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55362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F33116-5117-45E0-A9AE-5CDBC687BB57}" type="slidenum">
              <a:rPr lang="ru-RU" altLang="ru-RU"/>
              <a:pPr eaLnBrk="1" hangingPunct="1"/>
              <a:t>40</a:t>
            </a:fld>
            <a:endParaRPr lang="ru-RU" altLang="ru-RU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61208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BFA183-C791-40BD-AD55-0CE0DD75B17E}" type="slidenum">
              <a:rPr lang="ru-RU" altLang="ru-RU"/>
              <a:pPr eaLnBrk="1" hangingPunct="1"/>
              <a:t>41</a:t>
            </a:fld>
            <a:endParaRPr lang="ru-RU" altLang="ru-RU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65381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0C8117-DAA7-4163-8521-FC9BB3C89BE6}" type="slidenum">
              <a:rPr lang="ru-RU" altLang="ru-RU"/>
              <a:pPr eaLnBrk="1" hangingPunct="1"/>
              <a:t>42</a:t>
            </a:fld>
            <a:endParaRPr lang="ru-RU" altLang="ru-RU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78681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4E4920-36BA-48F2-B087-666959B0962B}" type="slidenum">
              <a:rPr lang="ru-RU" altLang="ru-RU"/>
              <a:pPr eaLnBrk="1" hangingPunct="1"/>
              <a:t>43</a:t>
            </a:fld>
            <a:endParaRPr lang="ru-RU" altLang="ru-RU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5089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11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2">
              <a:lumMod val="50000"/>
              <a:alpha val="56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tx1">
              <a:lumMod val="75000"/>
              <a:lumOff val="25000"/>
              <a:alpha val="5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6/6/2025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697" y="157984"/>
            <a:ext cx="838200" cy="106124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6511158"/>
            <a:ext cx="12192000" cy="346841"/>
          </a:xfrm>
          <a:prstGeom prst="roundRect">
            <a:avLst/>
          </a:prstGeom>
          <a:gradFill flip="none" rotWithShape="1">
            <a:gsLst>
              <a:gs pos="73000">
                <a:schemeClr val="accent5">
                  <a:lumMod val="89000"/>
                </a:schemeClr>
              </a:gs>
              <a:gs pos="64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Mumin Harun.pptx</a:t>
            </a:r>
            <a:endParaRPr lang="ru-RU" dirty="0">
              <a:solidFill>
                <a:schemeClr val="bg1"/>
              </a:solidFill>
              <a:latin typeface="a_OldTyper" panose="02090404030505020304" pitchFamily="18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18802"/>
          <a:stretch/>
        </p:blipFill>
        <p:spPr>
          <a:xfrm>
            <a:off x="105103" y="157984"/>
            <a:ext cx="1466193" cy="15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71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6/6/2025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9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6/6/2025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5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соседними углами 6"/>
          <p:cNvSpPr/>
          <p:nvPr/>
        </p:nvSpPr>
        <p:spPr>
          <a:xfrm rot="5400000">
            <a:off x="4912271" y="-4615902"/>
            <a:ext cx="1529255" cy="11353800"/>
          </a:xfrm>
          <a:prstGeom prst="round2Same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156" y="365125"/>
            <a:ext cx="102826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6/6/2025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6511158"/>
            <a:ext cx="12192000" cy="346841"/>
          </a:xfrm>
          <a:prstGeom prst="roundRect">
            <a:avLst/>
          </a:prstGeom>
          <a:gradFill flip="none" rotWithShape="1">
            <a:gsLst>
              <a:gs pos="52000">
                <a:schemeClr val="accent1">
                  <a:lumMod val="89000"/>
                </a:schemeClr>
              </a:gs>
              <a:gs pos="58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Mumin Harun.pptx</a:t>
            </a:r>
            <a:endParaRPr lang="ru-RU" dirty="0">
              <a:solidFill>
                <a:schemeClr val="bg1"/>
              </a:solidFill>
              <a:latin typeface="a_OldTyper" panose="02090404030505020304" pitchFamily="18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626" y="66668"/>
            <a:ext cx="719373" cy="9107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3" r="17735"/>
          <a:stretch/>
        </p:blipFill>
        <p:spPr>
          <a:xfrm>
            <a:off x="112122" y="5195343"/>
            <a:ext cx="613955" cy="9816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18802"/>
          <a:stretch/>
        </p:blipFill>
        <p:spPr>
          <a:xfrm>
            <a:off x="-81041" y="317501"/>
            <a:ext cx="1466193" cy="15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6/6/2025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6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6/6/2025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6/6/2025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1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6/6/2025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1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6/6/2025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2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6/6/2025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6/6/2025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3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6/6/2025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7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5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5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k-KZ" sz="13800" b="1" smtClean="0">
                <a:solidFill>
                  <a:schemeClr val="bg1"/>
                </a:solidFill>
                <a:cs typeface="DaunPenh" panose="01010101010101010101" pitchFamily="2" charset="0"/>
              </a:rPr>
              <a:t>12.02.2030</a:t>
            </a:r>
            <a:endParaRPr lang="ru-RU" sz="13800" b="1" dirty="0">
              <a:solidFill>
                <a:schemeClr val="bg1"/>
              </a:solidFill>
              <a:cs typeface="DaunPenh" panose="01010101010101010101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bg1"/>
                </a:solidFill>
              </a:rPr>
              <a:t>08:00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626" y="3672159"/>
            <a:ext cx="3407051" cy="22422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677" y="3672158"/>
            <a:ext cx="2183588" cy="22422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265" y="3672157"/>
            <a:ext cx="2287036" cy="22190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62539"/>
            <a:ext cx="12192000" cy="174742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Атмосфералық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қысым</a:t>
            </a:r>
            <a:r>
              <a:rPr lang="kk-K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Атмосфералық қысымды өлшеу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752" y="304799"/>
            <a:ext cx="5602227" cy="1520826"/>
          </a:xfrm>
          <a:prstGeom prst="roundRect">
            <a:avLst>
              <a:gd name="adj" fmla="val 1992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Атмосфералық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атмосфералық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қысым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Сынапты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барометр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Барометр – анероид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35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Сендер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626" y="2556932"/>
            <a:ext cx="10628244" cy="331893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Атмосфералық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бірліктерін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білетін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боласыңдар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Атмосфералық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түсінетін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боласыңдар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Атмосфералық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құралдармен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өлшейтінін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білесіңдер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Барометрлердің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түсін­діре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аласыңдар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050" y="244434"/>
            <a:ext cx="1901272" cy="1593447"/>
          </a:xfrm>
          <a:prstGeom prst="roundRect">
            <a:avLst>
              <a:gd name="adj" fmla="val 1358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3964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Атмосфералық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01077"/>
            <a:ext cx="10515600" cy="417588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Атмосфералық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деп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Жердің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қабығының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ондағы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денелерге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түсіретін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қысымын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8842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Э. Торричелли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2477" y="2287829"/>
            <a:ext cx="5538331" cy="40467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577" y="2448713"/>
            <a:ext cx="5795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мм сын.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133,3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Паскаль.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2515" y="4439049"/>
                <a:ext cx="5274136" cy="667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760 </a:t>
                </a:r>
                <a:r>
                  <a:rPr lang="ru-RU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мм сын. </a:t>
                </a:r>
                <a:r>
                  <a:rPr lang="ru-RU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бағ</a:t>
                </a:r>
                <a:r>
                  <a:rPr lang="ru-RU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kk-KZ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kk-KZ" sz="3600" b="0" i="1" smtClean="0">
                        <a:latin typeface="Cambria Math" panose="02040503050406030204" pitchFamily="18" charset="0"/>
                      </a:rPr>
                      <m:t>Па</m:t>
                    </m:r>
                  </m:oMath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5" y="4439049"/>
                <a:ext cx="5274136" cy="667170"/>
              </a:xfrm>
              <a:prstGeom prst="rect">
                <a:avLst/>
              </a:prstGeom>
              <a:blipFill rotWithShape="0">
                <a:blip r:embed="rId3"/>
                <a:stretch>
                  <a:fillRect l="-3584" t="-12727" b="-3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0" y="3219359"/>
            <a:ext cx="6032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атмосфералық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586" y="5116092"/>
            <a:ext cx="1792978" cy="125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11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Атмосфералық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қысымды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өлшеу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156" y="2050912"/>
            <a:ext cx="1892233" cy="4351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74505" y="2050912"/>
            <a:ext cx="87331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Сынапты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барометр.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Торричелли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түтігі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сынапты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барометр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қа-рапайым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барометр болып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80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Барометр-анероид.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78633"/>
            <a:ext cx="3159850" cy="46137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59850" y="3945972"/>
            <a:ext cx="86801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1— барометр корпусы;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ауа-сы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сорылған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иректелген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гофрленген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сынапты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рометр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градуирленген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қорапшаны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қабыстыруға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мүм-кіндік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бермейтін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металл пластина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— ба-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рометрдің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ось.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79037" y="2219805"/>
            <a:ext cx="8041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Атмосфералық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қысымды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өлшеу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үш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барометр-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анероидтар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грекше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анероид –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сұйықсыз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21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772" y="1838019"/>
            <a:ext cx="3527245" cy="468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26179" y="673412"/>
            <a:ext cx="78815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Атмосфералық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қысымды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9544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583097" y="2036961"/>
            <a:ext cx="1101255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q"/>
            </a:pPr>
            <a:r>
              <a:rPr lang="kk-KZ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Биіктікті көрсететін анероид </a:t>
            </a:r>
            <a:r>
              <a:rPr lang="kk-KZ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альтиметр </a:t>
            </a:r>
            <a:r>
              <a:rPr lang="kk-KZ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 аталады.</a:t>
            </a:r>
          </a:p>
          <a:p>
            <a:pPr indent="0" algn="just" eaLnBrk="1" hangingPunct="1"/>
            <a:r>
              <a:rPr lang="kk-KZ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Альтиметрлерді ұшақтарға, тікұшақтарға орнатады. Ұшқыштар альтиметр көмегімен қандай биіктікте ұшып бара жатқанын бақылап отырады</a:t>
            </a:r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q"/>
            </a:pPr>
            <a:endParaRPr lang="kk-KZ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q"/>
            </a:pPr>
            <a:r>
              <a:rPr lang="kk-KZ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Табиғатта атмосфералық қысымнан жоғары немесе төмен болатын қысымдар жиі </a:t>
            </a:r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кездеседі.Мұндай </a:t>
            </a:r>
            <a:r>
              <a:rPr lang="kk-KZ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қысымдарды </a:t>
            </a:r>
            <a:r>
              <a:rPr lang="kk-KZ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манометр</a:t>
            </a:r>
            <a:r>
              <a:rPr lang="kk-KZ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көмегімен өлшейді. </a:t>
            </a:r>
            <a:endParaRPr lang="kk-KZ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q"/>
            </a:pPr>
            <a:endParaRPr lang="kk-KZ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q"/>
            </a:pPr>
            <a:r>
              <a:rPr lang="kk-KZ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Адам қан қысымын өлшейтін құрал </a:t>
            </a:r>
            <a:r>
              <a:rPr lang="kk-KZ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сфигмомонометр</a:t>
            </a:r>
            <a:r>
              <a:rPr lang="kk-KZ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деп аталады. Адам қан қысымының төменгі бағаны 70-80 мм сын.бағ. Жоғарғы бағаны 110-120 мм сын.бағ.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7496" y="365125"/>
            <a:ext cx="9856303" cy="1325563"/>
          </a:xfrm>
        </p:spPr>
        <p:txBody>
          <a:bodyPr>
            <a:normAutofit/>
          </a:bodyPr>
          <a:lstStyle/>
          <a:p>
            <a:r>
              <a:rPr lang="kk-KZ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Альтиметр,Манометр,Сфигмомонометр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832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13" y="2410436"/>
            <a:ext cx="7760689" cy="302295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  <a:cs typeface="Times New Roman" panose="02020603050405020304" pitchFamily="18" charset="0"/>
              </a:rPr>
              <a:t>Experiment 1</a:t>
            </a:r>
            <a:endParaRPr lang="ru-RU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emy KZ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race, a runner covers a distance of 1200 m with an average speed of 4 </a:t>
            </a:r>
            <a:r>
              <a:rPr lang="en-US" dirty="0" smtClean="0"/>
              <a:t>m/</a:t>
            </a:r>
            <a:r>
              <a:rPr lang="en-US" dirty="0" err="1" smtClean="0"/>
              <a:t>s.How</a:t>
            </a:r>
            <a:r>
              <a:rPr lang="en-US" dirty="0" smtClean="0"/>
              <a:t> </a:t>
            </a:r>
            <a:r>
              <a:rPr lang="en-US" dirty="0"/>
              <a:t>long does it take to run this distance?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 smtClean="0">
                <a:latin typeface="Academy KZ" panose="020B0603050302020204" pitchFamily="34" charset="0"/>
              </a:rPr>
              <a:t>Example</a:t>
            </a:r>
            <a:r>
              <a:rPr lang="ru-RU" sz="8800" b="1" dirty="0" smtClean="0">
                <a:latin typeface="Academy KZ" panose="020B0603050302020204" pitchFamily="34" charset="0"/>
              </a:rPr>
              <a:t> 1</a:t>
            </a:r>
            <a:endParaRPr lang="ru-RU" sz="8800" b="1" dirty="0">
              <a:latin typeface="Academy KZ" panose="020B06030503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64" y="3059084"/>
            <a:ext cx="10882875" cy="325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2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  <a:cs typeface="Times New Roman" panose="02020603050405020304" pitchFamily="18" charset="0"/>
              </a:rPr>
              <a:t>Experiment 2</a:t>
            </a:r>
            <a:endParaRPr lang="ru-RU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emy KZ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634" y="2072885"/>
            <a:ext cx="5412891" cy="41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52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Атмосфералық қысымның биіктікке байланысты өзгеруі</a:t>
            </a: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3140765"/>
            <a:ext cx="10515600" cy="3036198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kk-KZ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Атмосфера-Жердің ауа қабаты.</a:t>
            </a:r>
          </a:p>
          <a:p>
            <a:pPr algn="ctr">
              <a:spcAft>
                <a:spcPts val="0"/>
              </a:spcAft>
              <a:defRPr/>
            </a:pPr>
            <a:r>
              <a:rPr lang="kk-KZ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Атмосфераның құрамы: 78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kk-KZ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-азот, 21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kk-KZ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-оттегі, қалған 1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kk-KZ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көмірқышқыл газы, аргон т.б. газдар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buNone/>
              <a:defRPr/>
            </a:pP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56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744" t="7735"/>
          <a:stretch/>
        </p:blipFill>
        <p:spPr>
          <a:xfrm>
            <a:off x="4617282" y="291548"/>
            <a:ext cx="6762510" cy="1537252"/>
          </a:xfrm>
          <a:prstGeom prst="roundRect">
            <a:avLst>
              <a:gd name="adj" fmla="val 230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7079" y="2095267"/>
            <a:ext cx="10164417" cy="331893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Атмосфералық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12  м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1мм.сын.бағ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.-на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азаяды.Бұл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үстіндегі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бағаны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салмағының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кемитінімен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түсіндіріледі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сирейді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19683" y="4753756"/>
            <a:ext cx="99601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биіктігін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етегіндегі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және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басындағы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қысымдардың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айырмасын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тауып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 м-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көбейтеміз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19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Барометр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таудаң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етег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індегі қысымының 760 мм.сын.бағына, ал оның ұшар басындағы қысымы 722 мм.сын.бағына тең екенін көрсетеді.Таудың биіктігі қандай?</a:t>
            </a:r>
          </a:p>
          <a:p>
            <a:endParaRPr lang="kk-K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456м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 smtClean="0">
                <a:latin typeface="Academy KZ" panose="020B0603050302020204" pitchFamily="34" charset="0"/>
              </a:rPr>
              <a:t>Example</a:t>
            </a:r>
            <a:r>
              <a:rPr lang="ru-RU" sz="8800" b="1" dirty="0" smtClean="0">
                <a:latin typeface="Academy KZ" panose="020B0603050302020204" pitchFamily="34" charset="0"/>
              </a:rPr>
              <a:t> 1</a:t>
            </a:r>
            <a:endParaRPr lang="ru-RU" sz="8800" b="1" dirty="0">
              <a:latin typeface="Academy KZ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6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Барометр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есігінің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қысымы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760 мм.сын.бағына, ал оның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метроның ең төменгі жерінде 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қысымы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822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мм.сын.бағына тең екенін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көрсетеді.Метроның тереңдігін қандай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kk-KZ" dirty="0" smtClean="0"/>
          </a:p>
          <a:p>
            <a:endParaRPr lang="kk-KZ" dirty="0"/>
          </a:p>
          <a:p>
            <a:r>
              <a:rPr lang="kk-KZ" dirty="0" smtClean="0"/>
              <a:t>744 м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 smtClean="0">
                <a:latin typeface="Academy KZ" panose="020B0603050302020204" pitchFamily="34" charset="0"/>
              </a:rPr>
              <a:t>Example</a:t>
            </a:r>
            <a:r>
              <a:rPr lang="ru-RU" sz="8800" b="1" dirty="0" smtClean="0">
                <a:latin typeface="Academy KZ" panose="020B0603050302020204" pitchFamily="34" charset="0"/>
              </a:rPr>
              <a:t> 2</a:t>
            </a:r>
            <a:endParaRPr lang="ru-RU" sz="8800" b="1" dirty="0">
              <a:latin typeface="Academy KZ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3445566" y="1301751"/>
            <a:ext cx="6732104" cy="3120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МАНОМЕТРЛЕР.</a:t>
            </a:r>
          </a:p>
          <a:p>
            <a:pPr algn="ctr"/>
            <a:r>
              <a:rPr lang="ru-RU" sz="1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СОРҒЫЛАР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1887"/>
            <a:ext cx="3322568" cy="21120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56" y="185530"/>
            <a:ext cx="3346024" cy="18231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08653"/>
            <a:ext cx="3322568" cy="2413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0625" y="2809462"/>
            <a:ext cx="2361375" cy="372444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1815548" y="6789902"/>
            <a:ext cx="9919252" cy="229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6"/>
          <p:cNvSpPr>
            <a:spLocks noChangeArrowheads="1"/>
          </p:cNvSpPr>
          <p:nvPr/>
        </p:nvSpPr>
        <p:spPr bwMode="auto">
          <a:xfrm rot="5400000">
            <a:off x="7733369" y="881996"/>
            <a:ext cx="1304301" cy="2921690"/>
          </a:xfrm>
          <a:prstGeom prst="cloudCallout">
            <a:avLst>
              <a:gd name="adj1" fmla="val -51620"/>
              <a:gd name="adj2" fmla="val 62903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6000" b="1" dirty="0" smtClean="0">
                <a:solidFill>
                  <a:srgbClr val="660033"/>
                </a:solidFill>
                <a:latin typeface="Monotype Corsiva" panose="03010101010201010101" pitchFamily="66" charset="0"/>
              </a:rPr>
              <a:t>Манометрлер</a:t>
            </a:r>
            <a:r>
              <a:rPr lang="ru-RU" altLang="ru-RU" sz="6000" b="1" dirty="0">
                <a:solidFill>
                  <a:srgbClr val="660033"/>
                </a:solidFill>
                <a:latin typeface="Monotype Corsiva" panose="03010101010201010101" pitchFamily="66" charset="0"/>
              </a:rPr>
              <a:t>:</a:t>
            </a:r>
          </a:p>
        </p:txBody>
      </p:sp>
      <p:sp>
        <p:nvSpPr>
          <p:cNvPr id="13316" name="AutoShape 11"/>
          <p:cNvSpPr>
            <a:spLocks noChangeArrowheads="1"/>
          </p:cNvSpPr>
          <p:nvPr/>
        </p:nvSpPr>
        <p:spPr bwMode="auto">
          <a:xfrm rot="-9973818">
            <a:off x="1707283" y="1602214"/>
            <a:ext cx="2453296" cy="1526190"/>
          </a:xfrm>
          <a:prstGeom prst="cloudCallout">
            <a:avLst>
              <a:gd name="adj1" fmla="val -41204"/>
              <a:gd name="adj2" fmla="val 61333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1992313" y="1916113"/>
            <a:ext cx="259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dirty="0" err="1"/>
              <a:t>Сұйықтық</a:t>
            </a:r>
            <a:endParaRPr lang="ru-RU" altLang="ru-RU" sz="2800" b="1" dirty="0"/>
          </a:p>
        </p:txBody>
      </p:sp>
      <p:sp>
        <p:nvSpPr>
          <p:cNvPr id="13318" name="Text Box 15"/>
          <p:cNvSpPr txBox="1">
            <a:spLocks noChangeArrowheads="1"/>
          </p:cNvSpPr>
          <p:nvPr/>
        </p:nvSpPr>
        <p:spPr bwMode="auto">
          <a:xfrm>
            <a:off x="7391400" y="1989139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/>
              <a:t>Металдық</a:t>
            </a:r>
          </a:p>
        </p:txBody>
      </p:sp>
      <p:pic>
        <p:nvPicPr>
          <p:cNvPr id="20497" name="Picture 17" descr="Манометр жидкостн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05" y="3178520"/>
            <a:ext cx="3743325" cy="334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18" descr="Маномет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3251545"/>
            <a:ext cx="3743325" cy="3267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35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48" y="2080590"/>
            <a:ext cx="1097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Қысымды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өлшеуге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аспаптарды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манометрлер деп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Грекше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манос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тығыз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metreo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өлшеймін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мағына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44" y="3948112"/>
            <a:ext cx="4452427" cy="24791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39773" y="280881"/>
            <a:ext cx="59534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анометр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7306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6372" y="381864"/>
            <a:ext cx="76372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Сұйық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манометр.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9201" y="2043093"/>
            <a:ext cx="955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сұйық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манометрді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1643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ита-льяндық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ғалым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Торричелли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297" y="3551583"/>
            <a:ext cx="4454118" cy="282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1917" y="1954397"/>
            <a:ext cx="102796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  1848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француз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ғалымы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Э. Бурдон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ойлап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тапқан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1256" y="463913"/>
            <a:ext cx="97697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Түтікті  металл  манометр.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138" y="3383325"/>
            <a:ext cx="5370468" cy="29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ship moves with a speed of 5 m/s for half an hour. Calculate the </a:t>
            </a:r>
            <a:r>
              <a:rPr lang="en-US" dirty="0" smtClean="0"/>
              <a:t>distance</a:t>
            </a:r>
            <a:r>
              <a:rPr lang="ru-RU" dirty="0" smtClean="0"/>
              <a:t> </a:t>
            </a:r>
            <a:r>
              <a:rPr lang="en-US" dirty="0" smtClean="0"/>
              <a:t>covered </a:t>
            </a:r>
            <a:r>
              <a:rPr lang="en-US" dirty="0"/>
              <a:t>by the ship in </a:t>
            </a:r>
            <a:r>
              <a:rPr lang="en-US" dirty="0" err="1"/>
              <a:t>metres</a:t>
            </a:r>
            <a:r>
              <a:rPr lang="en-US" dirty="0"/>
              <a:t> and in </a:t>
            </a:r>
            <a:r>
              <a:rPr lang="en-US" dirty="0" err="1"/>
              <a:t>kilometres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466" y="2864167"/>
            <a:ext cx="4068745" cy="307112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 smtClean="0">
                <a:latin typeface="Academy KZ" panose="020B0603050302020204" pitchFamily="34" charset="0"/>
              </a:rPr>
              <a:t>Example</a:t>
            </a:r>
            <a:r>
              <a:rPr lang="ru-RU" sz="8800" b="1" dirty="0" smtClean="0">
                <a:latin typeface="Academy KZ" panose="020B0603050302020204" pitchFamily="34" charset="0"/>
              </a:rPr>
              <a:t> 1</a:t>
            </a:r>
            <a:endParaRPr lang="ru-RU" sz="8800" b="1" dirty="0">
              <a:latin typeface="Academy KZ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9891" y="434873"/>
            <a:ext cx="35621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Сорғылар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5771" y="1851727"/>
            <a:ext cx="102704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Елді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мекендерде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ғимараттарға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суды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айдағыш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мұнара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салады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мұнараны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сумен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суды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айдайтын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Ондай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айдау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сорғысыдеп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426" y="3283503"/>
            <a:ext cx="2266950" cy="3105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20" y="4251692"/>
            <a:ext cx="2390775" cy="2171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802" y="4406272"/>
            <a:ext cx="1635401" cy="1926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872" y="4517007"/>
            <a:ext cx="11144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063750" y="188913"/>
            <a:ext cx="7924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6000" b="1">
                <a:solidFill>
                  <a:srgbClr val="660033"/>
                </a:solidFill>
                <a:latin typeface="Times New Roman" panose="02020603050405020304" pitchFamily="18" charset="0"/>
              </a:rPr>
              <a:t>Есептер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4" y="215100"/>
            <a:ext cx="1817378" cy="165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55208" r="14348" b="18230"/>
          <a:stretch>
            <a:fillRect/>
          </a:stretch>
        </p:blipFill>
        <p:spPr bwMode="auto">
          <a:xfrm>
            <a:off x="1920875" y="4410075"/>
            <a:ext cx="8809038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20082" y="1556792"/>
            <a:ext cx="8064698" cy="2677656"/>
          </a:xfrm>
          <a:prstGeom prst="rect">
            <a:avLst/>
          </a:prstGeom>
          <a:blipFill rotWithShape="1">
            <a:blip r:embed="rId5"/>
            <a:stretch>
              <a:fillRect l="-1587" r="-1512" b="-522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809" y="0"/>
            <a:ext cx="687191" cy="870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2704" y="118394"/>
            <a:ext cx="11402104" cy="243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2704" y="142719"/>
            <a:ext cx="0" cy="47871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815548" y="6789902"/>
            <a:ext cx="9919252" cy="229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879" y="5214771"/>
            <a:ext cx="1756223" cy="1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0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1" y="1239839"/>
            <a:ext cx="8964613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ru-RU" altLang="ru-RU" sz="2800" b="1" dirty="0">
                <a:latin typeface="Times New Roman" panose="02020603050405020304" pitchFamily="18" charset="0"/>
              </a:rPr>
              <a:t>Атмосфералық </a:t>
            </a:r>
            <a:r>
              <a:rPr lang="ru-RU" altLang="ru-RU" sz="2800" b="1" dirty="0" err="1">
                <a:latin typeface="Times New Roman" panose="02020603050405020304" pitchFamily="18" charset="0"/>
              </a:rPr>
              <a:t>ауа</a:t>
            </a:r>
            <a:r>
              <a:rPr lang="ru-RU" altLang="ru-RU" sz="2800" b="1" dirty="0">
                <a:latin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</a:rPr>
              <a:t>қысымынан</a:t>
            </a:r>
            <a:r>
              <a:rPr lang="ru-RU" altLang="ru-RU" sz="2800" b="1" dirty="0">
                <a:latin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</a:rPr>
              <a:t>жоғары</a:t>
            </a:r>
            <a:r>
              <a:rPr lang="ru-RU" altLang="ru-RU" sz="2800" b="1" dirty="0">
                <a:latin typeface="Times New Roman" panose="02020603050405020304" pitchFamily="18" charset="0"/>
              </a:rPr>
              <a:t> немесе </a:t>
            </a:r>
            <a:r>
              <a:rPr lang="ru-RU" altLang="ru-RU" sz="2800" b="1" dirty="0" err="1">
                <a:latin typeface="Times New Roman" panose="02020603050405020304" pitchFamily="18" charset="0"/>
              </a:rPr>
              <a:t>төмен</a:t>
            </a:r>
            <a:r>
              <a:rPr lang="ru-RU" altLang="ru-RU" sz="2800" b="1" dirty="0">
                <a:latin typeface="Times New Roman" panose="02020603050405020304" pitchFamily="18" charset="0"/>
              </a:rPr>
              <a:t> болатын </a:t>
            </a:r>
            <a:r>
              <a:rPr lang="ru-RU" altLang="ru-RU" sz="2800" b="1" dirty="0" err="1">
                <a:latin typeface="Times New Roman" panose="02020603050405020304" pitchFamily="18" charset="0"/>
              </a:rPr>
              <a:t>қысымды</a:t>
            </a:r>
            <a:r>
              <a:rPr lang="ru-RU" altLang="ru-RU" sz="2800" b="1" dirty="0">
                <a:latin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</a:rPr>
              <a:t>өлшеуге</a:t>
            </a:r>
            <a:r>
              <a:rPr lang="ru-RU" altLang="ru-RU" sz="2800" b="1" dirty="0">
                <a:latin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</a:rPr>
              <a:t>арналған</a:t>
            </a:r>
            <a:r>
              <a:rPr lang="ru-RU" altLang="ru-RU" sz="2800" b="1" dirty="0">
                <a:latin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</a:rPr>
              <a:t>құралдар</a:t>
            </a:r>
            <a:r>
              <a:rPr lang="ru-RU" altLang="ru-RU" sz="2800" b="1" dirty="0">
                <a:latin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</a:rPr>
              <a:t>қалай</a:t>
            </a:r>
            <a:r>
              <a:rPr lang="ru-RU" altLang="ru-RU" sz="2800" b="1" dirty="0">
                <a:latin typeface="Times New Roman" panose="02020603050405020304" pitchFamily="18" charset="0"/>
              </a:rPr>
              <a:t> аталады?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kk-KZ" altLang="ru-RU" sz="2800" b="1" dirty="0">
                <a:latin typeface="Times New Roman" panose="02020603050405020304" pitchFamily="18" charset="0"/>
              </a:rPr>
              <a:t>Манометрдің жұмыс істеу принципі қандай заңға негізделген?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kk-KZ" altLang="ru-RU" sz="2800" b="1" dirty="0">
                <a:latin typeface="Times New Roman" panose="02020603050405020304" pitchFamily="18" charset="0"/>
              </a:rPr>
              <a:t>Ашық сұйықтық манометр қалай жұмыс істейді?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kk-KZ" altLang="ru-RU" sz="2800" b="1" dirty="0">
                <a:latin typeface="Times New Roman" panose="02020603050405020304" pitchFamily="18" charset="0"/>
              </a:rPr>
              <a:t>Металл манометр қалай жұмыс істейді?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kk-KZ" altLang="ru-RU" sz="2800" b="1" dirty="0">
                <a:latin typeface="Times New Roman" panose="02020603050405020304" pitchFamily="18" charset="0"/>
              </a:rPr>
              <a:t>Ауасыз кеңістікте су сорғысы жұмыс істей ала ма?</a:t>
            </a:r>
            <a:endParaRPr lang="ru-RU" altLang="ru-RU" sz="28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endParaRPr lang="ru-RU" altLang="ru-RU" sz="3200" b="1" dirty="0">
              <a:latin typeface="Times New Roman" panose="02020603050405020304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063750" y="188913"/>
            <a:ext cx="7924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6000" b="1">
                <a:solidFill>
                  <a:srgbClr val="660033"/>
                </a:solidFill>
                <a:latin typeface="Times New Roman" panose="02020603050405020304" pitchFamily="18" charset="0"/>
              </a:rPr>
              <a:t>Бекіту сұрақтары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809" y="0"/>
            <a:ext cx="687191" cy="870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2704" y="118394"/>
            <a:ext cx="11402104" cy="243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2704" y="142719"/>
            <a:ext cx="0" cy="47871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815548" y="6789902"/>
            <a:ext cx="9919252" cy="229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879" y="5214771"/>
            <a:ext cx="1756223" cy="1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узыка - критическая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Барометр бытовой"/>
          <p:cNvPicPr>
            <a:picLocks noChangeAspect="1" noChangeArrowheads="1"/>
          </p:cNvPicPr>
          <p:nvPr/>
        </p:nvPicPr>
        <p:blipFill>
          <a:blip r:embed="rId2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t="7086" r="11339" b="9921"/>
          <a:stretch>
            <a:fillRect/>
          </a:stretch>
        </p:blipFill>
        <p:spPr bwMode="auto">
          <a:xfrm>
            <a:off x="2676938" y="874644"/>
            <a:ext cx="6480313" cy="486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809" y="0"/>
            <a:ext cx="687191" cy="870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2704" y="118394"/>
            <a:ext cx="11402104" cy="243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02704" y="142719"/>
            <a:ext cx="0" cy="47871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815548" y="6789902"/>
            <a:ext cx="9919252" cy="229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879" y="5214771"/>
            <a:ext cx="1756223" cy="1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4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altLang="ru-RU" smtClean="0"/>
              <a:t>.</a:t>
            </a:r>
          </a:p>
        </p:txBody>
      </p:sp>
      <p:pic>
        <p:nvPicPr>
          <p:cNvPr id="17411" name="Picture 5" descr="05h-i1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1135063"/>
            <a:ext cx="4032250" cy="4310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5588" y="2246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9767888" y="1412876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800"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809" y="0"/>
            <a:ext cx="687191" cy="870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02704" y="118394"/>
            <a:ext cx="11402104" cy="243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2704" y="142719"/>
            <a:ext cx="0" cy="47871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815548" y="6789902"/>
            <a:ext cx="9919252" cy="229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879" y="5214771"/>
            <a:ext cx="1756223" cy="1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55" y="1502674"/>
            <a:ext cx="5058397" cy="441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2095501" y="533286"/>
            <a:ext cx="828675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Металдық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манометр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809" y="0"/>
            <a:ext cx="687191" cy="870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2704" y="118394"/>
            <a:ext cx="11402104" cy="243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2704" y="142719"/>
            <a:ext cx="0" cy="47871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815548" y="6789902"/>
            <a:ext cx="9919252" cy="229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879" y="5214771"/>
            <a:ext cx="1756223" cy="1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07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3525077" y="1417639"/>
            <a:ext cx="4439479" cy="4181198"/>
            <a:chOff x="1215" y="338"/>
            <a:chExt cx="3149" cy="3966"/>
          </a:xfrm>
        </p:grpSpPr>
        <p:pic>
          <p:nvPicPr>
            <p:cNvPr id="2048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" y="338"/>
              <a:ext cx="3150" cy="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485" name="Text Box 4"/>
            <p:cNvSpPr txBox="1">
              <a:spLocks noChangeArrowheads="1"/>
            </p:cNvSpPr>
            <p:nvPr/>
          </p:nvSpPr>
          <p:spPr bwMode="auto">
            <a:xfrm>
              <a:off x="1215" y="338"/>
              <a:ext cx="3150" cy="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809" y="0"/>
            <a:ext cx="687191" cy="870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2704" y="118394"/>
            <a:ext cx="11402104" cy="243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2704" y="142719"/>
            <a:ext cx="0" cy="47871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815548" y="6789902"/>
            <a:ext cx="9919252" cy="229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879" y="5214771"/>
            <a:ext cx="1756223" cy="1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25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4280452" y="1417639"/>
            <a:ext cx="3099353" cy="3717443"/>
            <a:chOff x="1350" y="219"/>
            <a:chExt cx="2514" cy="3642"/>
          </a:xfrm>
        </p:grpSpPr>
        <p:pic>
          <p:nvPicPr>
            <p:cNvPr id="2150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" y="219"/>
              <a:ext cx="2515" cy="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509" name="Text Box 4"/>
            <p:cNvSpPr txBox="1">
              <a:spLocks noChangeArrowheads="1"/>
            </p:cNvSpPr>
            <p:nvPr/>
          </p:nvSpPr>
          <p:spPr bwMode="auto">
            <a:xfrm>
              <a:off x="1350" y="219"/>
              <a:ext cx="2515" cy="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809" y="0"/>
            <a:ext cx="687191" cy="870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2704" y="118394"/>
            <a:ext cx="11402104" cy="243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2704" y="142719"/>
            <a:ext cx="0" cy="47871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815548" y="6789902"/>
            <a:ext cx="9919252" cy="229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879" y="5214771"/>
            <a:ext cx="1756223" cy="16724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209" y="152400"/>
            <a:ext cx="687191" cy="870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55104" y="270794"/>
            <a:ext cx="11402104" cy="243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5104" y="295119"/>
            <a:ext cx="0" cy="47871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967948" y="6942302"/>
            <a:ext cx="9919252" cy="229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521" y="5367171"/>
            <a:ext cx="1756223" cy="1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1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67" y="847726"/>
            <a:ext cx="7422253" cy="53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2187575" y="6396038"/>
            <a:ext cx="78692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Манометр на ножном насосе (автомобильном)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809" y="0"/>
            <a:ext cx="687191" cy="870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2704" y="118394"/>
            <a:ext cx="11402104" cy="243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2704" y="142719"/>
            <a:ext cx="0" cy="47871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815548" y="6789902"/>
            <a:ext cx="9919252" cy="229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879" y="5214771"/>
            <a:ext cx="1756223" cy="1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8943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882637" y="834266"/>
            <a:ext cx="8286750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Манометрлер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83" y="1676521"/>
            <a:ext cx="2812321" cy="374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6026012" y="1858168"/>
            <a:ext cx="3951288" cy="3386138"/>
            <a:chOff x="3270" y="1170"/>
            <a:chExt cx="2489" cy="2133"/>
          </a:xfrm>
        </p:grpSpPr>
        <p:pic>
          <p:nvPicPr>
            <p:cNvPr id="2560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" y="1170"/>
              <a:ext cx="2490" cy="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5606" name="Text Box 5"/>
            <p:cNvSpPr txBox="1">
              <a:spLocks noChangeArrowheads="1"/>
            </p:cNvSpPr>
            <p:nvPr/>
          </p:nvSpPr>
          <p:spPr bwMode="auto">
            <a:xfrm>
              <a:off x="3270" y="1170"/>
              <a:ext cx="2490" cy="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809" y="0"/>
            <a:ext cx="687191" cy="870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2704" y="118394"/>
            <a:ext cx="11402104" cy="243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2704" y="142719"/>
            <a:ext cx="0" cy="47871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815548" y="6789902"/>
            <a:ext cx="9919252" cy="229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879" y="5214771"/>
            <a:ext cx="1756223" cy="1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54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77" y="1123083"/>
            <a:ext cx="11878123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2" y="644316"/>
            <a:ext cx="4997005" cy="333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578" y="2292626"/>
            <a:ext cx="496279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809" y="0"/>
            <a:ext cx="687191" cy="870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2704" y="118394"/>
            <a:ext cx="11402104" cy="243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2704" y="142719"/>
            <a:ext cx="0" cy="47871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815548" y="6789902"/>
            <a:ext cx="9919252" cy="229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879" y="5214771"/>
            <a:ext cx="1756223" cy="1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72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1285876"/>
            <a:ext cx="35718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071563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809" y="0"/>
            <a:ext cx="687191" cy="870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2704" y="118394"/>
            <a:ext cx="11402104" cy="243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02704" y="142719"/>
            <a:ext cx="0" cy="47871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815548" y="6789902"/>
            <a:ext cx="9919252" cy="229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879" y="5214771"/>
            <a:ext cx="1756223" cy="1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88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60351"/>
            <a:ext cx="813593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2763838" y="6180138"/>
            <a:ext cx="67881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FFFFFF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Шестеренчатый насос (низкое давление)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809" y="0"/>
            <a:ext cx="687191" cy="870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2704" y="118394"/>
            <a:ext cx="11402104" cy="243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2704" y="142719"/>
            <a:ext cx="0" cy="47871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815548" y="6789902"/>
            <a:ext cx="9919252" cy="229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879" y="5214771"/>
            <a:ext cx="1756223" cy="1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12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260351"/>
            <a:ext cx="82073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2332038" y="6251576"/>
            <a:ext cx="7364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3143250" y="6251576"/>
            <a:ext cx="63373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FFFFFF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Пластинчатый насос (среднее давление)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809" y="0"/>
            <a:ext cx="687191" cy="870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2704" y="118394"/>
            <a:ext cx="11402104" cy="243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2704" y="142719"/>
            <a:ext cx="0" cy="47871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815548" y="6789902"/>
            <a:ext cx="9919252" cy="229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879" y="5214771"/>
            <a:ext cx="1756223" cy="1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03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1524000" y="142875"/>
            <a:ext cx="9144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24251" y="1071563"/>
            <a:ext cx="5427663" cy="4356100"/>
            <a:chOff x="1260" y="675"/>
            <a:chExt cx="3419" cy="2744"/>
          </a:xfrm>
        </p:grpSpPr>
        <p:pic>
          <p:nvPicPr>
            <p:cNvPr id="3174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1"/>
            <a:stretch>
              <a:fillRect/>
            </a:stretch>
          </p:blipFill>
          <p:spPr bwMode="auto">
            <a:xfrm>
              <a:off x="1260" y="675"/>
              <a:ext cx="3420" cy="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1750" name="Text Box 4"/>
            <p:cNvSpPr txBox="1">
              <a:spLocks noChangeArrowheads="1"/>
            </p:cNvSpPr>
            <p:nvPr/>
          </p:nvSpPr>
          <p:spPr bwMode="auto">
            <a:xfrm>
              <a:off x="1260" y="675"/>
              <a:ext cx="3420" cy="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881188" y="5786439"/>
            <a:ext cx="8572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гидравлического пресса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809" y="0"/>
            <a:ext cx="687191" cy="870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2704" y="118394"/>
            <a:ext cx="11402104" cy="243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2704" y="142719"/>
            <a:ext cx="0" cy="47871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815548" y="6789902"/>
            <a:ext cx="9919252" cy="229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879" y="5214771"/>
            <a:ext cx="1756223" cy="1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085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1" y="1239839"/>
            <a:ext cx="896461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kk-KZ" altLang="ru-RU" sz="2800" b="1">
                <a:latin typeface="Times New Roman" panose="02020603050405020304" pitchFamily="18" charset="0"/>
              </a:rPr>
              <a:t>Дененің салмағы дегеніміз не?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kk-KZ" altLang="ru-RU" sz="2800" b="1">
                <a:latin typeface="Times New Roman" panose="02020603050405020304" pitchFamily="18" charset="0"/>
              </a:rPr>
              <a:t>Салмақты қандай құралмен өлшейді?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kk-KZ" altLang="ru-RU" sz="2800" b="1">
                <a:latin typeface="Times New Roman" panose="02020603050405020304" pitchFamily="18" charset="0"/>
              </a:rPr>
              <a:t>Салмақтың өлшем бірлігі?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kk-KZ" altLang="ru-RU" sz="2800" b="1">
                <a:latin typeface="Times New Roman" panose="02020603050405020304" pitchFamily="18" charset="0"/>
              </a:rPr>
              <a:t>Дененің ауадағы салмағы судағы салмағына тең бе?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kk-KZ" altLang="ru-RU" sz="2800" b="1">
                <a:latin typeface="Times New Roman" panose="02020603050405020304" pitchFamily="18" charset="0"/>
              </a:rPr>
              <a:t>Күрделі денелердің көлемін қалай өлшейміз?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endParaRPr lang="ru-RU" altLang="ru-RU" sz="2800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endParaRPr lang="ru-RU" altLang="ru-RU" sz="3200" b="1">
              <a:latin typeface="Times New Roman" panose="02020603050405020304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063750" y="188913"/>
            <a:ext cx="7924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6000" b="1">
                <a:solidFill>
                  <a:srgbClr val="660033"/>
                </a:solidFill>
                <a:latin typeface="Times New Roman" panose="02020603050405020304" pitchFamily="18" charset="0"/>
              </a:rPr>
              <a:t>Үйге тапсырма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809" y="0"/>
            <a:ext cx="687191" cy="870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2704" y="118394"/>
            <a:ext cx="11402104" cy="243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2704" y="142719"/>
            <a:ext cx="0" cy="47871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815548" y="6789902"/>
            <a:ext cx="9919252" cy="229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879" y="5214771"/>
            <a:ext cx="1756223" cy="1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3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узыка - критическая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2" y="521758"/>
            <a:ext cx="9601196" cy="1303867"/>
          </a:xfrm>
        </p:spPr>
        <p:txBody>
          <a:bodyPr>
            <a:noAutofit/>
          </a:bodyPr>
          <a:lstStyle/>
          <a:p>
            <a:pPr algn="ctr"/>
            <a:r>
              <a:rPr lang="ru-RU" sz="11500" dirty="0" err="1" smtClean="0">
                <a:latin typeface="a_OldTyper" panose="02090404030505020304" pitchFamily="18" charset="-52"/>
              </a:rPr>
              <a:t>Есеп</a:t>
            </a:r>
            <a:r>
              <a:rPr lang="ru-RU" sz="11500" dirty="0" smtClean="0">
                <a:latin typeface="a_OldTyper" panose="02090404030505020304" pitchFamily="18" charset="-52"/>
              </a:rPr>
              <a:t> 1</a:t>
            </a:r>
            <a:endParaRPr lang="ru-RU" sz="11500" dirty="0">
              <a:latin typeface="a_OldTyper" panose="02090404030505020304" pitchFamily="18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ru-RU" sz="4400" dirty="0" smtClean="0">
                    <a:solidFill>
                      <a:schemeClr val="tx1"/>
                    </a:solidFill>
                    <a:latin typeface="Academy KZ" panose="020B0603050302020204" pitchFamily="34" charset="0"/>
                  </a:rPr>
                  <a:t>Суқұбырындағы </a:t>
                </a:r>
                <a:r>
                  <a:rPr lang="ru-RU" sz="4400" dirty="0" err="1">
                    <a:solidFill>
                      <a:schemeClr val="tx1"/>
                    </a:solidFill>
                    <a:latin typeface="Academy KZ" panose="020B0603050302020204" pitchFamily="34" charset="0"/>
                  </a:rPr>
                  <a:t>қысым</a:t>
                </a:r>
                <a:r>
                  <a:rPr lang="ru-RU" sz="4400" dirty="0">
                    <a:solidFill>
                      <a:schemeClr val="tx1"/>
                    </a:solidFill>
                    <a:latin typeface="Academy KZ" panose="020B0603050302020204" pitchFamily="34" charset="0"/>
                  </a:rPr>
                  <a:t> 0,3 МПа. </a:t>
                </a:r>
                <a:r>
                  <a:rPr lang="ru-RU" sz="4400" dirty="0" err="1">
                    <a:solidFill>
                      <a:schemeClr val="tx1"/>
                    </a:solidFill>
                    <a:latin typeface="Academy KZ" panose="020B0603050302020204" pitchFamily="34" charset="0"/>
                  </a:rPr>
                  <a:t>Құбырдың</a:t>
                </a:r>
                <a:r>
                  <a:rPr lang="ru-RU" sz="4400" dirty="0">
                    <a:solidFill>
                      <a:schemeClr val="tx1"/>
                    </a:solidFill>
                    <a:latin typeface="Academy KZ" panose="020B0603050302020204" pitchFamily="34" charset="0"/>
                  </a:rPr>
                  <a:t> </a:t>
                </a:r>
                <a:r>
                  <a:rPr lang="ru-RU" sz="4400" dirty="0" err="1">
                    <a:solidFill>
                      <a:schemeClr val="tx1"/>
                    </a:solidFill>
                    <a:latin typeface="Academy KZ" panose="020B0603050302020204" pitchFamily="34" charset="0"/>
                  </a:rPr>
                  <a:t>тесігін</a:t>
                </a:r>
                <a:r>
                  <a:rPr lang="ru-RU" sz="4400" dirty="0">
                    <a:solidFill>
                      <a:schemeClr val="tx1"/>
                    </a:solidFill>
                    <a:latin typeface="Academy KZ" panose="020B0603050302020204" pitchFamily="34" charset="0"/>
                  </a:rPr>
                  <a:t> </a:t>
                </a:r>
                <a:r>
                  <a:rPr lang="ru-RU" sz="4400" dirty="0" err="1">
                    <a:solidFill>
                      <a:schemeClr val="tx1"/>
                    </a:solidFill>
                    <a:latin typeface="Academy KZ" panose="020B0603050302020204" pitchFamily="34" charset="0"/>
                  </a:rPr>
                  <a:t>жа-батын</a:t>
                </a:r>
                <a:r>
                  <a:rPr lang="ru-RU" sz="4400" dirty="0">
                    <a:solidFill>
                      <a:schemeClr val="tx1"/>
                    </a:solidFill>
                    <a:latin typeface="Academy KZ" panose="020B0603050302020204" pitchFamily="34" charset="0"/>
                  </a:rPr>
                  <a:t> </a:t>
                </a:r>
                <a:r>
                  <a:rPr lang="ru-RU" sz="4400" dirty="0" err="1">
                    <a:solidFill>
                      <a:schemeClr val="tx1"/>
                    </a:solidFill>
                    <a:latin typeface="Academy KZ" panose="020B0603050302020204" pitchFamily="34" charset="0"/>
                  </a:rPr>
                  <a:t>тығынды</a:t>
                </a:r>
                <a:r>
                  <a:rPr lang="ru-RU" sz="4400" dirty="0">
                    <a:solidFill>
                      <a:schemeClr val="tx1"/>
                    </a:solidFill>
                    <a:latin typeface="Academy KZ" panose="020B0603050302020204" pitchFamily="34" charset="0"/>
                  </a:rPr>
                  <a:t> су </a:t>
                </a:r>
                <a:r>
                  <a:rPr lang="ru-RU" sz="4400" dirty="0" err="1">
                    <a:solidFill>
                      <a:schemeClr val="tx1"/>
                    </a:solidFill>
                    <a:latin typeface="Academy KZ" panose="020B0603050302020204" pitchFamily="34" charset="0"/>
                  </a:rPr>
                  <a:t>қандай</a:t>
                </a:r>
                <a:r>
                  <a:rPr lang="ru-RU" sz="4400" dirty="0">
                    <a:solidFill>
                      <a:schemeClr val="tx1"/>
                    </a:solidFill>
                    <a:latin typeface="Academy KZ" panose="020B0603050302020204" pitchFamily="34" charset="0"/>
                  </a:rPr>
                  <a:t> </a:t>
                </a:r>
                <a:r>
                  <a:rPr lang="ru-RU" sz="4400" dirty="0" err="1">
                    <a:solidFill>
                      <a:schemeClr val="tx1"/>
                    </a:solidFill>
                    <a:latin typeface="Academy KZ" panose="020B0603050302020204" pitchFamily="34" charset="0"/>
                  </a:rPr>
                  <a:t>күшпен</a:t>
                </a:r>
                <a:r>
                  <a:rPr lang="ru-RU" sz="4400" dirty="0">
                    <a:solidFill>
                      <a:schemeClr val="tx1"/>
                    </a:solidFill>
                    <a:latin typeface="Academy KZ" panose="020B0603050302020204" pitchFamily="34" charset="0"/>
                  </a:rPr>
                  <a:t> </a:t>
                </a:r>
                <a:r>
                  <a:rPr lang="ru-RU" sz="4400" dirty="0" err="1">
                    <a:solidFill>
                      <a:schemeClr val="tx1"/>
                    </a:solidFill>
                    <a:latin typeface="Academy KZ" panose="020B0603050302020204" pitchFamily="34" charset="0"/>
                  </a:rPr>
                  <a:t>қысады</a:t>
                </a:r>
                <a:r>
                  <a:rPr lang="ru-RU" sz="4400" dirty="0">
                    <a:solidFill>
                      <a:schemeClr val="tx1"/>
                    </a:solidFill>
                    <a:latin typeface="Academy KZ" panose="020B0603050302020204" pitchFamily="34" charset="0"/>
                  </a:rPr>
                  <a:t>? </a:t>
                </a:r>
                <a:r>
                  <a:rPr lang="ru-RU" sz="4400" dirty="0" err="1">
                    <a:solidFill>
                      <a:schemeClr val="tx1"/>
                    </a:solidFill>
                    <a:latin typeface="Academy KZ" panose="020B0603050302020204" pitchFamily="34" charset="0"/>
                  </a:rPr>
                  <a:t>Тесік</a:t>
                </a:r>
                <a:r>
                  <a:rPr lang="ru-RU" sz="4400" dirty="0">
                    <a:solidFill>
                      <a:schemeClr val="tx1"/>
                    </a:solidFill>
                    <a:latin typeface="Academy KZ" panose="020B0603050302020204" pitchFamily="34" charset="0"/>
                  </a:rPr>
                  <a:t> </a:t>
                </a:r>
                <a:r>
                  <a:rPr lang="ru-RU" sz="4400" dirty="0" err="1">
                    <a:solidFill>
                      <a:schemeClr val="tx1"/>
                    </a:solidFill>
                    <a:latin typeface="Academy KZ" panose="020B0603050302020204" pitchFamily="34" charset="0"/>
                  </a:rPr>
                  <a:t>ауданы</a:t>
                </a:r>
                <a:r>
                  <a:rPr lang="ru-RU" sz="4400" dirty="0">
                    <a:solidFill>
                      <a:schemeClr val="tx1"/>
                    </a:solidFill>
                    <a:latin typeface="Academy KZ" panose="020B0603050302020204" pitchFamily="34" charset="0"/>
                  </a:rPr>
                  <a:t> 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4400" dirty="0">
                  <a:solidFill>
                    <a:schemeClr val="tx1"/>
                  </a:solidFill>
                  <a:latin typeface="Academy KZ" panose="020B0603050302020204" pitchFamily="34" charset="0"/>
                </a:endParaRPr>
              </a:p>
              <a:p>
                <a:pPr algn="ctr"/>
                <a:endParaRPr lang="ru-RU" sz="4400" dirty="0">
                  <a:solidFill>
                    <a:schemeClr val="tx1"/>
                  </a:solidFill>
                  <a:latin typeface="Academy KZ" panose="020B0603050302020204" pitchFamily="34" charset="0"/>
                </a:endParaRPr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4" t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4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19" y="768627"/>
            <a:ext cx="10589654" cy="3008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4888" y="3631096"/>
            <a:ext cx="7487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Дискриптор</a:t>
            </a:r>
            <a:r>
              <a:rPr lang="ru-RU" sz="40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dirty="0" err="1" smtClean="0"/>
              <a:t>Бер</a:t>
            </a:r>
            <a:r>
              <a:rPr lang="kk-KZ" sz="4000" dirty="0" smtClean="0"/>
              <a:t>ілгенін жаза алады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4000" dirty="0" smtClean="0"/>
              <a:t>Формуласын келтіре алады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4000" dirty="0" smtClean="0"/>
              <a:t>Шешімін таба алды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684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 smtClean="0">
                <a:latin typeface="Academy KZ" panose="020B0603050302020204" pitchFamily="34" charset="0"/>
              </a:rPr>
              <a:t>Example</a:t>
            </a:r>
            <a:r>
              <a:rPr lang="ru-RU" sz="8800" b="1" dirty="0" smtClean="0">
                <a:latin typeface="Academy KZ" panose="020B0603050302020204" pitchFamily="34" charset="0"/>
              </a:rPr>
              <a:t> 2</a:t>
            </a:r>
            <a:endParaRPr lang="ru-RU" sz="8800" b="1" dirty="0">
              <a:latin typeface="Academy KZ" panose="020B06030503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cademy KZ" panose="020B0603050302020204" pitchFamily="34" charset="0"/>
              </a:rPr>
              <a:t>A boy covers a distance of 3000 m in 10 min with a bicycle. What is </a:t>
            </a:r>
            <a:r>
              <a:rPr lang="en-US" sz="4800" dirty="0" smtClean="0">
                <a:latin typeface="Academy KZ" panose="020B0603050302020204" pitchFamily="34" charset="0"/>
              </a:rPr>
              <a:t>the</a:t>
            </a:r>
            <a:r>
              <a:rPr lang="ru-RU" sz="4800" dirty="0" smtClean="0">
                <a:latin typeface="Academy KZ" panose="020B0603050302020204" pitchFamily="34" charset="0"/>
              </a:rPr>
              <a:t> </a:t>
            </a:r>
            <a:r>
              <a:rPr lang="en-US" sz="4800" dirty="0" smtClean="0">
                <a:latin typeface="Academy KZ" panose="020B0603050302020204" pitchFamily="34" charset="0"/>
              </a:rPr>
              <a:t>average </a:t>
            </a:r>
            <a:r>
              <a:rPr lang="en-US" sz="4800" dirty="0">
                <a:latin typeface="Academy KZ" panose="020B0603050302020204" pitchFamily="34" charset="0"/>
              </a:rPr>
              <a:t>speed that the boy rides his bicycle with in m/s and km/h?</a:t>
            </a:r>
            <a:endParaRPr lang="ru-RU" sz="4800" dirty="0">
              <a:latin typeface="Academy KZ" panose="020B06030503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230" y="4001293"/>
            <a:ext cx="4427173" cy="246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>
                <a:latin typeface="Academy KZ" panose="020B0603050302020204" pitchFamily="34" charset="0"/>
              </a:rPr>
              <a:t>Calculation</a:t>
            </a:r>
            <a:endParaRPr lang="ru-RU" sz="8800" b="1" dirty="0">
              <a:latin typeface="Academy KZ" panose="020B06030503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1131" y="1912253"/>
            <a:ext cx="4094921" cy="45896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45" y="2037522"/>
            <a:ext cx="5258914" cy="338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28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96" y="2062127"/>
            <a:ext cx="11963325" cy="1727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062" y="4763121"/>
            <a:ext cx="3104591" cy="1147349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 smtClean="0">
                <a:latin typeface="Academy KZ" panose="020B0603050302020204" pitchFamily="34" charset="0"/>
              </a:rPr>
              <a:t>Example</a:t>
            </a:r>
            <a:r>
              <a:rPr lang="ru-RU" sz="8800" b="1" dirty="0" smtClean="0">
                <a:latin typeface="Academy KZ" panose="020B0603050302020204" pitchFamily="34" charset="0"/>
              </a:rPr>
              <a:t> 3</a:t>
            </a:r>
            <a:endParaRPr lang="ru-RU" sz="8800" b="1" dirty="0">
              <a:latin typeface="Academy KZ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6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33" id="{A66424E3-6BB3-409F-8C0E-BBFC081DCBEF}" vid="{3329B375-C611-459A-A1A6-34C23D6A8E0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Тема33</Template>
  <TotalTime>628</TotalTime>
  <Words>713</Words>
  <Application>Microsoft Office PowerPoint</Application>
  <PresentationFormat>Широкоэкранный</PresentationFormat>
  <Paragraphs>117</Paragraphs>
  <Slides>45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8" baseType="lpstr">
      <vt:lpstr>a_OldTyper</vt:lpstr>
      <vt:lpstr>Academy KZ</vt:lpstr>
      <vt:lpstr>Arial</vt:lpstr>
      <vt:lpstr>Arial Unicode MS</vt:lpstr>
      <vt:lpstr>Calibri</vt:lpstr>
      <vt:lpstr>Calibri Light</vt:lpstr>
      <vt:lpstr>Cambria Math</vt:lpstr>
      <vt:lpstr>DaunPenh</vt:lpstr>
      <vt:lpstr>Monotype Corsiva</vt:lpstr>
      <vt:lpstr>Tahoma</vt:lpstr>
      <vt:lpstr>Times New Roman</vt:lpstr>
      <vt:lpstr>Wingdings</vt:lpstr>
      <vt:lpstr>Тема33</vt:lpstr>
      <vt:lpstr>12.02.2030</vt:lpstr>
      <vt:lpstr>Example 1</vt:lpstr>
      <vt:lpstr>Example 1</vt:lpstr>
      <vt:lpstr>Презентация PowerPoint</vt:lpstr>
      <vt:lpstr>Есеп 1</vt:lpstr>
      <vt:lpstr>Презентация PowerPoint</vt:lpstr>
      <vt:lpstr>Example 2</vt:lpstr>
      <vt:lpstr>Calculation</vt:lpstr>
      <vt:lpstr>Example 3</vt:lpstr>
      <vt:lpstr>§ 27. Атмосфералық қысым. Атмосфералық қысымды өлшеу</vt:lpstr>
      <vt:lpstr>Презентация PowerPoint</vt:lpstr>
      <vt:lpstr>Сендер</vt:lpstr>
      <vt:lpstr>Атмосфералық қысым</vt:lpstr>
      <vt:lpstr>Э. Торричелли</vt:lpstr>
      <vt:lpstr>Атмосфералық қысымды өлшеу құралы</vt:lpstr>
      <vt:lpstr>Барометр-анероид.</vt:lpstr>
      <vt:lpstr>Презентация PowerPoint</vt:lpstr>
      <vt:lpstr>Альтиметр,Манометр,Сфигмомонометр</vt:lpstr>
      <vt:lpstr>Experiment 1</vt:lpstr>
      <vt:lpstr>Experiment 2</vt:lpstr>
      <vt:lpstr>Атмосфералық қысымның биіктікке байланысты өзгеруі</vt:lpstr>
      <vt:lpstr>Презентация PowerPoint</vt:lpstr>
      <vt:lpstr>Example 1</vt:lpstr>
      <vt:lpstr>Example 2</vt:lpstr>
      <vt:lpstr>Презентация PowerPoint</vt:lpstr>
      <vt:lpstr>Манометрлер: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Мумин</dc:creator>
  <cp:lastModifiedBy>*</cp:lastModifiedBy>
  <cp:revision>25</cp:revision>
  <dcterms:created xsi:type="dcterms:W3CDTF">2018-02-07T16:48:59Z</dcterms:created>
  <dcterms:modified xsi:type="dcterms:W3CDTF">2025-06-06T09:35:33Z</dcterms:modified>
</cp:coreProperties>
</file>