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71" r:id="rId6"/>
    <p:sldId id="260" r:id="rId7"/>
    <p:sldId id="272" r:id="rId8"/>
    <p:sldId id="262" r:id="rId9"/>
    <p:sldId id="263" r:id="rId10"/>
    <p:sldId id="265" r:id="rId11"/>
    <p:sldId id="266" r:id="rId12"/>
    <p:sldId id="275" r:id="rId13"/>
    <p:sldId id="277" r:id="rId14"/>
    <p:sldId id="278" r:id="rId15"/>
    <p:sldId id="279" r:id="rId16"/>
    <p:sldId id="280" r:id="rId17"/>
    <p:sldId id="283" r:id="rId18"/>
    <p:sldId id="281" r:id="rId19"/>
    <p:sldId id="269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47" autoAdjust="0"/>
    <p:restoredTop sz="94660"/>
  </p:normalViewPr>
  <p:slideViewPr>
    <p:cSldViewPr>
      <p:cViewPr varScale="1">
        <p:scale>
          <a:sx n="45" d="100"/>
          <a:sy n="45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7160840" cy="6239616"/>
          </a:xfrm>
        </p:spPr>
        <p:txBody>
          <a:bodyPr>
            <a:normAutofit/>
          </a:bodyPr>
          <a:lstStyle/>
          <a:p>
            <a:endParaRPr lang="kk-KZ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Электронды үкімет.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Egov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сайтының қызметі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/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29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6632"/>
            <a:ext cx="7924800" cy="5598368"/>
          </a:xfrm>
        </p:spPr>
        <p:txBody>
          <a:bodyPr>
            <a:normAutofit/>
          </a:bodyPr>
          <a:lstStyle/>
          <a:p>
            <a:pPr lvl="0"/>
            <a:r>
              <a:rPr lang="ru-RU" sz="2400" dirty="0" err="1"/>
              <a:t>қысқа</a:t>
            </a:r>
            <a:r>
              <a:rPr lang="ru-RU" sz="2400" dirty="0"/>
              <a:t> </a:t>
            </a:r>
            <a:r>
              <a:rPr lang="ru-RU" sz="2400" dirty="0" err="1"/>
              <a:t>мәтіндік</a:t>
            </a:r>
            <a:r>
              <a:rPr lang="ru-RU" sz="2400" dirty="0"/>
              <a:t> </a:t>
            </a:r>
            <a:r>
              <a:rPr lang="ru-RU" sz="2400" dirty="0" err="1"/>
              <a:t>хабарлама</a:t>
            </a:r>
            <a:r>
              <a:rPr lang="ru-RU" sz="2400" dirty="0"/>
              <a:t> (</a:t>
            </a:r>
            <a:r>
              <a:rPr lang="ru-RU" sz="2400" dirty="0" err="1"/>
              <a:t>бұдан</a:t>
            </a:r>
            <a:r>
              <a:rPr lang="ru-RU" sz="2400" dirty="0"/>
              <a:t> </a:t>
            </a:r>
            <a:r>
              <a:rPr lang="ru-RU" sz="2400" dirty="0" err="1"/>
              <a:t>әрі</a:t>
            </a:r>
            <a:r>
              <a:rPr lang="ru-RU" sz="2400" dirty="0"/>
              <a:t> – SMS-</a:t>
            </a:r>
            <a:r>
              <a:rPr lang="ru-RU" sz="2400" dirty="0" err="1"/>
              <a:t>хабарлама</a:t>
            </a:r>
            <a:r>
              <a:rPr lang="ru-RU" sz="2400" dirty="0"/>
              <a:t>) – </a:t>
            </a:r>
            <a:r>
              <a:rPr lang="ru-RU" sz="2400" dirty="0" err="1"/>
              <a:t>ұялы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ақпаратты</a:t>
            </a:r>
            <a:r>
              <a:rPr lang="ru-RU" sz="2400" dirty="0"/>
              <a:t> беру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қабылдау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ұялы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операторымен</a:t>
            </a:r>
            <a:r>
              <a:rPr lang="ru-RU" sz="2400" dirty="0"/>
              <a:t> </a:t>
            </a:r>
            <a:r>
              <a:rPr lang="ru-RU" sz="2400" dirty="0" err="1"/>
              <a:t>көрсетілетін</a:t>
            </a:r>
            <a:r>
              <a:rPr lang="ru-RU" sz="2400" dirty="0"/>
              <a:t> </a:t>
            </a:r>
            <a:r>
              <a:rPr lang="ru-RU" sz="2400" dirty="0" err="1"/>
              <a:t>қызмет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«</a:t>
            </a:r>
            <a:r>
              <a:rPr lang="ru-RU" sz="2400" dirty="0" err="1"/>
              <a:t>мобильдік</a:t>
            </a:r>
            <a:r>
              <a:rPr lang="ru-RU" sz="2400" dirty="0"/>
              <a:t> </a:t>
            </a:r>
            <a:r>
              <a:rPr lang="ru-RU" sz="2400" dirty="0" err="1"/>
              <a:t>үкімет</a:t>
            </a:r>
            <a:r>
              <a:rPr lang="ru-RU" sz="2400" dirty="0"/>
              <a:t>» - Портал </a:t>
            </a:r>
            <a:r>
              <a:rPr lang="ru-RU" sz="2400" dirty="0" err="1"/>
              <a:t>құрауышы</a:t>
            </a:r>
            <a:r>
              <a:rPr lang="ru-RU" sz="2400" dirty="0"/>
              <a:t>, – </a:t>
            </a:r>
            <a:r>
              <a:rPr lang="ru-RU" sz="2400" dirty="0" err="1"/>
              <a:t>ұялы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технологиялары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Интернет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электрондық</a:t>
            </a:r>
            <a:r>
              <a:rPr lang="ru-RU" sz="2400" dirty="0"/>
              <a:t> </a:t>
            </a:r>
            <a:r>
              <a:rPr lang="ru-RU" sz="2400" dirty="0" err="1"/>
              <a:t>нысанда</a:t>
            </a:r>
            <a:r>
              <a:rPr lang="ru-RU" sz="2400" dirty="0"/>
              <a:t> </a:t>
            </a:r>
            <a:r>
              <a:rPr lang="ru-RU" sz="2400" dirty="0" err="1"/>
              <a:t>көрсетілетін</a:t>
            </a:r>
            <a:r>
              <a:rPr lang="ru-RU" sz="2400" dirty="0"/>
              <a:t> </a:t>
            </a:r>
            <a:r>
              <a:rPr lang="ru-RU" sz="2400" dirty="0" err="1"/>
              <a:t>қызметтерге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өзге</a:t>
            </a:r>
            <a:r>
              <a:rPr lang="ru-RU" sz="2400" dirty="0"/>
              <a:t> </a:t>
            </a:r>
            <a:r>
              <a:rPr lang="ru-RU" sz="2400" dirty="0" err="1"/>
              <a:t>қызметтерге</a:t>
            </a:r>
            <a:r>
              <a:rPr lang="ru-RU" sz="2400" dirty="0"/>
              <a:t> </a:t>
            </a:r>
            <a:r>
              <a:rPr lang="ru-RU" sz="2400" dirty="0" err="1"/>
              <a:t>қолжетімділікті</a:t>
            </a:r>
            <a:r>
              <a:rPr lang="ru-RU" sz="2400" dirty="0"/>
              <a:t> </a:t>
            </a:r>
            <a:r>
              <a:rPr lang="ru-RU" sz="2400" dirty="0" err="1"/>
              <a:t>ұсынатын</a:t>
            </a:r>
            <a:r>
              <a:rPr lang="ru-RU" sz="2400" dirty="0"/>
              <a:t> </a:t>
            </a:r>
            <a:r>
              <a:rPr lang="ru-RU" sz="2400" dirty="0" err="1"/>
              <a:t>ақпараттық</a:t>
            </a:r>
            <a:r>
              <a:rPr lang="ru-RU" sz="2400" dirty="0"/>
              <a:t> </a:t>
            </a:r>
            <a:r>
              <a:rPr lang="ru-RU" sz="2400" dirty="0" err="1"/>
              <a:t>жүйе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PUSH – </a:t>
            </a:r>
            <a:r>
              <a:rPr lang="ru-RU" sz="2400" dirty="0" err="1"/>
              <a:t>мобильдік</a:t>
            </a:r>
            <a:r>
              <a:rPr lang="ru-RU" sz="2400" dirty="0"/>
              <a:t> </a:t>
            </a:r>
            <a:r>
              <a:rPr lang="ru-RU" sz="2400" b="1" dirty="0" err="1" smtClean="0"/>
              <a:t>телефонны</a:t>
            </a:r>
            <a:r>
              <a:rPr lang="ru-RU" sz="2400" dirty="0" err="1" smtClean="0"/>
              <a:t>ң</a:t>
            </a:r>
            <a:r>
              <a:rPr lang="ru-RU" sz="2400" dirty="0" smtClean="0"/>
              <a:t> </a:t>
            </a:r>
            <a:r>
              <a:rPr lang="ru-RU" sz="2400" dirty="0" err="1"/>
              <a:t>экранында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, </a:t>
            </a:r>
            <a:r>
              <a:rPr lang="ru-RU" sz="2400" dirty="0" err="1"/>
              <a:t>маңызды</a:t>
            </a:r>
            <a:r>
              <a:rPr lang="ru-RU" sz="2400" dirty="0"/>
              <a:t> </a:t>
            </a:r>
            <a:r>
              <a:rPr lang="ru-RU" sz="2400" dirty="0" err="1"/>
              <a:t>оқиғалар</a:t>
            </a:r>
            <a:r>
              <a:rPr lang="ru-RU" sz="2400" dirty="0"/>
              <a:t> мен </a:t>
            </a:r>
            <a:r>
              <a:rPr lang="ru-RU" sz="2400" dirty="0" err="1"/>
              <a:t>жаңартулар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хабарлайтын</a:t>
            </a:r>
            <a:r>
              <a:rPr lang="ru-RU" sz="2400" dirty="0"/>
              <a:t> «</a:t>
            </a:r>
            <a:r>
              <a:rPr lang="ru-RU" sz="2400" dirty="0" err="1"/>
              <a:t>мобильдік</a:t>
            </a:r>
            <a:r>
              <a:rPr lang="ru-RU" sz="2400" dirty="0"/>
              <a:t> </a:t>
            </a:r>
            <a:r>
              <a:rPr lang="ru-RU" sz="2400" dirty="0" err="1"/>
              <a:t>үкімет</a:t>
            </a:r>
            <a:r>
              <a:rPr lang="ru-RU" sz="2400" dirty="0"/>
              <a:t>» </a:t>
            </a:r>
            <a:r>
              <a:rPr lang="ru-RU" sz="2400" dirty="0" err="1"/>
              <a:t>пайдаланушыларының</a:t>
            </a:r>
            <a:r>
              <a:rPr lang="ru-RU" sz="2400" dirty="0"/>
              <a:t> </a:t>
            </a:r>
            <a:r>
              <a:rPr lang="ru-RU" sz="2400" dirty="0" err="1"/>
              <a:t>мобильді</a:t>
            </a:r>
            <a:r>
              <a:rPr lang="ru-RU" sz="2400" dirty="0"/>
              <a:t> </a:t>
            </a:r>
            <a:r>
              <a:rPr lang="ru-RU" sz="2400" dirty="0" err="1"/>
              <a:t>қосымшасының</a:t>
            </a:r>
            <a:r>
              <a:rPr lang="ru-RU" sz="2400" dirty="0"/>
              <a:t> </a:t>
            </a:r>
            <a:r>
              <a:rPr lang="ru-RU" sz="2400" dirty="0" err="1"/>
              <a:t>қысқаша</a:t>
            </a:r>
            <a:r>
              <a:rPr lang="ru-RU" sz="2400" dirty="0"/>
              <a:t> </a:t>
            </a:r>
            <a:r>
              <a:rPr lang="ru-RU" sz="2400" dirty="0" err="1"/>
              <a:t>шығатын</a:t>
            </a:r>
            <a:r>
              <a:rPr lang="ru-RU" sz="2400" dirty="0"/>
              <a:t> </a:t>
            </a:r>
            <a:r>
              <a:rPr lang="ru-RU" sz="2400" dirty="0" err="1"/>
              <a:t>хабарламалары</a:t>
            </a:r>
            <a:r>
              <a:rPr lang="ru-RU" sz="2400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75650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4нед,информ\1373946697_sall-cent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768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9134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48" y="0"/>
            <a:ext cx="9145247" cy="41148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\Desktop\IMG-20151201-WA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96935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51520" y="332656"/>
            <a:ext cx="8356848" cy="548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2800" dirty="0" smtClean="0"/>
              <a:t>Электронды үкімет дегеніміз – мемлекет атқаратын барлық қызметтер мен функциялардың электронды түрі.Электрондық Үкіметтің іс – әрекетінің қызмет ету тетігі ақпараттық технологияларды кеңінен қолдануға негізделген және азаматтар мен ұйымдарға барынша қызмет көрсетуге бағытталған.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4485183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357166"/>
            <a:ext cx="8248680" cy="6215082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Бұдан былай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дәрігерге жазылу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үйге шақыру сынды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қызметтерд</a:t>
            </a:r>
            <a:r>
              <a:rPr lang="kk-KZ" sz="31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үйден шықпай-ақ ғаламтор арқылы жүзеге асыруға мүмкіндік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бар.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Бұл үшін кез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азаматтың электронды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кілті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болуы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Сол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арқылы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egov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порталына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кіріп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медициналық қызметтер бағытын таңдап, қажетті көмекті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ала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аласыз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Сондай-ақ, әр азамат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интернеттегі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қызметті алу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үшін жеке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сәйкестік нөм</a:t>
            </a:r>
            <a:r>
              <a:rPr lang="kk-KZ" sz="3100" dirty="0" smtClean="0">
                <a:latin typeface="Arial" pitchFamily="34" charset="0"/>
                <a:cs typeface="Arial" pitchFamily="34" charset="0"/>
              </a:rPr>
              <a:t>ір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де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білуі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қажет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Өйткені медициналық мекемелерде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азаматтарға көрсетілетін қызметтер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тек осы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жеке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куәліктегі сандар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тізбегіне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көрсетіледі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Қазір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Шымкент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қаласындағы барлық емханаларда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egov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» порталы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жұмыс істеу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қолға алына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бастады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Алайда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емделушілер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әзірге электронды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қызметті қолданушылардың қатары сирек</a:t>
            </a:r>
            <a:r>
              <a:rPr lang="ru-RU" sz="31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67676" cy="1928818"/>
          </a:xfrm>
        </p:spPr>
        <p:txBody>
          <a:bodyPr/>
          <a:lstStyle/>
          <a:p>
            <a:r>
              <a:rPr lang="ru-RU" b="1" dirty="0" err="1" smtClean="0"/>
              <a:t>«Электрондық үкімет» </a:t>
            </a:r>
            <a:r>
              <a:rPr lang="ru-RU" b="1" dirty="0" smtClean="0"/>
              <a:t>порталы (</a:t>
            </a:r>
            <a:r>
              <a:rPr lang="ru-RU" b="1" dirty="0" err="1" smtClean="0"/>
              <a:t>www.egov.kz</a:t>
            </a:r>
            <a:r>
              <a:rPr lang="ru-RU" b="1" dirty="0" smtClean="0"/>
              <a:t>) – </a:t>
            </a:r>
            <a:r>
              <a:rPr lang="ru-RU" b="1" dirty="0" err="1" smtClean="0"/>
              <a:t>мемлекеттік</a:t>
            </a:r>
            <a:r>
              <a:rPr lang="ru-RU" b="1" dirty="0" smtClean="0"/>
              <a:t> </a:t>
            </a:r>
            <a:r>
              <a:rPr lang="ru-RU" b="1" dirty="0" err="1" smtClean="0"/>
              <a:t>органдар</a:t>
            </a:r>
            <a:r>
              <a:rPr lang="ru-RU" b="1" dirty="0" smtClean="0"/>
              <a:t> </a:t>
            </a:r>
            <a:r>
              <a:rPr lang="ru-RU" b="1" dirty="0" err="1" smtClean="0"/>
              <a:t>қызметіне онлайн</a:t>
            </a:r>
            <a:r>
              <a:rPr lang="ru-RU" b="1" dirty="0" smtClean="0"/>
              <a:t> </a:t>
            </a:r>
            <a:r>
              <a:rPr lang="ru-RU" b="1" dirty="0" err="1" smtClean="0"/>
              <a:t>режимде</a:t>
            </a:r>
            <a:r>
              <a:rPr lang="ru-RU" b="1" dirty="0" smtClean="0"/>
              <a:t> </a:t>
            </a:r>
            <a:r>
              <a:rPr lang="ru-RU" b="1" dirty="0" err="1" smtClean="0"/>
              <a:t>қол жеткізуге</a:t>
            </a:r>
            <a:r>
              <a:rPr lang="ru-RU" b="1" dirty="0" smtClean="0"/>
              <a:t> </a:t>
            </a:r>
            <a:r>
              <a:rPr lang="ru-RU" b="1" dirty="0" err="1" smtClean="0"/>
              <a:t>мүмкіндік береді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071678"/>
            <a:ext cx="850112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dirty="0" smtClean="0"/>
              <a:t>       </a:t>
            </a:r>
            <a:r>
              <a:rPr lang="ru-RU" sz="2400" dirty="0" err="1" smtClean="0"/>
              <a:t>«Электрондық үкімет» </a:t>
            </a:r>
            <a:r>
              <a:rPr lang="ru-RU" sz="2400" dirty="0" smtClean="0"/>
              <a:t>порталы (</a:t>
            </a:r>
            <a:r>
              <a:rPr lang="ru-RU" sz="2400" dirty="0" err="1" smtClean="0"/>
              <a:t>www.ego</a:t>
            </a:r>
            <a:r>
              <a:rPr lang="en-US" sz="2400" dirty="0" smtClean="0"/>
              <a:t>v/</a:t>
            </a:r>
            <a:r>
              <a:rPr lang="en-US" sz="2400" dirty="0" err="1" smtClean="0"/>
              <a:t>kz</a:t>
            </a:r>
            <a:r>
              <a:rPr lang="ru-RU" sz="2400" dirty="0" smtClean="0"/>
              <a:t>) </a:t>
            </a:r>
            <a:r>
              <a:rPr lang="ru-RU" sz="2400" dirty="0" smtClean="0"/>
              <a:t>– </a:t>
            </a:r>
            <a:r>
              <a:rPr lang="ru-RU" sz="2400" dirty="0" err="1" smtClean="0"/>
              <a:t>мемлекеттік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органдар</a:t>
            </a:r>
            <a:r>
              <a:rPr lang="ru-RU" sz="2400" dirty="0" smtClean="0"/>
              <a:t> </a:t>
            </a:r>
            <a:r>
              <a:rPr lang="ru-RU" sz="2400" dirty="0" err="1" smtClean="0"/>
              <a:t>қызметіне онлайн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режимде</a:t>
            </a:r>
            <a:r>
              <a:rPr lang="ru-RU" sz="2400" dirty="0" smtClean="0"/>
              <a:t> </a:t>
            </a:r>
            <a:r>
              <a:rPr lang="ru-RU" sz="2400" dirty="0" err="1" smtClean="0"/>
              <a:t>қол жеткізуге</a:t>
            </a:r>
            <a:r>
              <a:rPr lang="ru-RU" sz="2400" dirty="0" smtClean="0"/>
              <a:t> </a:t>
            </a:r>
            <a:r>
              <a:rPr lang="ru-RU" sz="2400" dirty="0" err="1" smtClean="0"/>
              <a:t>мүмкіндік береді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    </a:t>
            </a:r>
            <a:r>
              <a:rPr lang="ru-RU" sz="2400" dirty="0" err="1" smtClean="0"/>
              <a:t>Электрондық бақылау іс</a:t>
            </a:r>
            <a:r>
              <a:rPr lang="ru-RU" sz="2400" dirty="0" smtClean="0"/>
              <a:t> </a:t>
            </a:r>
            <a:r>
              <a:rPr lang="ru-RU" sz="2400" dirty="0" err="1" smtClean="0"/>
              <a:t>жүргізу Қазақстан Республикасы</a:t>
            </a:r>
            <a:r>
              <a:rPr lang="ru-RU" sz="2400" dirty="0" smtClean="0"/>
              <a:t> сот </a:t>
            </a:r>
            <a:r>
              <a:rPr lang="ru-RU" sz="2400" dirty="0" err="1" smtClean="0"/>
              <a:t>органдарының бірыңғай автоматтандырылған ақпараттық талдау</a:t>
            </a:r>
            <a:r>
              <a:rPr lang="ru-RU" sz="2400" dirty="0" smtClean="0"/>
              <a:t> </a:t>
            </a:r>
            <a:r>
              <a:rPr lang="ru-RU" sz="2400" dirty="0" err="1" smtClean="0"/>
              <a:t>жүйесі </a:t>
            </a:r>
            <a:r>
              <a:rPr lang="ru-RU" sz="2400" dirty="0" smtClean="0"/>
              <a:t>(БААТЖ) </a:t>
            </a:r>
            <a:r>
              <a:rPr lang="ru-RU" sz="2400" dirty="0" err="1" smtClean="0"/>
              <a:t>бағдарламасының тұтас бағдарламалық бөлшегі болып</a:t>
            </a:r>
            <a:r>
              <a:rPr lang="ru-RU" sz="2400" dirty="0" smtClean="0"/>
              <a:t> </a:t>
            </a:r>
            <a:r>
              <a:rPr lang="ru-RU" sz="2400" dirty="0" err="1" smtClean="0"/>
              <a:t>табылады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    </a:t>
            </a:r>
            <a:r>
              <a:rPr lang="ru-RU" sz="2400" dirty="0" err="1" smtClean="0"/>
              <a:t>Басты</a:t>
            </a:r>
            <a:r>
              <a:rPr lang="ru-RU" sz="2400" dirty="0" smtClean="0"/>
              <a:t> </a:t>
            </a:r>
            <a:r>
              <a:rPr lang="ru-RU" sz="2400" dirty="0" err="1" smtClean="0"/>
              <a:t>талап</a:t>
            </a:r>
            <a:r>
              <a:rPr lang="ru-RU" sz="2400" dirty="0" smtClean="0"/>
              <a:t>, </a:t>
            </a:r>
            <a:r>
              <a:rPr lang="ru-RU" sz="2400" dirty="0" err="1" smtClean="0"/>
              <a:t>пайдаланушыда</a:t>
            </a:r>
            <a:r>
              <a:rPr lang="ru-RU" sz="2400" dirty="0" smtClean="0"/>
              <a:t> </a:t>
            </a:r>
            <a:r>
              <a:rPr lang="ru-RU" sz="2400" dirty="0" err="1" smtClean="0"/>
              <a:t>электрондық цифрлық қолтаңба болуы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қажет.</a:t>
            </a:r>
            <a:r>
              <a:rPr lang="ru-RU" sz="2400" dirty="0" smtClean="0"/>
              <a:t> </a:t>
            </a:r>
            <a:r>
              <a:rPr lang="ru-RU" sz="2400" dirty="0" err="1" smtClean="0"/>
              <a:t>ЖСН-і</a:t>
            </a:r>
            <a:r>
              <a:rPr lang="ru-RU" sz="2400" dirty="0" smtClean="0"/>
              <a:t> бар </a:t>
            </a:r>
            <a:r>
              <a:rPr lang="ru-RU" sz="2400" dirty="0" err="1" smtClean="0"/>
              <a:t>Қазақстан Республикасының кез-келген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азаматы</a:t>
            </a:r>
            <a:r>
              <a:rPr lang="ru-RU" sz="2400" dirty="0" smtClean="0"/>
              <a:t> </a:t>
            </a:r>
            <a:r>
              <a:rPr lang="ru-RU" sz="2400" dirty="0" err="1" smtClean="0"/>
              <a:t>ЭЦҚ-ны алуға және пайдалануға құқылы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67676" cy="1428752"/>
          </a:xfrm>
        </p:spPr>
        <p:txBody>
          <a:bodyPr/>
          <a:lstStyle/>
          <a:p>
            <a:r>
              <a:rPr lang="ru-RU" b="1" dirty="0" smtClean="0"/>
              <a:t>EGOV.KZ. ПОРТАЛЫ АРҚЫЛЫ «ДӘРІГЕРДІҢ ҚАБЫЛДАУЫНА ЖАЗЫЛУ» ҚЫЗМЕТІНІҢ НҰСҚАМАСЫ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643026"/>
            <a:ext cx="91440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egov.kz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порталы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Дәрігердің қабылдауына жазылу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қызметінің нұсқамасы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Дәрігердің қабылдауына электрондық үкімет порталы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 жазылу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үшін мыналар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1.  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egov.kz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сайтына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кіру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2.«Денсаулық сақтау»қосымша бетін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таңдап, «Денсаулық сақтау» бетіне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көшу жасалынады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3.«Денсаулық сақтау» бетінде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«Дәрігердің қабылдауына жазылу»тармағын таңдаңдар;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4.Кейін 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қызметіне тапсырыс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беру»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түймешігіне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басу;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5.Сізге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авторластыру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6.Егер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тіркелмеген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болсаңыз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Тіркелу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сілтемесіне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өтіңіз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501122" cy="6572272"/>
          </a:xfrm>
        </p:spPr>
        <p:txBody>
          <a:bodyPr>
            <a:normAutofit/>
          </a:bodyPr>
          <a:lstStyle/>
          <a:p>
            <a:pPr lvl="1"/>
            <a:r>
              <a:rPr lang="ru-RU" sz="2400" dirty="0" err="1" smtClean="0"/>
              <a:t>Келісім-шартпен</a:t>
            </a:r>
            <a:r>
              <a:rPr lang="ru-RU" sz="2400" dirty="0" smtClean="0"/>
              <a:t> </a:t>
            </a:r>
            <a:r>
              <a:rPr lang="ru-RU" sz="2400" dirty="0" err="1" smtClean="0"/>
              <a:t>танысуыңыз қажет, содан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соң тіркелудің ұсынылған нұсқаларын таңдаңыз;</a:t>
            </a:r>
            <a:r>
              <a:rPr lang="ru-RU" sz="2400" dirty="0" smtClean="0"/>
              <a:t>  </a:t>
            </a:r>
          </a:p>
          <a:p>
            <a:pPr lvl="1"/>
            <a:r>
              <a:rPr lang="ru-RU" sz="2400" dirty="0" err="1" smtClean="0"/>
              <a:t>Электрондық үкіметі арқылы ЭТО-сыз</a:t>
            </a:r>
            <a:r>
              <a:rPr lang="ru-RU" sz="2400" dirty="0" smtClean="0"/>
              <a:t> </a:t>
            </a:r>
            <a:r>
              <a:rPr lang="ru-RU" sz="2400" dirty="0" err="1" smtClean="0"/>
              <a:t>уақытша тіркелуге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Тіркелу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 </a:t>
            </a:r>
            <a:r>
              <a:rPr lang="ru-RU" sz="2400" dirty="0" smtClean="0"/>
              <a:t>ЖИН, </a:t>
            </a:r>
            <a:r>
              <a:rPr lang="ru-RU" sz="2400" dirty="0" err="1" smtClean="0"/>
              <a:t>құжаттың нөмірі және туған күні қажет.</a:t>
            </a:r>
            <a:endParaRPr lang="ru-RU" sz="2400" dirty="0" smtClean="0"/>
          </a:p>
          <a:p>
            <a:pPr lvl="0"/>
            <a:r>
              <a:rPr lang="ru-RU" sz="2400" dirty="0" err="1" smtClean="0"/>
              <a:t>Егер</a:t>
            </a:r>
            <a:r>
              <a:rPr lang="ru-RU" sz="2400" dirty="0" smtClean="0"/>
              <a:t> </a:t>
            </a:r>
            <a:r>
              <a:rPr lang="ru-RU" sz="2400" dirty="0" err="1" smtClean="0"/>
              <a:t>Сіз</a:t>
            </a:r>
            <a:r>
              <a:rPr lang="ru-RU" sz="2400" dirty="0" smtClean="0"/>
              <a:t> </a:t>
            </a:r>
            <a:r>
              <a:rPr lang="ru-RU" sz="2400" dirty="0" err="1" smtClean="0"/>
              <a:t>тіркелуде</a:t>
            </a:r>
            <a:r>
              <a:rPr lang="ru-RU" sz="2400" dirty="0" smtClean="0"/>
              <a:t> </a:t>
            </a:r>
            <a:r>
              <a:rPr lang="ru-RU" sz="2400" dirty="0" err="1" smtClean="0"/>
              <a:t>тұрсаңыз, онда</a:t>
            </a:r>
            <a:r>
              <a:rPr lang="ru-RU" sz="2400" dirty="0" smtClean="0"/>
              <a:t> </a:t>
            </a:r>
            <a:r>
              <a:rPr lang="ru-RU" sz="2400" dirty="0" err="1" smtClean="0"/>
              <a:t>өзіңіздің </a:t>
            </a:r>
            <a:r>
              <a:rPr lang="ru-RU" sz="2400" dirty="0" smtClean="0"/>
              <a:t>ЖИН </a:t>
            </a:r>
            <a:r>
              <a:rPr lang="ru-RU" sz="2400" dirty="0" err="1" smtClean="0"/>
              <a:t>және авторластыру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 құпия сөзіңізді енгізіңіз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err="1" smtClean="0"/>
              <a:t>Кімге</a:t>
            </a:r>
            <a:r>
              <a:rPr lang="ru-RU" sz="2400" dirty="0" smtClean="0"/>
              <a:t>: </a:t>
            </a:r>
            <a:r>
              <a:rPr lang="ru-RU" sz="2400" dirty="0" err="1" smtClean="0"/>
              <a:t>өзіңізге ме</a:t>
            </a:r>
            <a:r>
              <a:rPr lang="ru-RU" sz="2400" dirty="0" smtClean="0"/>
              <a:t>, </a:t>
            </a:r>
            <a:r>
              <a:rPr lang="ru-RU" sz="2400" dirty="0" err="1" smtClean="0"/>
              <a:t>балаңызға ма</a:t>
            </a:r>
            <a:r>
              <a:rPr lang="ru-RU" sz="2400" dirty="0" smtClean="0"/>
              <a:t> </a:t>
            </a:r>
            <a:r>
              <a:rPr lang="ru-RU" sz="2400" dirty="0" err="1" smtClean="0"/>
              <a:t>қызмет көрсету керек</a:t>
            </a:r>
            <a:r>
              <a:rPr lang="ru-RU" sz="2400" dirty="0" smtClean="0"/>
              <a:t> </a:t>
            </a:r>
            <a:r>
              <a:rPr lang="ru-RU" sz="2400" dirty="0" err="1" smtClean="0"/>
              <a:t>екенін</a:t>
            </a:r>
            <a:r>
              <a:rPr lang="ru-RU" sz="2400" dirty="0" smtClean="0"/>
              <a:t> </a:t>
            </a:r>
            <a:r>
              <a:rPr lang="ru-RU" sz="2400" dirty="0" err="1" smtClean="0"/>
              <a:t>таңдаңыз;</a:t>
            </a:r>
            <a:endParaRPr lang="ru-RU" sz="2400" dirty="0" smtClean="0"/>
          </a:p>
          <a:p>
            <a:r>
              <a:rPr lang="ru-RU" sz="2400" dirty="0" err="1" smtClean="0"/>
              <a:t>Кейін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қабылдау күнін, қызмет </a:t>
            </a:r>
            <a:r>
              <a:rPr lang="ru-RU" sz="2400" dirty="0" smtClean="0"/>
              <a:t>пен </a:t>
            </a:r>
            <a:r>
              <a:rPr lang="ru-RU" sz="2400" dirty="0" err="1" smtClean="0"/>
              <a:t>дәрігерді</a:t>
            </a:r>
            <a:r>
              <a:rPr lang="ru-RU" sz="2400" dirty="0" smtClean="0"/>
              <a:t>, </a:t>
            </a:r>
            <a:r>
              <a:rPr lang="ru-RU" sz="2400" dirty="0" err="1" smtClean="0"/>
              <a:t>содан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соң қабылдау уақытын таңдап</a:t>
            </a:r>
            <a:r>
              <a:rPr lang="ru-RU" sz="2400" dirty="0" smtClean="0"/>
              <a:t>, </a:t>
            </a:r>
            <a:r>
              <a:rPr lang="ru-RU" sz="2400" dirty="0" err="1" smtClean="0"/>
              <a:t>тапсырысты</a:t>
            </a:r>
            <a:r>
              <a:rPr lang="ru-RU" sz="2400" dirty="0" smtClean="0"/>
              <a:t> </a:t>
            </a:r>
            <a:r>
              <a:rPr lang="ru-RU" sz="2400" dirty="0" err="1" smtClean="0"/>
              <a:t>жіберіңіз</a:t>
            </a:r>
            <a:endParaRPr lang="ru-RU" sz="2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85728"/>
            <a:ext cx="885828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dirty="0" smtClean="0"/>
              <a:t>Бұл порталдың артықшылығы:</a:t>
            </a:r>
          </a:p>
          <a:p>
            <a:pPr>
              <a:buNone/>
            </a:pPr>
            <a:r>
              <a:rPr lang="kk-KZ" sz="2400" dirty="0" smtClean="0"/>
              <a:t>-кезек күтпей,дәрігерге жазылуға болады;</a:t>
            </a:r>
          </a:p>
          <a:p>
            <a:pPr>
              <a:buNone/>
            </a:pPr>
            <a:r>
              <a:rPr lang="kk-KZ" sz="2400" dirty="0" smtClean="0"/>
              <a:t>-талонды емханаға келмей инернет желісі арқылы алуға болады;</a:t>
            </a:r>
          </a:p>
          <a:p>
            <a:pPr>
              <a:buNone/>
            </a:pPr>
            <a:r>
              <a:rPr lang="kk-KZ" sz="2400" dirty="0" smtClean="0"/>
              <a:t>-керекті мәліметтерді портал арқылы алуға болады;</a:t>
            </a:r>
          </a:p>
          <a:p>
            <a:pPr>
              <a:buNone/>
            </a:pPr>
            <a:r>
              <a:rPr lang="kk-KZ" sz="2400" dirty="0" smtClean="0"/>
              <a:t>-дәрі алатын науқастар үшін қағазды тіркеуге болады.</a:t>
            </a:r>
          </a:p>
          <a:p>
            <a:pPr>
              <a:buNone/>
            </a:pPr>
            <a:r>
              <a:rPr lang="kk-KZ" sz="2400" dirty="0" smtClean="0"/>
              <a:t>  Ал кемшіліктері:</a:t>
            </a:r>
          </a:p>
          <a:p>
            <a:pPr>
              <a:buNone/>
            </a:pPr>
            <a:r>
              <a:rPr lang="kk-KZ" sz="2400" dirty="0" smtClean="0"/>
              <a:t>-Интернет желісі үй жағдайында болмауы;</a:t>
            </a:r>
          </a:p>
          <a:p>
            <a:pPr>
              <a:buNone/>
            </a:pPr>
            <a:r>
              <a:rPr lang="kk-KZ" sz="2400" dirty="0" smtClean="0"/>
              <a:t>-Кәрі егде жастағы науқастардың интернет желісін түсінбеуі;</a:t>
            </a:r>
          </a:p>
          <a:p>
            <a:pPr>
              <a:buNone/>
            </a:pPr>
            <a:r>
              <a:rPr lang="kk-KZ" sz="2400" dirty="0" smtClean="0"/>
              <a:t>-ЦОН-ға тіркелмеген,кілт ашылмаған жағдайда порталға кіре алмау; және т.с.с.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996238" cy="1000108"/>
          </a:xfrm>
        </p:spPr>
        <p:txBody>
          <a:bodyPr/>
          <a:lstStyle/>
          <a:p>
            <a:r>
              <a:rPr lang="kk-KZ" dirty="0" smtClean="0"/>
              <a:t>Қорытынды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071546"/>
            <a:ext cx="8429684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dirty="0" smtClean="0"/>
              <a:t>          Бұл портал бойынша тек қана медициналық көмек емес,некеге тұру мақсатында жазылу н/е сот бойынша,салық төлеу,т.б мәселелер бойынша тіркеліп тізімге енуге болады.Мысалы:тұрғылықты үйде интернет желісі болатын болса</a:t>
            </a:r>
          </a:p>
          <a:p>
            <a:pPr>
              <a:buNone/>
            </a:pPr>
            <a:r>
              <a:rPr lang="kk-KZ" sz="2400" dirty="0" smtClean="0"/>
              <a:t>--үйден шықпай,кезкке тұрып талон алмай;</a:t>
            </a:r>
          </a:p>
          <a:p>
            <a:pPr>
              <a:buNone/>
            </a:pPr>
            <a:r>
              <a:rPr lang="kk-KZ" sz="2400" dirty="0" smtClean="0"/>
              <a:t>--дәрігерге арнайы күнге арнайы уақытқа жазылуға болады</a:t>
            </a:r>
          </a:p>
          <a:p>
            <a:pPr>
              <a:buNone/>
            </a:pPr>
            <a:r>
              <a:rPr lang="kk-KZ" sz="2400" dirty="0" smtClean="0"/>
              <a:t>-- үйге шақыруға болады</a:t>
            </a:r>
          </a:p>
          <a:p>
            <a:pPr>
              <a:buNone/>
            </a:pPr>
            <a:r>
              <a:rPr lang="kk-KZ" sz="2400" dirty="0" smtClean="0"/>
              <a:t>--дәріні алу үшін үйде отырып  талон алуға да мүмкіншілік бар    </a:t>
            </a:r>
          </a:p>
          <a:p>
            <a:pPr>
              <a:buNone/>
            </a:pPr>
            <a:r>
              <a:rPr lang="kk-KZ" sz="2400" dirty="0" smtClean="0"/>
              <a:t>  Ең бірінші арнайы тұрғылықты жерінен “ЦОН”-нан жеке өзіне кілт аштырып,”флешка”-ға мәліметті басып береді.Сол флешка арқылы интернет желісімен кіріп парольді теріп порталға кіру керек.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559" y="2967335"/>
            <a:ext cx="884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Назарларыңызға рахмет!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37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Жоспар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k-KZ" sz="2400" b="1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Электронды үкіметтің пайда болуы</a:t>
            </a:r>
          </a:p>
          <a:p>
            <a:r>
              <a:rPr lang="kk-KZ" sz="2400" b="1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Электронды үкіметтің дамуы</a:t>
            </a:r>
          </a:p>
          <a:p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Электронды үкімет дегеніміз..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EGOV.KZ. Порталы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«ДӘРІГЕРДІҢ ҚАБЫЛДАУЫНА ЖАЗЫЛУ» ҚЫЗМЕТІНІҢ НҰСҚАМАСЫ</a:t>
            </a:r>
          </a:p>
          <a:p>
            <a:r>
              <a:rPr lang="kk-KZ" sz="2400" b="1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2400" b="1" i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1800" b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Электронды үкіметтің пайда болуы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 smtClean="0"/>
              <a:t>Қазақстан Республикасында «Электронды үкіметті» қалыптастыру мемлекеттік басшысы Нұрсұлтан Назарбаевтіың бастамасы бойынша қолға алынды. Е-үкіметті енгізу бағдарламасы 2004 жылы 10-қарашада Президенттің жарлығымен бекітілді. 2006 жылы сәуірде «электрондық үіметтің» </a:t>
            </a:r>
            <a:r>
              <a:rPr lang="en-US" sz="2400" dirty="0" smtClean="0">
                <a:solidFill>
                  <a:schemeClr val="tx1"/>
                </a:solidFill>
              </a:rPr>
              <a:t>www.egov.kz</a:t>
            </a:r>
            <a:r>
              <a:rPr lang="kk-KZ" sz="2400" dirty="0" smtClean="0">
                <a:solidFill>
                  <a:schemeClr val="tx1"/>
                </a:solidFill>
              </a:rPr>
              <a:t> порталы </a:t>
            </a:r>
            <a:r>
              <a:rPr lang="kk-KZ" sz="2400" dirty="0" smtClean="0"/>
              <a:t>іске қосылды.</a:t>
            </a:r>
            <a:endParaRPr lang="ru-RU" sz="2400" dirty="0"/>
          </a:p>
        </p:txBody>
      </p:sp>
      <p:pic>
        <p:nvPicPr>
          <p:cNvPr id="1026" name="Picture 2" descr="C:\Users\User\Desktop\14нед,информ\ortcom_kz4_53996b89414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24534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4нед,информ\img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302433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39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9560" y="161764"/>
            <a:ext cx="8282880" cy="2979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Электронды үкіметтің дамуы</a:t>
            </a:r>
            <a:endParaRPr lang="ru-RU" sz="4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5" y="1210419"/>
            <a:ext cx="6844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kk-KZ" sz="2800" b="1" dirty="0" smtClean="0"/>
              <a:t> кезең. </a:t>
            </a:r>
            <a:r>
              <a:rPr lang="kk-KZ" sz="2800" dirty="0" smtClean="0"/>
              <a:t>Ақпараттық</a:t>
            </a:r>
          </a:p>
          <a:p>
            <a:r>
              <a:rPr lang="en-US" sz="2800" b="1" dirty="0" smtClean="0"/>
              <a:t>II </a:t>
            </a:r>
            <a:r>
              <a:rPr lang="kk-KZ" sz="2800" b="1" dirty="0"/>
              <a:t>кезең.</a:t>
            </a:r>
            <a:r>
              <a:rPr lang="kk-KZ" sz="2800" dirty="0"/>
              <a:t> Интерактивтік</a:t>
            </a:r>
            <a:endParaRPr lang="ru-RU" sz="2800" dirty="0"/>
          </a:p>
          <a:p>
            <a:r>
              <a:rPr lang="en-US" sz="2800" b="1" dirty="0"/>
              <a:t>III </a:t>
            </a:r>
            <a:r>
              <a:rPr lang="kk-KZ" sz="2800" b="1" dirty="0"/>
              <a:t>кезең</a:t>
            </a:r>
            <a:r>
              <a:rPr lang="kk-KZ" sz="2800" dirty="0"/>
              <a:t>. Транзакциялық</a:t>
            </a:r>
            <a:endParaRPr lang="ru-RU" sz="2800" dirty="0"/>
          </a:p>
          <a:p>
            <a:endParaRPr lang="kk-KZ" sz="2800" dirty="0" smtClean="0"/>
          </a:p>
        </p:txBody>
      </p:sp>
      <p:pic>
        <p:nvPicPr>
          <p:cNvPr id="1026" name="Picture 2" descr="C:\Users\User\Desktop\14нед,информ\3c760c6a6c289cc949d884ef7ece9e0e_310_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211960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4нед,информ\3c760c6a6c289cc949d884ef7ece9e0e_400_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788024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4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0"/>
            <a:ext cx="5616624" cy="304306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kk-KZ" sz="2400" u="sng" dirty="0" smtClean="0"/>
              <a:t>Электрондық үкімет </a:t>
            </a:r>
            <a:r>
              <a:rPr lang="kk-KZ" sz="2400" dirty="0" smtClean="0"/>
              <a:t>инфрақұрылымы аясында жеке және заңды тұлғаларға 2000-нан астам ақпараттық, 236 интерактивтік және транзакциялық қызметтер, олардың 108-і «электрондық лицензиялау», 108-і «Электрондық үкімет» порталдары арқылы ұсынылуда.</a:t>
            </a:r>
            <a:endParaRPr lang="ru-RU" sz="2400" dirty="0"/>
          </a:p>
        </p:txBody>
      </p:sp>
      <p:pic>
        <p:nvPicPr>
          <p:cNvPr id="2050" name="Picture 2" descr="C:\Users\User\Desktop\14нед,информ\c373acfa5b3abe9e624e4e0916f8ee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0324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4нед,информ\imgpreview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50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905673"/>
            <a:ext cx="8928992" cy="29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Азаматтар арасында үлкен сұранысқа ие мемлекеттік қызметтерді автоматтандыру шаралары өз шарасын табатын болады. Мемлекет басшысының тапсырмасына сәйкес әлеуметтік – маңызды қызметтердің 60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- ы 2012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жылдың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соңына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дейін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 2014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жылға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дейін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100% </a:t>
            </a:r>
            <a:r>
              <a:rPr lang="kk-KZ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электрондық нұсқаға көшуі тиіс. </a:t>
            </a:r>
            <a:endParaRPr lang="ru-RU" sz="2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14нед,информ\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808"/>
            <a:ext cx="7200800" cy="355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01281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4нед,информ\aa0d54c0f1956377a0f4d764e8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260" y="0"/>
            <a:ext cx="559473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24944"/>
            <a:ext cx="6156176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735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r>
              <a:rPr lang="kk-KZ" sz="2800" dirty="0" smtClean="0"/>
              <a:t>Электронды үкіметті пайдаланудың жалпы ережелері: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z="2800" dirty="0"/>
              <a:t>«</a:t>
            </a:r>
            <a:r>
              <a:rPr lang="ru-RU" sz="2800" dirty="0" err="1"/>
              <a:t>электрондық</a:t>
            </a:r>
            <a:r>
              <a:rPr lang="ru-RU" sz="2800" dirty="0"/>
              <a:t> </a:t>
            </a:r>
            <a:r>
              <a:rPr lang="ru-RU" sz="2800" dirty="0" err="1"/>
              <a:t>үкімет</a:t>
            </a:r>
            <a:r>
              <a:rPr lang="ru-RU" sz="2800" dirty="0"/>
              <a:t>» веб-порталы (</a:t>
            </a:r>
            <a:r>
              <a:rPr lang="ru-RU" sz="2800" dirty="0" err="1"/>
              <a:t>бұдан</a:t>
            </a:r>
            <a:r>
              <a:rPr lang="ru-RU" sz="2800" dirty="0"/>
              <a:t> </a:t>
            </a:r>
            <a:r>
              <a:rPr lang="ru-RU" sz="2800" dirty="0" err="1"/>
              <a:t>әрі</a:t>
            </a:r>
            <a:r>
              <a:rPr lang="ru-RU" sz="2800" dirty="0"/>
              <a:t> – Портал) – </a:t>
            </a:r>
            <a:r>
              <a:rPr lang="ru-RU" sz="2800" dirty="0" err="1"/>
              <a:t>барлық</a:t>
            </a:r>
            <a:r>
              <a:rPr lang="ru-RU" sz="2800" dirty="0"/>
              <a:t> </a:t>
            </a:r>
            <a:r>
              <a:rPr lang="ru-RU" sz="2800" dirty="0" err="1"/>
              <a:t>шоғырландырылған</a:t>
            </a:r>
            <a:r>
              <a:rPr lang="ru-RU" sz="2800" dirty="0"/>
              <a:t> </a:t>
            </a:r>
            <a:r>
              <a:rPr lang="ru-RU" sz="2800" dirty="0" err="1"/>
              <a:t>үкіметтік</a:t>
            </a:r>
            <a:r>
              <a:rPr lang="ru-RU" sz="2800" dirty="0"/>
              <a:t> </a:t>
            </a:r>
            <a:r>
              <a:rPr lang="ru-RU" sz="2800" dirty="0" err="1"/>
              <a:t>ақпаратқа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электрондық</a:t>
            </a:r>
            <a:r>
              <a:rPr lang="ru-RU" sz="2800" dirty="0"/>
              <a:t> </a:t>
            </a:r>
            <a:r>
              <a:rPr lang="ru-RU" sz="2800" dirty="0" err="1"/>
              <a:t>нысанда</a:t>
            </a:r>
            <a:r>
              <a:rPr lang="ru-RU" sz="2800" dirty="0"/>
              <a:t> </a:t>
            </a:r>
            <a:r>
              <a:rPr lang="ru-RU" sz="2800" dirty="0" err="1"/>
              <a:t>көрсетілетін</a:t>
            </a:r>
            <a:r>
              <a:rPr lang="ru-RU" sz="2800" dirty="0"/>
              <a:t> </a:t>
            </a:r>
            <a:r>
              <a:rPr lang="ru-RU" sz="2800" dirty="0" err="1"/>
              <a:t>мемлекеттік</a:t>
            </a:r>
            <a:r>
              <a:rPr lang="ru-RU" sz="2800" dirty="0"/>
              <a:t> </a:t>
            </a:r>
            <a:r>
              <a:rPr lang="ru-RU" sz="2800" dirty="0" err="1"/>
              <a:t>қызметтерге</a:t>
            </a:r>
            <a:r>
              <a:rPr lang="ru-RU" sz="2800" dirty="0"/>
              <a:t> </a:t>
            </a:r>
            <a:r>
              <a:rPr lang="ru-RU" sz="2800" dirty="0" err="1"/>
              <a:t>қолжетімділіктің</a:t>
            </a:r>
            <a:r>
              <a:rPr lang="ru-RU" sz="2800" dirty="0"/>
              <a:t> </a:t>
            </a:r>
            <a:r>
              <a:rPr lang="ru-RU" sz="2800" dirty="0" err="1"/>
              <a:t>бірыңғай</a:t>
            </a:r>
            <a:r>
              <a:rPr lang="ru-RU" sz="2800" dirty="0"/>
              <a:t> </a:t>
            </a:r>
            <a:r>
              <a:rPr lang="ru-RU" sz="2800" dirty="0" err="1"/>
              <a:t>терезесін</a:t>
            </a:r>
            <a:r>
              <a:rPr lang="ru-RU" sz="2800" dirty="0"/>
              <a:t> </a:t>
            </a:r>
            <a:r>
              <a:rPr lang="ru-RU" sz="2800" dirty="0" err="1"/>
              <a:t>құрайтын</a:t>
            </a:r>
            <a:r>
              <a:rPr lang="ru-RU" sz="2800" dirty="0"/>
              <a:t> </a:t>
            </a:r>
            <a:r>
              <a:rPr lang="ru-RU" sz="2800" dirty="0" err="1"/>
              <a:t>ақпараттық</a:t>
            </a:r>
            <a:r>
              <a:rPr lang="ru-RU" sz="2800" dirty="0"/>
              <a:t> </a:t>
            </a:r>
            <a:r>
              <a:rPr lang="ru-RU" sz="2800" dirty="0" err="1"/>
              <a:t>жүйе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Порталдың</a:t>
            </a:r>
            <a:r>
              <a:rPr lang="ru-RU" sz="2800" dirty="0"/>
              <a:t> </a:t>
            </a:r>
            <a:r>
              <a:rPr lang="ru-RU" sz="2800" dirty="0" err="1"/>
              <a:t>құрауыштары</a:t>
            </a:r>
            <a:r>
              <a:rPr lang="ru-RU" sz="2800" dirty="0"/>
              <a:t> – </a:t>
            </a:r>
            <a:r>
              <a:rPr lang="ru-RU" sz="2800" dirty="0" err="1"/>
              <a:t>жекелеген</a:t>
            </a:r>
            <a:r>
              <a:rPr lang="ru-RU" sz="2800" dirty="0"/>
              <a:t> </a:t>
            </a:r>
            <a:r>
              <a:rPr lang="ru-RU" sz="2800" dirty="0" err="1"/>
              <a:t>электрондық</a:t>
            </a:r>
            <a:r>
              <a:rPr lang="ru-RU" sz="2800" dirty="0"/>
              <a:t> </a:t>
            </a:r>
            <a:r>
              <a:rPr lang="ru-RU" sz="2800" dirty="0" err="1"/>
              <a:t>қызметтер</a:t>
            </a:r>
            <a:r>
              <a:rPr lang="ru-RU" sz="2800" dirty="0"/>
              <a:t>, </a:t>
            </a:r>
            <a:r>
              <a:rPr lang="ru-RU" sz="2800" dirty="0" err="1"/>
              <a:t>ақпарат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(</a:t>
            </a:r>
            <a:r>
              <a:rPr lang="ru-RU" sz="2800" dirty="0" err="1"/>
              <a:t>немесе</a:t>
            </a:r>
            <a:r>
              <a:rPr lang="ru-RU" sz="2800" dirty="0"/>
              <a:t>) </a:t>
            </a:r>
            <a:r>
              <a:rPr lang="ru-RU" sz="2800" dirty="0" err="1"/>
              <a:t>сервистерді</a:t>
            </a:r>
            <a:r>
              <a:rPr lang="ru-RU" sz="2800" dirty="0"/>
              <a:t> </a:t>
            </a:r>
            <a:r>
              <a:rPr lang="ru-RU" sz="2800" dirty="0" err="1"/>
              <a:t>ұсынуға</a:t>
            </a:r>
            <a:r>
              <a:rPr lang="ru-RU" sz="2800" dirty="0"/>
              <a:t> </a:t>
            </a:r>
            <a:r>
              <a:rPr lang="ru-RU" sz="2800" dirty="0" err="1"/>
              <a:t>мамандандырылған</a:t>
            </a:r>
            <a:r>
              <a:rPr lang="ru-RU" sz="2800" dirty="0"/>
              <a:t> </a:t>
            </a:r>
            <a:r>
              <a:rPr lang="ru-RU" sz="2800" dirty="0" err="1"/>
              <a:t>Порталдың</a:t>
            </a:r>
            <a:r>
              <a:rPr lang="ru-RU" sz="2800" dirty="0"/>
              <a:t> </a:t>
            </a:r>
            <a:r>
              <a:rPr lang="ru-RU" sz="2800" dirty="0" err="1"/>
              <a:t>бөліктері</a:t>
            </a:r>
            <a:r>
              <a:rPr lang="ru-RU" sz="2800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98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252520" cy="331236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/>
              <a:t>Портал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құрауыштарының</a:t>
            </a:r>
            <a:r>
              <a:rPr lang="ru-RU" sz="2400" dirty="0"/>
              <a:t> </a:t>
            </a:r>
            <a:r>
              <a:rPr lang="ru-RU" sz="2400" dirty="0" err="1"/>
              <a:t>иесі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ақпараттандыру</a:t>
            </a:r>
            <a:r>
              <a:rPr lang="ru-RU" sz="2400" dirty="0" smtClean="0"/>
              <a:t> </a:t>
            </a:r>
            <a:r>
              <a:rPr lang="ru-RU" sz="2400" dirty="0" err="1"/>
              <a:t>саласындағы</a:t>
            </a:r>
            <a:r>
              <a:rPr lang="ru-RU" sz="2400" dirty="0"/>
              <a:t> </a:t>
            </a:r>
            <a:r>
              <a:rPr lang="ru-RU" sz="2400" dirty="0" err="1"/>
              <a:t>уәкілетті</a:t>
            </a:r>
            <a:r>
              <a:rPr lang="ru-RU" sz="2400" dirty="0"/>
              <a:t> орган;</a:t>
            </a:r>
          </a:p>
          <a:p>
            <a:pPr lvl="0"/>
            <a:r>
              <a:rPr lang="ru-RU" sz="2400" dirty="0"/>
              <a:t>Портал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құрауыштарының</a:t>
            </a:r>
            <a:r>
              <a:rPr lang="ru-RU" sz="2400" dirty="0"/>
              <a:t> </a:t>
            </a:r>
            <a:r>
              <a:rPr lang="ru-RU" sz="2400" dirty="0" err="1" smtClean="0"/>
              <a:t>пайдаланушысы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 err="1"/>
              <a:t>Қазақстан</a:t>
            </a:r>
            <a:r>
              <a:rPr lang="ru-RU" sz="2400" dirty="0"/>
              <a:t> </a:t>
            </a:r>
            <a:r>
              <a:rPr lang="ru-RU" sz="2400" dirty="0" err="1"/>
              <a:t>Республикасының</a:t>
            </a:r>
            <a:r>
              <a:rPr lang="ru-RU" sz="2400" dirty="0"/>
              <a:t> </a:t>
            </a:r>
            <a:r>
              <a:rPr lang="ru-RU" sz="2400" dirty="0" err="1"/>
              <a:t>қолданыстағы</a:t>
            </a:r>
            <a:r>
              <a:rPr lang="ru-RU" sz="2400" dirty="0"/>
              <a:t> </a:t>
            </a:r>
            <a:r>
              <a:rPr lang="ru-RU" sz="2400" dirty="0" err="1"/>
              <a:t>заңнамасы</a:t>
            </a:r>
            <a:r>
              <a:rPr lang="ru-RU" sz="2400" dirty="0"/>
              <a:t> </a:t>
            </a:r>
            <a:r>
              <a:rPr lang="ru-RU" sz="2400" dirty="0" err="1"/>
              <a:t>аясында</a:t>
            </a:r>
            <a:r>
              <a:rPr lang="ru-RU" sz="2400" dirty="0"/>
              <a:t> </a:t>
            </a:r>
            <a:r>
              <a:rPr lang="ru-RU" sz="2400" dirty="0" err="1"/>
              <a:t>оған</a:t>
            </a:r>
            <a:r>
              <a:rPr lang="ru-RU" sz="2400" dirty="0"/>
              <a:t> </a:t>
            </a:r>
            <a:r>
              <a:rPr lang="ru-RU" sz="2400" dirty="0" err="1"/>
              <a:t>қажетті</a:t>
            </a:r>
            <a:r>
              <a:rPr lang="ru-RU" sz="2400" dirty="0"/>
              <a:t> </a:t>
            </a:r>
            <a:r>
              <a:rPr lang="ru-RU" sz="2400" dirty="0" err="1"/>
              <a:t>интерактивтік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қызметтер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ақпарат</a:t>
            </a:r>
            <a:r>
              <a:rPr lang="ru-RU" sz="2400" dirty="0"/>
              <a:t>, </a:t>
            </a:r>
            <a:r>
              <a:rPr lang="ru-RU" sz="2400" dirty="0" err="1"/>
              <a:t>электрондық</a:t>
            </a:r>
            <a:r>
              <a:rPr lang="ru-RU" sz="2400" dirty="0"/>
              <a:t> </a:t>
            </a:r>
            <a:r>
              <a:rPr lang="ru-RU" sz="2400" dirty="0" err="1"/>
              <a:t>ақпараттық</a:t>
            </a:r>
            <a:r>
              <a:rPr lang="ru-RU" sz="2400" dirty="0"/>
              <a:t> </a:t>
            </a:r>
            <a:r>
              <a:rPr lang="ru-RU" sz="2400" dirty="0" err="1"/>
              <a:t>ресурстарды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Портал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құрауыштары</a:t>
            </a:r>
            <a:r>
              <a:rPr lang="ru-RU" sz="2400" dirty="0"/>
              <a:t> </a:t>
            </a:r>
            <a:r>
              <a:rPr lang="ru-RU" sz="2400" dirty="0" err="1"/>
              <a:t>қолданатын</a:t>
            </a:r>
            <a:r>
              <a:rPr lang="ru-RU" sz="2400" dirty="0"/>
              <a:t>, </a:t>
            </a:r>
            <a:r>
              <a:rPr lang="ru-RU" sz="2400" dirty="0" err="1"/>
              <a:t>Порталда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құрауыштарында</a:t>
            </a:r>
            <a:r>
              <a:rPr lang="ru-RU" sz="2400" dirty="0"/>
              <a:t> </a:t>
            </a:r>
            <a:r>
              <a:rPr lang="ru-RU" sz="2400" dirty="0" err="1"/>
              <a:t>тіркелген</a:t>
            </a:r>
            <a:r>
              <a:rPr lang="ru-RU" sz="2400" dirty="0"/>
              <a:t> осы </a:t>
            </a:r>
            <a:r>
              <a:rPr lang="ru-RU" sz="2400" dirty="0" err="1"/>
              <a:t>Келісімнің</a:t>
            </a:r>
            <a:r>
              <a:rPr lang="ru-RU" sz="2400" dirty="0"/>
              <a:t> </a:t>
            </a:r>
            <a:r>
              <a:rPr lang="ru-RU" sz="2400" dirty="0" err="1"/>
              <a:t>талаптарын</a:t>
            </a:r>
            <a:r>
              <a:rPr lang="ru-RU" sz="2400" dirty="0"/>
              <a:t> </a:t>
            </a:r>
            <a:r>
              <a:rPr lang="ru-RU" sz="2400" dirty="0" err="1"/>
              <a:t>қабылдаған</a:t>
            </a:r>
            <a:r>
              <a:rPr lang="ru-RU" sz="2400" dirty="0"/>
              <a:t> </a:t>
            </a:r>
            <a:r>
              <a:rPr lang="ru-RU" sz="2400" dirty="0" err="1"/>
              <a:t>кез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заңды</a:t>
            </a:r>
            <a:r>
              <a:rPr lang="ru-RU" sz="2400" dirty="0"/>
              <a:t> </a:t>
            </a:r>
            <a:r>
              <a:rPr lang="ru-RU" sz="2400" dirty="0" err="1"/>
              <a:t>тұлға</a:t>
            </a:r>
            <a:r>
              <a:rPr lang="ru-RU" sz="2400" dirty="0"/>
              <a:t>;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3"/>
            <a:ext cx="7166694" cy="33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4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bb6563575d6932aba4e9973792725ef693b0f9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328</TotalTime>
  <Words>682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Слайд 1</vt:lpstr>
      <vt:lpstr>Жоспар</vt:lpstr>
      <vt:lpstr>Электронды үкіметтің пайда болуы</vt:lpstr>
      <vt:lpstr>Слайд 4</vt:lpstr>
      <vt:lpstr>Слайд 5</vt:lpstr>
      <vt:lpstr>Слайд 6</vt:lpstr>
      <vt:lpstr>Слайд 7</vt:lpstr>
      <vt:lpstr>Электронды үкіметті пайдаланудың жалпы ережелері:</vt:lpstr>
      <vt:lpstr>Слайд 9</vt:lpstr>
      <vt:lpstr>Слайд 10</vt:lpstr>
      <vt:lpstr>Слайд 11</vt:lpstr>
      <vt:lpstr>Слайд 12</vt:lpstr>
      <vt:lpstr>Слайд 13</vt:lpstr>
      <vt:lpstr>«Электрондық үкімет» порталы (www.egov.kz) – мемлекеттік органдар қызметіне онлайн режимде қол жеткізуге мүмкіндік береді.</vt:lpstr>
      <vt:lpstr>EGOV.KZ. ПОРТАЛЫ АРҚЫЛЫ «ДӘРІГЕРДІҢ ҚАБЫЛДАУЫНА ЖАЗЫЛУ» ҚЫЗМЕТІНІҢ НҰСҚАМАСЫ</vt:lpstr>
      <vt:lpstr>Слайд 16</vt:lpstr>
      <vt:lpstr>Слайд 17</vt:lpstr>
      <vt:lpstr>Қорытынды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Республикасы Білім және Ғылым министрлігі Шәкәрім атындағы мемлекеттік университеті</dc:title>
  <dc:creator>User</dc:creator>
  <cp:lastModifiedBy>User</cp:lastModifiedBy>
  <cp:revision>53</cp:revision>
  <dcterms:created xsi:type="dcterms:W3CDTF">2015-11-29T07:30:22Z</dcterms:created>
  <dcterms:modified xsi:type="dcterms:W3CDTF">2017-09-21T04:08:35Z</dcterms:modified>
</cp:coreProperties>
</file>