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1" r:id="rId5"/>
    <p:sldId id="262" r:id="rId6"/>
    <p:sldId id="263" r:id="rId7"/>
    <p:sldId id="260" r:id="rId8"/>
    <p:sldId id="270" r:id="rId9"/>
    <p:sldId id="264" r:id="rId10"/>
    <p:sldId id="265" r:id="rId11"/>
    <p:sldId id="266" r:id="rId12"/>
    <p:sldId id="267" r:id="rId13"/>
    <p:sldId id="269" r:id="rId14"/>
    <p:sldId id="268" r:id="rId15"/>
    <p:sldId id="271" r:id="rId16"/>
    <p:sldId id="272" r:id="rId17"/>
    <p:sldId id="273" r:id="rId18"/>
    <p:sldId id="274" r:id="rId19"/>
    <p:sldId id="258"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8" d="100"/>
          <a:sy n="78" d="100"/>
        </p:scale>
        <p:origin x="1594" y="1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6A623E3D-6A2C-4849-957C-F8823E207936}"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623E3D-6A2C-4849-957C-F8823E20793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623E3D-6A2C-4849-957C-F8823E20793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623E3D-6A2C-4849-957C-F8823E207936}" type="slidenum">
              <a:rPr lang="ru-RU" smtClean="0"/>
              <a:pPr/>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6A623E3D-6A2C-4849-957C-F8823E20793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623E3D-6A2C-4849-957C-F8823E207936}" type="slidenum">
              <a:rPr lang="ru-RU" smtClean="0"/>
              <a:pPr/>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A623E3D-6A2C-4849-957C-F8823E207936}" type="slidenum">
              <a:rPr lang="ru-RU" smtClean="0"/>
              <a:pPr/>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A623E3D-6A2C-4849-957C-F8823E20793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623E3D-6A2C-4849-957C-F8823E20793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623E3D-6A2C-4849-957C-F8823E207936}" type="slidenum">
              <a:rPr lang="ru-RU" smtClean="0"/>
              <a:pPr/>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A0EE381-6F92-45A2-9E07-8CCB26E73D8D}" type="datetimeFigureOut">
              <a:rPr lang="ru-RU" smtClean="0"/>
              <a:pPr/>
              <a:t>12.02.2025</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6A623E3D-6A2C-4849-957C-F8823E207936}"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A0EE381-6F92-45A2-9E07-8CCB26E73D8D}" type="datetimeFigureOut">
              <a:rPr lang="ru-RU" smtClean="0"/>
              <a:pPr/>
              <a:t>12.02.2025</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A623E3D-6A2C-4849-957C-F8823E20793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7504" y="0"/>
            <a:ext cx="8892480" cy="6741368"/>
          </a:xfrm>
        </p:spPr>
        <p:txBody>
          <a:bodyPr>
            <a:normAutofit/>
          </a:bodyPr>
          <a:lstStyle/>
          <a:p>
            <a:endParaRPr lang="kk-KZ" sz="2400" b="1" dirty="0">
              <a:solidFill>
                <a:schemeClr val="tx1"/>
              </a:solidFill>
              <a:latin typeface="Times New Roman" pitchFamily="18" charset="0"/>
              <a:cs typeface="Times New Roman" pitchFamily="18" charset="0"/>
            </a:endParaRPr>
          </a:p>
          <a:p>
            <a:endParaRPr lang="kk-KZ" sz="2400" b="1" dirty="0" smtClean="0">
              <a:solidFill>
                <a:schemeClr val="tx1"/>
              </a:solidFill>
              <a:latin typeface="Times New Roman" pitchFamily="18" charset="0"/>
              <a:cs typeface="Times New Roman" pitchFamily="18" charset="0"/>
            </a:endParaRPr>
          </a:p>
          <a:p>
            <a:endParaRPr lang="kk-KZ" sz="2400" b="1" dirty="0">
              <a:solidFill>
                <a:schemeClr val="tx1"/>
              </a:solidFill>
              <a:latin typeface="Times New Roman" pitchFamily="18" charset="0"/>
              <a:cs typeface="Times New Roman" pitchFamily="18" charset="0"/>
            </a:endParaRPr>
          </a:p>
          <a:p>
            <a:endParaRPr lang="kk-KZ" sz="2400" b="1" dirty="0" smtClean="0">
              <a:solidFill>
                <a:schemeClr val="tx1"/>
              </a:solidFill>
              <a:latin typeface="Times New Roman" pitchFamily="18" charset="0"/>
              <a:cs typeface="Times New Roman" pitchFamily="18" charset="0"/>
            </a:endParaRPr>
          </a:p>
          <a:p>
            <a:r>
              <a:rPr lang="kk-KZ" sz="2800" b="1" dirty="0" smtClean="0">
                <a:solidFill>
                  <a:schemeClr val="tx1"/>
                </a:solidFill>
                <a:latin typeface="Times New Roman" pitchFamily="18" charset="0"/>
                <a:cs typeface="Times New Roman" pitchFamily="18" charset="0"/>
              </a:rPr>
              <a:t>Популяциялық генетика негіздері. Генетикалық полиморфизм </a:t>
            </a:r>
          </a:p>
          <a:p>
            <a:endParaRPr lang="kk-KZ" sz="2800" b="1" dirty="0">
              <a:solidFill>
                <a:schemeClr val="tx1"/>
              </a:solidFill>
              <a:latin typeface="Times New Roman" pitchFamily="18" charset="0"/>
              <a:cs typeface="Times New Roman" pitchFamily="18" charset="0"/>
            </a:endParaRPr>
          </a:p>
          <a:p>
            <a:endParaRPr lang="kk-KZ" sz="2800" b="1" dirty="0" smtClean="0">
              <a:solidFill>
                <a:schemeClr val="tx1"/>
              </a:solidFill>
              <a:latin typeface="Times New Roman" pitchFamily="18" charset="0"/>
              <a:cs typeface="Times New Roman" pitchFamily="18" charset="0"/>
            </a:endParaRPr>
          </a:p>
          <a:p>
            <a:pPr algn="r"/>
            <a:endParaRPr lang="kk-KZ"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98954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42910" y="214290"/>
            <a:ext cx="295232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i="1" dirty="0" smtClean="0">
                <a:solidFill>
                  <a:schemeClr val="tx1"/>
                </a:solidFill>
                <a:latin typeface="Times New Roman" pitchFamily="18" charset="0"/>
                <a:cs typeface="Times New Roman" pitchFamily="18" charset="0"/>
              </a:rPr>
              <a:t>Адаптациялық полиморфизм</a:t>
            </a:r>
            <a:endParaRPr lang="ru-RU" sz="2400" b="1" i="1" dirty="0">
              <a:solidFill>
                <a:schemeClr val="tx1"/>
              </a:solidFill>
              <a:latin typeface="Times New Roman" pitchFamily="18" charset="0"/>
              <a:cs typeface="Times New Roman" pitchFamily="18" charset="0"/>
            </a:endParaRPr>
          </a:p>
        </p:txBody>
      </p:sp>
      <p:sp>
        <p:nvSpPr>
          <p:cNvPr id="5" name="Скругленный прямоугольник 4"/>
          <p:cNvSpPr/>
          <p:nvPr/>
        </p:nvSpPr>
        <p:spPr>
          <a:xfrm>
            <a:off x="5429256" y="214290"/>
            <a:ext cx="3096344"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i="1" dirty="0" smtClean="0">
                <a:solidFill>
                  <a:schemeClr val="tx1"/>
                </a:solidFill>
                <a:latin typeface="Times New Roman" pitchFamily="18" charset="0"/>
                <a:cs typeface="Times New Roman" pitchFamily="18" charset="0"/>
              </a:rPr>
              <a:t>Балансты полиморфизм</a:t>
            </a:r>
            <a:endParaRPr lang="ru-RU" sz="2400" b="1" i="1" dirty="0">
              <a:solidFill>
                <a:schemeClr val="tx1"/>
              </a:solidFill>
              <a:latin typeface="Times New Roman" pitchFamily="18" charset="0"/>
              <a:cs typeface="Times New Roman" pitchFamily="18" charset="0"/>
            </a:endParaRPr>
          </a:p>
        </p:txBody>
      </p:sp>
      <p:sp>
        <p:nvSpPr>
          <p:cNvPr id="7" name="Прямоугольник с двумя скругленными противолежащими углами 6"/>
          <p:cNvSpPr/>
          <p:nvPr/>
        </p:nvSpPr>
        <p:spPr>
          <a:xfrm>
            <a:off x="214282" y="1142984"/>
            <a:ext cx="4286279" cy="550072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200" dirty="0" smtClean="0">
                <a:solidFill>
                  <a:schemeClr val="tx1"/>
                </a:solidFill>
                <a:latin typeface="Times New Roman" pitchFamily="18" charset="0"/>
                <a:cs typeface="Times New Roman" pitchFamily="18" charset="0"/>
              </a:rPr>
              <a:t>Заңды түрде өзгеріп отыратын ортада сұрыптау әр түрлі генотиптерге қолайлы болатын болса </a:t>
            </a:r>
            <a:r>
              <a:rPr lang="kk-KZ" sz="2200" b="1" i="1" dirty="0" smtClean="0">
                <a:solidFill>
                  <a:schemeClr val="tx1"/>
                </a:solidFill>
                <a:latin typeface="Times New Roman" pitchFamily="18" charset="0"/>
                <a:cs typeface="Times New Roman" pitchFamily="18" charset="0"/>
              </a:rPr>
              <a:t>адаптациялық полиморфизм </a:t>
            </a:r>
            <a:r>
              <a:rPr lang="kk-KZ" sz="2200" dirty="0" smtClean="0">
                <a:solidFill>
                  <a:schemeClr val="tx1"/>
                </a:solidFill>
                <a:latin typeface="Times New Roman" pitchFamily="18" charset="0"/>
                <a:cs typeface="Times New Roman" pitchFamily="18" charset="0"/>
              </a:rPr>
              <a:t>түзіледі. Мысалы, екі нүктелі қанқызының популяциясында күздің ақырында қара түсті қоңыздар ,ал көктемде қызыл түсті қоңыздар басым болады. Мұның себебі қызыл түсті қоңыздар суыққа шыдамды болса, қара түсті қоңыздар жаздың күні жедел көбейе алады. </a:t>
            </a:r>
            <a:endParaRPr lang="ru-RU" sz="2200" dirty="0">
              <a:solidFill>
                <a:schemeClr val="tx1"/>
              </a:solidFill>
              <a:latin typeface="Times New Roman" pitchFamily="18" charset="0"/>
              <a:cs typeface="Times New Roman" pitchFamily="18" charset="0"/>
            </a:endParaRPr>
          </a:p>
        </p:txBody>
      </p:sp>
      <p:sp>
        <p:nvSpPr>
          <p:cNvPr id="8" name="Прямоугольник с двумя скругленными противолежащими углами 7"/>
          <p:cNvSpPr/>
          <p:nvPr/>
        </p:nvSpPr>
        <p:spPr>
          <a:xfrm>
            <a:off x="4714876" y="1142984"/>
            <a:ext cx="4214842" cy="550072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200" dirty="0" smtClean="0">
                <a:solidFill>
                  <a:schemeClr val="tx1"/>
                </a:solidFill>
                <a:latin typeface="Times New Roman" pitchFamily="18" charset="0"/>
                <a:cs typeface="Times New Roman" pitchFamily="18" charset="0"/>
              </a:rPr>
              <a:t>Егер сұрыптау рецессивті және доминантты гомозиготалыларға қарағанда гетерозиготалыларға қолайлы болатын болса, онда </a:t>
            </a:r>
            <a:r>
              <a:rPr lang="kk-KZ" sz="2200" b="1" i="1" dirty="0" smtClean="0">
                <a:solidFill>
                  <a:schemeClr val="tx1"/>
                </a:solidFill>
                <a:latin typeface="Times New Roman" pitchFamily="18" charset="0"/>
                <a:cs typeface="Times New Roman" pitchFamily="18" charset="0"/>
              </a:rPr>
              <a:t>балансты полиморфизм </a:t>
            </a:r>
            <a:r>
              <a:rPr lang="kk-KZ" sz="2200" dirty="0" smtClean="0">
                <a:solidFill>
                  <a:schemeClr val="tx1"/>
                </a:solidFill>
                <a:latin typeface="Times New Roman" pitchFamily="18" charset="0"/>
                <a:cs typeface="Times New Roman" pitchFamily="18" charset="0"/>
              </a:rPr>
              <a:t>қалыптасады. Мысалы, жеміс шыбынының жасанды популяциясында алғаш мутантты қара денелі (рецессивті) шыбындар басым болып, шамалы уақыттан кейін қара денелілердің саны азайып, 10 пайыз мөлшеріне жетіп тоқтаған.</a:t>
            </a:r>
            <a:endParaRPr lang="ru-RU" sz="2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11125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00" y="214290"/>
            <a:ext cx="7772400" cy="774720"/>
          </a:xfrm>
        </p:spPr>
        <p:txBody>
          <a:bodyPr>
            <a:normAutofit/>
          </a:bodyPr>
          <a:lstStyle/>
          <a:p>
            <a:pPr algn="ctr"/>
            <a:r>
              <a:rPr lang="kk-KZ" sz="3200" b="1" i="1" dirty="0" smtClean="0">
                <a:latin typeface="Times New Roman" pitchFamily="18" charset="0"/>
                <a:cs typeface="Times New Roman" pitchFamily="18" charset="0"/>
              </a:rPr>
              <a:t>Харди-Вайнберг заңы</a:t>
            </a:r>
            <a:endParaRPr lang="ru-RU" sz="3200" b="1" i="1" dirty="0">
              <a:latin typeface="Times New Roman" pitchFamily="18" charset="0"/>
              <a:cs typeface="Times New Roman" pitchFamily="18" charset="0"/>
            </a:endParaRPr>
          </a:p>
        </p:txBody>
      </p:sp>
      <p:sp>
        <p:nvSpPr>
          <p:cNvPr id="3" name="Содержимое 2"/>
          <p:cNvSpPr>
            <a:spLocks noGrp="1"/>
          </p:cNvSpPr>
          <p:nvPr>
            <p:ph sz="quarter" idx="1"/>
          </p:nvPr>
        </p:nvSpPr>
        <p:spPr>
          <a:xfrm>
            <a:off x="214282" y="1000108"/>
            <a:ext cx="8715436" cy="5643602"/>
          </a:xfrm>
        </p:spPr>
        <p:txBody>
          <a:bodyPr>
            <a:normAutofit lnSpcReduction="10000"/>
          </a:bodyPr>
          <a:lstStyle/>
          <a:p>
            <a:pPr algn="just">
              <a:buNone/>
            </a:pPr>
            <a:r>
              <a:rPr lang="kk-KZ" sz="2200" dirty="0" smtClean="0">
                <a:latin typeface="Times New Roman" pitchFamily="18" charset="0"/>
                <a:cs typeface="Times New Roman" pitchFamily="18" charset="0"/>
              </a:rPr>
              <a:t>		Популяцияның генетикалық біртұтастығы олардың кең көлемді панмиксиясымен байланысты, яғни популяция даралары өзара еркін будандасады. Популяция генофондында белгілі жағдайларда әртүрлі аллельдерден тұратын генотиптер мөлшері ұрпақтан-ұрпаққа тұрақты болады. Ол </a:t>
            </a:r>
            <a:r>
              <a:rPr lang="kk-KZ" sz="2200" b="1" i="1" dirty="0" smtClean="0">
                <a:latin typeface="Times New Roman" pitchFamily="18" charset="0"/>
                <a:cs typeface="Times New Roman" pitchFamily="18" charset="0"/>
              </a:rPr>
              <a:t>Г.Харди – В.Вайнберг заңы </a:t>
            </a:r>
            <a:r>
              <a:rPr lang="kk-KZ" sz="2200" dirty="0" smtClean="0">
                <a:latin typeface="Times New Roman" pitchFamily="18" charset="0"/>
                <a:cs typeface="Times New Roman" pitchFamily="18" charset="0"/>
              </a:rPr>
              <a:t>арқылы сипатталады. 1908 жылы ағылшын математигі Г.Харди және неміс дәрігері В.Вайнберг панмикстік популяциялардағы генетикалық үдерістерді сипаттап жазды. Оны Харди-Вайнберг заңы деп атады.</a:t>
            </a:r>
          </a:p>
          <a:p>
            <a:pPr algn="just">
              <a:buNone/>
            </a:pPr>
            <a:r>
              <a:rPr lang="kk-KZ" sz="2200" dirty="0" smtClean="0">
                <a:latin typeface="Times New Roman" pitchFamily="18" charset="0"/>
                <a:cs typeface="Times New Roman" pitchFamily="18" charset="0"/>
              </a:rPr>
              <a:t>		Харди-Вайнберг заңы төмендегі шарттар орындалған жағдайларда байқалады:</a:t>
            </a:r>
          </a:p>
          <a:p>
            <a:pPr algn="just"/>
            <a:r>
              <a:rPr lang="kk-KZ" sz="2200" dirty="0" smtClean="0">
                <a:latin typeface="Times New Roman" pitchFamily="18" charset="0"/>
                <a:cs typeface="Times New Roman" pitchFamily="18" charset="0"/>
              </a:rPr>
              <a:t>Даралардың бір-бірімен еркін будандасуы керек(панмиксия);</a:t>
            </a:r>
          </a:p>
          <a:p>
            <a:pPr algn="just"/>
            <a:r>
              <a:rPr lang="kk-KZ" sz="2200" dirty="0" smtClean="0">
                <a:latin typeface="Times New Roman" pitchFamily="18" charset="0"/>
                <a:cs typeface="Times New Roman" pitchFamily="18" charset="0"/>
              </a:rPr>
              <a:t>Популяцияларда сұрыптау, яғни сұрыптаудың салдарынан гендер жойылып кетпеуі керек;</a:t>
            </a:r>
          </a:p>
          <a:p>
            <a:pPr algn="just"/>
            <a:r>
              <a:rPr lang="kk-KZ" sz="2200" dirty="0" smtClean="0">
                <a:latin typeface="Times New Roman" pitchFamily="18" charset="0"/>
                <a:cs typeface="Times New Roman" pitchFamily="18" charset="0"/>
              </a:rPr>
              <a:t>Миграция салдарынан жаңа гендер келіп енбеуі қажет;</a:t>
            </a:r>
          </a:p>
          <a:p>
            <a:pPr algn="just"/>
            <a:r>
              <a:rPr lang="kk-KZ" sz="2200" dirty="0" smtClean="0">
                <a:latin typeface="Times New Roman" pitchFamily="18" charset="0"/>
                <a:cs typeface="Times New Roman" pitchFamily="18" charset="0"/>
              </a:rPr>
              <a:t>Популяция көлемі шексіз ірі, яғни даралар саны өте көп болуы қажет.</a:t>
            </a:r>
          </a:p>
          <a:p>
            <a:pPr algn="just"/>
            <a:endParaRPr lang="kk-KZ" sz="2200" dirty="0" smtClean="0">
              <a:latin typeface="Times New Roman" pitchFamily="18" charset="0"/>
              <a:cs typeface="Times New Roman" pitchFamily="18" charset="0"/>
            </a:endParaRPr>
          </a:p>
          <a:p>
            <a:pPr algn="just">
              <a:buNone/>
            </a:pPr>
            <a:endParaRPr lang="ru-RU" sz="2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8572560" cy="6357982"/>
          </a:xfrm>
        </p:spPr>
        <p:txBody>
          <a:bodyPr>
            <a:normAutofit lnSpcReduction="10000"/>
          </a:bodyPr>
          <a:lstStyle/>
          <a:p>
            <a:pPr algn="just">
              <a:buNone/>
            </a:pPr>
            <a:r>
              <a:rPr lang="kk-KZ" sz="2200" dirty="0" smtClean="0">
                <a:latin typeface="Times New Roman" pitchFamily="18" charset="0"/>
                <a:cs typeface="Times New Roman" pitchFamily="18" charset="0"/>
              </a:rPr>
              <a:t>Харди-Вайнберг заңының 3 қағидасы бар:</a:t>
            </a:r>
          </a:p>
          <a:p>
            <a:pPr marL="457200" indent="-457200" algn="just">
              <a:buNone/>
            </a:pPr>
            <a:r>
              <a:rPr lang="kk-KZ" sz="2200" dirty="0" smtClean="0">
                <a:latin typeface="Times New Roman" pitchFamily="18" charset="0"/>
                <a:cs typeface="Times New Roman" pitchFamily="18" charset="0"/>
              </a:rPr>
              <a:t>1 . Нақтылы популяциядағы бір геннің жиілігінің жиынтығы тұрақты болады. Популяцияның генотиптер не аллельдер жиілігі деп процент мөлгерімен белгіленетін осы генотипке ие аллельдер не даралар жиынтығын айтамыз.Егер популяциядағы доминатты аллельдің  “А” жиілігінің жиынтығын </a:t>
            </a:r>
            <a:r>
              <a:rPr lang="kk-KZ" sz="2200" b="1" i="1" dirty="0" smtClean="0">
                <a:latin typeface="Times New Roman" pitchFamily="18" charset="0"/>
                <a:cs typeface="Times New Roman" pitchFamily="18" charset="0"/>
              </a:rPr>
              <a:t>р </a:t>
            </a:r>
            <a:r>
              <a:rPr lang="kk-KZ" sz="2200" dirty="0" smtClean="0">
                <a:latin typeface="Times New Roman" pitchFamily="18" charset="0"/>
                <a:cs typeface="Times New Roman" pitchFamily="18" charset="0"/>
              </a:rPr>
              <a:t>деп, ал рецессивті аллельдің “а” жиілігінің жиынтығын </a:t>
            </a:r>
            <a:r>
              <a:rPr lang="en-US" sz="2200" dirty="0" smtClean="0">
                <a:latin typeface="Times New Roman" pitchFamily="18" charset="0"/>
                <a:cs typeface="Times New Roman" pitchFamily="18" charset="0"/>
              </a:rPr>
              <a:t>q </a:t>
            </a:r>
            <a:r>
              <a:rPr lang="kk-KZ" sz="2200" dirty="0" smtClean="0">
                <a:latin typeface="Times New Roman" pitchFamily="18" charset="0"/>
                <a:cs typeface="Times New Roman" pitchFamily="18" charset="0"/>
              </a:rPr>
              <a:t>деп белгілесек , онда </a:t>
            </a:r>
            <a:r>
              <a:rPr lang="en-US" sz="2200" dirty="0" err="1" smtClean="0">
                <a:latin typeface="Times New Roman" pitchFamily="18" charset="0"/>
                <a:cs typeface="Times New Roman" pitchFamily="18" charset="0"/>
              </a:rPr>
              <a:t>p+q</a:t>
            </a:r>
            <a:r>
              <a:rPr lang="en-US" sz="2200" dirty="0" smtClean="0">
                <a:latin typeface="Times New Roman" pitchFamily="18" charset="0"/>
                <a:cs typeface="Times New Roman" pitchFamily="18" charset="0"/>
              </a:rPr>
              <a:t>=1</a:t>
            </a:r>
            <a:r>
              <a:rPr lang="kk-KZ" sz="2200" dirty="0" smtClean="0">
                <a:latin typeface="Times New Roman" pitchFamily="18" charset="0"/>
                <a:cs typeface="Times New Roman" pitchFamily="18" charset="0"/>
              </a:rPr>
              <a:t>, яғни 10</a:t>
            </a:r>
            <a:r>
              <a:rPr lang="en-US" sz="2200" dirty="0" smtClean="0">
                <a:latin typeface="Times New Roman" pitchFamily="18" charset="0"/>
                <a:cs typeface="Times New Roman" pitchFamily="18" charset="0"/>
              </a:rPr>
              <a:t>0%</a:t>
            </a:r>
            <a:r>
              <a:rPr lang="kk-KZ" sz="2200" dirty="0" smtClean="0">
                <a:latin typeface="Times New Roman" pitchFamily="18" charset="0"/>
                <a:cs typeface="Times New Roman" pitchFamily="18" charset="0"/>
              </a:rPr>
              <a:t> тең. Бірақ доминатты және рецессивті аллельдердің саны тепе-тең болмауы керек.Доминатты аллель 60</a:t>
            </a:r>
            <a:r>
              <a:rPr lang="ru-RU" sz="2200" dirty="0" smtClean="0">
                <a:latin typeface="Times New Roman" pitchFamily="18" charset="0"/>
                <a:cs typeface="Times New Roman" pitchFamily="18" charset="0"/>
              </a:rPr>
              <a:t>%</a:t>
            </a:r>
            <a:r>
              <a:rPr lang="kk-KZ" sz="2200" dirty="0" smtClean="0">
                <a:latin typeface="Times New Roman" pitchFamily="18" charset="0"/>
                <a:cs typeface="Times New Roman" pitchFamily="18" charset="0"/>
              </a:rPr>
              <a:t> , рецессивті аллель 40</a:t>
            </a:r>
            <a:r>
              <a:rPr lang="ru-RU" sz="2200" dirty="0" smtClean="0">
                <a:latin typeface="Times New Roman" pitchFamily="18" charset="0"/>
                <a:cs typeface="Times New Roman" pitchFamily="18" charset="0"/>
              </a:rPr>
              <a:t> % </a:t>
            </a:r>
            <a:r>
              <a:rPr lang="ru-RU" sz="2200" dirty="0" err="1" smtClean="0">
                <a:latin typeface="Times New Roman" pitchFamily="18" charset="0"/>
                <a:cs typeface="Times New Roman" pitchFamily="18" charset="0"/>
              </a:rPr>
              <a:t>немесе</a:t>
            </a:r>
            <a:r>
              <a:rPr lang="ru-RU" sz="2200" dirty="0" smtClean="0">
                <a:latin typeface="Times New Roman" pitchFamily="18" charset="0"/>
                <a:cs typeface="Times New Roman" pitchFamily="18" charset="0"/>
              </a:rPr>
              <a:t> 90 % </a:t>
            </a:r>
            <a:r>
              <a:rPr lang="ru-RU" sz="2200" dirty="0" err="1" smtClean="0">
                <a:latin typeface="Times New Roman" pitchFamily="18" charset="0"/>
                <a:cs typeface="Times New Roman" pitchFamily="18" charset="0"/>
              </a:rPr>
              <a:t>және </a:t>
            </a:r>
            <a:r>
              <a:rPr lang="ru-RU" sz="2200" dirty="0" smtClean="0">
                <a:latin typeface="Times New Roman" pitchFamily="18" charset="0"/>
                <a:cs typeface="Times New Roman" pitchFamily="18" charset="0"/>
              </a:rPr>
              <a:t>10 % , т.с </a:t>
            </a:r>
            <a:r>
              <a:rPr lang="ru-RU" sz="2200" dirty="0" err="1" smtClean="0">
                <a:latin typeface="Times New Roman" pitchFamily="18" charset="0"/>
                <a:cs typeface="Times New Roman" pitchFamily="18" charset="0"/>
              </a:rPr>
              <a:t>болуы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мүмкін</a:t>
            </a:r>
            <a:r>
              <a:rPr lang="ru-RU" sz="2200" dirty="0" smtClean="0">
                <a:latin typeface="Times New Roman" pitchFamily="18" charset="0"/>
                <a:cs typeface="Times New Roman" pitchFamily="18" charset="0"/>
              </a:rPr>
              <a:t>.</a:t>
            </a:r>
          </a:p>
          <a:p>
            <a:pPr marL="457200" indent="-457200" algn="just">
              <a:buNone/>
            </a:pPr>
            <a:r>
              <a:rPr lang="kk-KZ" sz="2200" dirty="0" smtClean="0">
                <a:latin typeface="Times New Roman" pitchFamily="18" charset="0"/>
                <a:cs typeface="Times New Roman" pitchFamily="18" charset="0"/>
              </a:rPr>
              <a:t>2 . Нақтылы популяцияда бір аллельдің генотиптер жиілігінің жиынтығы тұрақты және Ньютон биномының жойылу заңына сәйкес болады. </a:t>
            </a:r>
            <a:r>
              <a:rPr lang="en-US" sz="2400" dirty="0" smtClean="0"/>
              <a:t>P</a:t>
            </a:r>
            <a:r>
              <a:rPr lang="en-US" sz="2400" baseline="30000" dirty="0" smtClean="0"/>
              <a:t>2</a:t>
            </a:r>
            <a:r>
              <a:rPr lang="en-US" sz="2400" dirty="0" smtClean="0"/>
              <a:t> + 2pq + q</a:t>
            </a:r>
            <a:r>
              <a:rPr lang="en-US" sz="2400" baseline="30000" dirty="0" smtClean="0"/>
              <a:t>2</a:t>
            </a:r>
            <a:r>
              <a:rPr lang="en-US" sz="2400" dirty="0" smtClean="0"/>
              <a:t> = 1 </a:t>
            </a:r>
            <a:r>
              <a:rPr lang="kk-KZ" sz="2200" dirty="0" smtClean="0">
                <a:latin typeface="Times New Roman" pitchFamily="18" charset="0"/>
                <a:cs typeface="Times New Roman" pitchFamily="18" charset="0"/>
              </a:rPr>
              <a:t>. </a:t>
            </a:r>
            <a:r>
              <a:rPr lang="en-US" sz="2400" dirty="0" smtClean="0"/>
              <a:t>P</a:t>
            </a:r>
            <a:r>
              <a:rPr lang="en-US" sz="2400" baseline="30000" dirty="0" smtClean="0"/>
              <a:t>2</a:t>
            </a:r>
            <a:r>
              <a:rPr lang="en-US" sz="2400" dirty="0" smtClean="0"/>
              <a:t> </a:t>
            </a:r>
            <a:r>
              <a:rPr lang="kk-KZ" sz="2400" dirty="0" smtClean="0"/>
              <a:t>– </a:t>
            </a:r>
            <a:r>
              <a:rPr lang="kk-KZ" sz="2200" dirty="0" smtClean="0">
                <a:latin typeface="Times New Roman" pitchFamily="18" charset="0"/>
                <a:cs typeface="Times New Roman" pitchFamily="18" charset="0"/>
              </a:rPr>
              <a:t>АА генотипінің жиынтығы. </a:t>
            </a:r>
            <a:r>
              <a:rPr lang="en-US" sz="2400" dirty="0" smtClean="0"/>
              <a:t>2pq </a:t>
            </a:r>
            <a:r>
              <a:rPr lang="kk-KZ" sz="2400" dirty="0" smtClean="0"/>
              <a:t>- </a:t>
            </a:r>
            <a:r>
              <a:rPr lang="kk-KZ" sz="2200" dirty="0" smtClean="0">
                <a:latin typeface="Times New Roman" pitchFamily="18" charset="0"/>
                <a:cs typeface="Times New Roman" pitchFamily="18" charset="0"/>
              </a:rPr>
              <a:t>гетерезиготалы генотиптер жиынтығы; </a:t>
            </a:r>
            <a:r>
              <a:rPr lang="en-US" sz="2400" dirty="0" smtClean="0"/>
              <a:t>q</a:t>
            </a:r>
            <a:r>
              <a:rPr lang="en-US" sz="2400" baseline="30000" dirty="0" smtClean="0"/>
              <a:t>2</a:t>
            </a:r>
            <a:r>
              <a:rPr lang="kk-KZ" sz="2400" baseline="30000" dirty="0" smtClean="0"/>
              <a:t> </a:t>
            </a:r>
            <a:r>
              <a:rPr lang="kk-KZ" sz="2400" dirty="0" smtClean="0"/>
              <a:t>  </a:t>
            </a:r>
            <a:r>
              <a:rPr lang="kk-KZ" sz="2400" dirty="0" smtClean="0">
                <a:latin typeface="Times New Roman" pitchFamily="18" charset="0"/>
                <a:cs typeface="Times New Roman" pitchFamily="18" charset="0"/>
              </a:rPr>
              <a:t>- </a:t>
            </a:r>
            <a:r>
              <a:rPr lang="kk-KZ" sz="2200" dirty="0" smtClean="0">
                <a:latin typeface="Times New Roman" pitchFamily="18" charset="0"/>
                <a:cs typeface="Times New Roman" pitchFamily="18" charset="0"/>
              </a:rPr>
              <a:t>рецессивті гомозиготалы генотиптер жиынтығы.</a:t>
            </a:r>
          </a:p>
          <a:p>
            <a:pPr marL="457200" indent="-457200" algn="just">
              <a:buNone/>
            </a:pPr>
            <a:r>
              <a:rPr lang="en-US" sz="2200" dirty="0" smtClean="0">
                <a:latin typeface="Times New Roman" pitchFamily="18" charset="0"/>
                <a:cs typeface="Times New Roman" pitchFamily="18" charset="0"/>
              </a:rPr>
              <a:t>3 </a:t>
            </a:r>
            <a:r>
              <a:rPr lang="kk-KZ" sz="2200" dirty="0" smtClean="0">
                <a:latin typeface="Times New Roman" pitchFamily="18" charset="0"/>
                <a:cs typeface="Times New Roman" pitchFamily="18" charset="0"/>
              </a:rPr>
              <a:t>. Тепе-тең популяцияларда гендердің және генотиптердің жиілігі ұрпақатр жалғасында динамикалық тепе-тең  күйінде болады. </a:t>
            </a:r>
          </a:p>
          <a:p>
            <a:pPr marL="457200" indent="-457200" algn="just">
              <a:buNone/>
            </a:pPr>
            <a:endParaRPr lang="kk-KZ" sz="2200" dirty="0" smtClean="0">
              <a:latin typeface="Times New Roman" pitchFamily="18" charset="0"/>
              <a:cs typeface="Times New Roman" pitchFamily="18" charset="0"/>
            </a:endParaRPr>
          </a:p>
          <a:p>
            <a:pPr marL="457200" indent="-457200" algn="just">
              <a:buNone/>
            </a:pPr>
            <a:endParaRPr lang="ru-RU"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500042"/>
            <a:ext cx="8501122" cy="6000792"/>
          </a:xfrm>
        </p:spPr>
        <p:txBody>
          <a:bodyPr>
            <a:normAutofit/>
          </a:bodyPr>
          <a:lstStyle/>
          <a:p>
            <a:pPr algn="just">
              <a:buNone/>
            </a:pPr>
            <a:r>
              <a:rPr lang="kk-KZ" sz="2200" dirty="0" smtClean="0">
                <a:latin typeface="Times New Roman" pitchFamily="18" charset="0"/>
                <a:cs typeface="Times New Roman" pitchFamily="18" charset="0"/>
              </a:rPr>
              <a:t>		Харди – Вайнберг заңы популяциялардың генетикалық тұрақтылық жағдайларын сипаттайды. Бірнеше ұрпақтар бойына генефондтары өзгермей, тұрақты болып келетін популяцияларды </a:t>
            </a:r>
            <a:r>
              <a:rPr lang="kk-KZ" sz="2200" b="1" i="1" dirty="0" smtClean="0">
                <a:latin typeface="Times New Roman" pitchFamily="18" charset="0"/>
                <a:cs typeface="Times New Roman" pitchFamily="18" charset="0"/>
              </a:rPr>
              <a:t>Мендель популяциялары </a:t>
            </a:r>
            <a:r>
              <a:rPr lang="kk-KZ" sz="2200" dirty="0" smtClean="0">
                <a:latin typeface="Times New Roman" pitchFamily="18" charset="0"/>
                <a:cs typeface="Times New Roman" pitchFamily="18" charset="0"/>
              </a:rPr>
              <a:t>деп атайды. Мендель популяциялары эволюция құбылысынан тыс қалып отырады, себебі табиғи сұрыптау болмайды. Харди-Вайнберг заңында популяциялардың генофондтарын өзгертетін жағдайлар келтірілген. Популяция генофондының  өзгеруіне алып келетін құбылыстар мен оқиғаларды </a:t>
            </a:r>
            <a:r>
              <a:rPr lang="kk-KZ" sz="2200" b="1" i="1" dirty="0" smtClean="0">
                <a:latin typeface="Times New Roman" pitchFamily="18" charset="0"/>
                <a:cs typeface="Times New Roman" pitchFamily="18" charset="0"/>
              </a:rPr>
              <a:t>эволюциялық факторлар </a:t>
            </a:r>
            <a:r>
              <a:rPr lang="kk-KZ" sz="2200" dirty="0" smtClean="0">
                <a:latin typeface="Times New Roman" pitchFamily="18" charset="0"/>
                <a:cs typeface="Times New Roman" pitchFamily="18" charset="0"/>
              </a:rPr>
              <a:t>деп атаймыз. </a:t>
            </a:r>
          </a:p>
          <a:p>
            <a:pPr algn="just">
              <a:buNone/>
            </a:pPr>
            <a:r>
              <a:rPr lang="kk-KZ" sz="2200" dirty="0" smtClean="0">
                <a:latin typeface="Times New Roman" pitchFamily="18" charset="0"/>
                <a:cs typeface="Times New Roman" pitchFamily="18" charset="0"/>
              </a:rPr>
              <a:t>		Эволюциялық факторларға мыналар жатады:</a:t>
            </a:r>
          </a:p>
          <a:p>
            <a:pPr algn="just">
              <a:buNone/>
            </a:pPr>
            <a:r>
              <a:rPr lang="kk-KZ" sz="2200" dirty="0" smtClean="0">
                <a:latin typeface="Times New Roman" pitchFamily="18" charset="0"/>
                <a:cs typeface="Times New Roman" pitchFamily="18" charset="0"/>
              </a:rPr>
              <a:t>	1) мутациялық процесс;</a:t>
            </a:r>
          </a:p>
          <a:p>
            <a:pPr algn="just">
              <a:buNone/>
            </a:pPr>
            <a:r>
              <a:rPr lang="kk-KZ" sz="2200" dirty="0" smtClean="0">
                <a:latin typeface="Times New Roman" pitchFamily="18" charset="0"/>
                <a:cs typeface="Times New Roman" pitchFamily="18" charset="0"/>
              </a:rPr>
              <a:t>	2) популяциялық толқындар;</a:t>
            </a:r>
          </a:p>
          <a:p>
            <a:pPr algn="just">
              <a:buNone/>
            </a:pPr>
            <a:r>
              <a:rPr lang="kk-KZ" sz="2200" dirty="0" smtClean="0">
                <a:latin typeface="Times New Roman" pitchFamily="18" charset="0"/>
                <a:cs typeface="Times New Roman" pitchFamily="18" charset="0"/>
              </a:rPr>
              <a:t>	3) оқшаулану;</a:t>
            </a:r>
          </a:p>
          <a:p>
            <a:pPr algn="just">
              <a:buNone/>
            </a:pPr>
            <a:r>
              <a:rPr lang="kk-KZ" sz="2200" dirty="0" smtClean="0">
                <a:latin typeface="Times New Roman" pitchFamily="18" charset="0"/>
                <a:cs typeface="Times New Roman" pitchFamily="18" charset="0"/>
              </a:rPr>
              <a:t>	4) миграция(гендер ағыны);</a:t>
            </a:r>
          </a:p>
          <a:p>
            <a:pPr algn="just">
              <a:buNone/>
            </a:pPr>
            <a:r>
              <a:rPr lang="kk-KZ" sz="2200" dirty="0" smtClean="0">
                <a:latin typeface="Times New Roman" pitchFamily="18" charset="0"/>
                <a:cs typeface="Times New Roman" pitchFamily="18" charset="0"/>
              </a:rPr>
              <a:t>	5) гендер дрейфі;</a:t>
            </a:r>
          </a:p>
          <a:p>
            <a:pPr algn="just">
              <a:buNone/>
            </a:pPr>
            <a:r>
              <a:rPr lang="kk-KZ" sz="2200" dirty="0" smtClean="0">
                <a:latin typeface="Times New Roman" pitchFamily="18" charset="0"/>
                <a:cs typeface="Times New Roman" pitchFamily="18" charset="0"/>
              </a:rPr>
              <a:t>	6) табиғи сұрыптау.</a:t>
            </a:r>
          </a:p>
          <a:p>
            <a:pPr algn="just">
              <a:buNone/>
            </a:pPr>
            <a:endParaRPr lang="kk-KZ" sz="2200" dirty="0" smtClean="0">
              <a:latin typeface="Times New Roman" pitchFamily="18" charset="0"/>
              <a:cs typeface="Times New Roman" pitchFamily="18" charset="0"/>
            </a:endParaRPr>
          </a:p>
          <a:p>
            <a:pPr algn="just">
              <a:buNone/>
            </a:pPr>
            <a:endParaRPr lang="kk-KZ" sz="2200" dirty="0" smtClean="0">
              <a:latin typeface="Times New Roman" pitchFamily="18" charset="0"/>
              <a:cs typeface="Times New Roman" pitchFamily="18" charset="0"/>
            </a:endParaRPr>
          </a:p>
          <a:p>
            <a:pPr algn="just">
              <a:buNone/>
            </a:pPr>
            <a:endParaRPr lang="kk-KZ" sz="2200" dirty="0" smtClean="0">
              <a:latin typeface="Times New Roman" pitchFamily="18" charset="0"/>
              <a:cs typeface="Times New Roman" pitchFamily="18" charset="0"/>
            </a:endParaRPr>
          </a:p>
          <a:p>
            <a:pPr algn="just">
              <a:buNone/>
            </a:pPr>
            <a:endParaRPr lang="ru-RU" sz="2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a:bodyPr>
          <a:lstStyle/>
          <a:p>
            <a:pPr algn="just">
              <a:buNone/>
            </a:pPr>
            <a:r>
              <a:rPr lang="kk-KZ" sz="2200" smtClean="0">
                <a:latin typeface="Times New Roman" pitchFamily="18" charset="0"/>
                <a:cs typeface="Times New Roman" pitchFamily="18" charset="0"/>
              </a:rPr>
              <a:t>	</a:t>
            </a:r>
            <a:endParaRPr lang="ru-RU" sz="2200" dirty="0">
              <a:latin typeface="Times New Roman" pitchFamily="18" charset="0"/>
              <a:cs typeface="Times New Roman" pitchFamily="18" charset="0"/>
            </a:endParaRPr>
          </a:p>
        </p:txBody>
      </p:sp>
      <p:sp>
        <p:nvSpPr>
          <p:cNvPr id="5" name="Прямоугольник 4"/>
          <p:cNvSpPr/>
          <p:nvPr/>
        </p:nvSpPr>
        <p:spPr>
          <a:xfrm>
            <a:off x="179512" y="692696"/>
            <a:ext cx="8568952" cy="6001643"/>
          </a:xfrm>
          <a:prstGeom prst="rect">
            <a:avLst/>
          </a:prstGeom>
        </p:spPr>
        <p:txBody>
          <a:bodyPr wrap="square">
            <a:spAutoFit/>
          </a:bodyPr>
          <a:lstStyle/>
          <a:p>
            <a:r>
              <a:rPr lang="ru-RU" sz="2400" dirty="0" smtClean="0">
                <a:solidFill>
                  <a:srgbClr val="FF0000"/>
                </a:solidFill>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Гендер</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дрейфі</a:t>
            </a:r>
            <a:r>
              <a:rPr lang="ru-RU" sz="2400" b="1"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(шайқалуы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немесе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генетикалық автоматты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процестер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популяциядағы аллельдер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жиілігіне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әсер етеді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құбылысты </a:t>
            </a:r>
            <a:r>
              <a:rPr lang="ru-RU" sz="2400" dirty="0" smtClean="0">
                <a:latin typeface="Times New Roman" pitchFamily="18" charset="0"/>
                <a:cs typeface="Times New Roman" pitchFamily="18" charset="0"/>
              </a:rPr>
              <a:t>1931 </a:t>
            </a:r>
            <a:r>
              <a:rPr lang="ru-RU" sz="2400" dirty="0" err="1" smtClean="0">
                <a:latin typeface="Times New Roman" pitchFamily="18" charset="0"/>
                <a:cs typeface="Times New Roman" pitchFamily="18" charset="0"/>
              </a:rPr>
              <a:t>жылы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бір-біріне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байланыссыз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түрде бұрынғы Кеңес одағында </a:t>
            </a:r>
            <a:r>
              <a:rPr lang="ru-RU" sz="2400" dirty="0" smtClean="0">
                <a:latin typeface="Times New Roman" pitchFamily="18" charset="0"/>
                <a:cs typeface="Times New Roman" pitchFamily="18" charset="0"/>
              </a:rPr>
              <a:t>Н.П.Дубинин мен Д.Д.Ромашов </a:t>
            </a:r>
            <a:r>
              <a:rPr lang="ru-RU" sz="2400" dirty="0" err="1" smtClean="0">
                <a:latin typeface="Times New Roman" pitchFamily="18" charset="0"/>
                <a:cs typeface="Times New Roman" pitchFamily="18" charset="0"/>
              </a:rPr>
              <a:t>және Англияда</a:t>
            </a:r>
            <a:r>
              <a:rPr lang="ru-RU" sz="2400" dirty="0" smtClean="0">
                <a:latin typeface="Times New Roman" pitchFamily="18" charset="0"/>
                <a:cs typeface="Times New Roman" pitchFamily="18" charset="0"/>
              </a:rPr>
              <a:t> С.Райт </a:t>
            </a:r>
            <a:r>
              <a:rPr lang="ru-RU" sz="2400" dirty="0" err="1" smtClean="0">
                <a:latin typeface="Times New Roman" pitchFamily="18" charset="0"/>
                <a:cs typeface="Times New Roman" pitchFamily="18" charset="0"/>
              </a:rPr>
              <a:t>анықтады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Гендер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дрейфі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дегеніміз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кездейсоқ себептерден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мысалы</a:t>
            </a:r>
            <a:r>
              <a:rPr lang="ru-RU" sz="2400" dirty="0" smtClean="0">
                <a:latin typeface="Times New Roman" pitchFamily="18" charset="0"/>
                <a:cs typeface="Times New Roman" pitchFamily="18" charset="0"/>
              </a:rPr>
              <a:t>, популяция </a:t>
            </a:r>
            <a:r>
              <a:rPr lang="ru-RU" sz="2400" dirty="0" err="1" smtClean="0">
                <a:latin typeface="Times New Roman" pitchFamily="18" charset="0"/>
                <a:cs typeface="Times New Roman" pitchFamily="18" charset="0"/>
              </a:rPr>
              <a:t>санының азаюына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байланысты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болатын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келесі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ұрпақтарда қайталанып отыратын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аллельдер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жиілігінің өзгерісі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Гендер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дрейфінің мәні </a:t>
            </a:r>
            <a:r>
              <a:rPr lang="ru-RU" sz="2400" dirty="0" smtClean="0">
                <a:latin typeface="Times New Roman" pitchFamily="18" charset="0"/>
                <a:cs typeface="Times New Roman" pitchFamily="18" charset="0"/>
              </a:rPr>
              <a:t>популяция </a:t>
            </a:r>
            <a:r>
              <a:rPr lang="ru-RU" sz="2400" dirty="0" err="1" smtClean="0">
                <a:latin typeface="Times New Roman" pitchFamily="18" charset="0"/>
                <a:cs typeface="Times New Roman" pitchFamily="18" charset="0"/>
              </a:rPr>
              <a:t>мөлшерінің генотиптік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құрылымына әсер ете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алатындығында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популяцияның </a:t>
            </a:r>
            <a:r>
              <a:rPr lang="ru-RU" sz="2400" dirty="0" smtClean="0">
                <a:latin typeface="Times New Roman" pitchFamily="18" charset="0"/>
                <a:cs typeface="Times New Roman" pitchFamily="18" charset="0"/>
              </a:rPr>
              <a:t>саны </a:t>
            </a:r>
            <a:r>
              <a:rPr lang="ru-RU" sz="2400" dirty="0" err="1" smtClean="0">
                <a:latin typeface="Times New Roman" pitchFamily="18" charset="0"/>
                <a:cs typeface="Times New Roman" pitchFamily="18" charset="0"/>
              </a:rPr>
              <a:t>күрт өзгерген жағдайда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мысалы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қыста қатты суық болғанда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дарабастар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жаппай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қырылған кезде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кездейсоқ себептермен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сирек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кездесетін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кейбір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ауытқуларды алып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жүретіндері сақталып қалуы мүмкін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Олар</a:t>
            </a:r>
            <a:r>
              <a:rPr lang="ru-RU" sz="2400" dirty="0" smtClean="0">
                <a:latin typeface="Times New Roman" pitchFamily="18" charset="0"/>
                <a:cs typeface="Times New Roman" pitchFamily="18" charset="0"/>
              </a:rPr>
              <a:t> популяция </a:t>
            </a:r>
            <a:r>
              <a:rPr lang="ru-RU" sz="2400" dirty="0" err="1" smtClean="0">
                <a:latin typeface="Times New Roman" pitchFamily="18" charset="0"/>
                <a:cs typeface="Times New Roman" pitchFamily="18" charset="0"/>
              </a:rPr>
              <a:t>санының одан</a:t>
            </a:r>
            <a:r>
              <a:rPr lang="ru-RU" sz="2400" dirty="0" smtClean="0">
                <a:latin typeface="Times New Roman" pitchFamily="18" charset="0"/>
                <a:cs typeface="Times New Roman" pitchFamily="18" charset="0"/>
              </a:rPr>
              <a:t> ары </a:t>
            </a:r>
            <a:r>
              <a:rPr lang="ru-RU" sz="2400" dirty="0" err="1" smtClean="0">
                <a:latin typeface="Times New Roman" pitchFamily="18" charset="0"/>
                <a:cs typeface="Times New Roman" pitchFamily="18" charset="0"/>
              </a:rPr>
              <a:t>қарай артуы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үшін бастама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табылады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дарабастардың сыртқы ортаға кеңінен таралып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бейімделуіне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ықпал етеді</a:t>
            </a:r>
            <a:r>
              <a:rPr lang="ru-RU" sz="2400" dirty="0" smtClean="0">
                <a:latin typeface="Times New Roman" pitchFamily="18" charset="0"/>
                <a:cs typeface="Times New Roman" pitchFamily="18" charset="0"/>
              </a:rPr>
              <a:t>.</a:t>
            </a:r>
            <a:endParaRPr lang="ru-RU" sz="2400" dirty="0"/>
          </a:p>
        </p:txBody>
      </p:sp>
      <p:sp>
        <p:nvSpPr>
          <p:cNvPr id="6" name="Заголовок 1"/>
          <p:cNvSpPr>
            <a:spLocks noGrp="1"/>
          </p:cNvSpPr>
          <p:nvPr>
            <p:ph type="title"/>
          </p:nvPr>
        </p:nvSpPr>
        <p:spPr>
          <a:xfrm>
            <a:off x="683568" y="0"/>
            <a:ext cx="7772400" cy="774720"/>
          </a:xfrm>
        </p:spPr>
        <p:txBody>
          <a:bodyPr>
            <a:normAutofit/>
          </a:bodyPr>
          <a:lstStyle/>
          <a:p>
            <a:pPr algn="ctr"/>
            <a:r>
              <a:rPr lang="kk-KZ" sz="3200" b="1" i="1" dirty="0" smtClean="0">
                <a:latin typeface="Times New Roman" pitchFamily="18" charset="0"/>
                <a:cs typeface="Times New Roman" pitchFamily="18" charset="0"/>
              </a:rPr>
              <a:t>Гендер дрейфі</a:t>
            </a:r>
            <a:endParaRPr lang="ru-RU" sz="3200" b="1" i="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79512" y="764704"/>
            <a:ext cx="8964488" cy="5904656"/>
          </a:xfrm>
        </p:spPr>
        <p:txBody>
          <a:bodyPr>
            <a:normAutofit/>
          </a:bodyPr>
          <a:lstStyle/>
          <a:p>
            <a:pPr>
              <a:buNone/>
            </a:pPr>
            <a:r>
              <a:rPr lang="kk-KZ" sz="2400" dirty="0" smtClean="0"/>
              <a:t> 		</a:t>
            </a:r>
            <a:r>
              <a:rPr lang="kk-KZ" sz="2400" dirty="0" smtClean="0">
                <a:latin typeface="Times New Roman" pitchFamily="18" charset="0"/>
                <a:cs typeface="Times New Roman" pitchFamily="18" charset="0"/>
              </a:rPr>
              <a:t>Табиғи популяциялар,әсіресе адам популяциялары ,еш уақытта да абсолютті оңашаланбайды.Популяциялар арасында үнемі миграциялық (көші-қон) үдерістер орын алып отырады.Бұл,популяциялардың генетикалық өзгеріштігін күшейтеді және гендер жиілігінің өзгеруіне алып келеді.Осылайша,миграция (көші-қон)өз эффекттері бойынша гендер дрейфіне қарама қарсы әсер етеді. </a:t>
            </a:r>
          </a:p>
          <a:p>
            <a:pPr>
              <a:buNone/>
            </a:pPr>
            <a:r>
              <a:rPr lang="kk-KZ" sz="2400" dirty="0" smtClean="0">
                <a:latin typeface="Times New Roman" pitchFamily="18" charset="0"/>
                <a:cs typeface="Times New Roman" pitchFamily="18" charset="0"/>
              </a:rPr>
              <a:t>		Миграция және тиесілі гендер ағыны кейде бір бағытта жүруі мүмкін.Мысалы, Х</a:t>
            </a:r>
            <a:r>
              <a:rPr lang="en-US" sz="2400" dirty="0" smtClean="0">
                <a:latin typeface="Times New Roman" pitchFamily="18" charset="0"/>
                <a:cs typeface="Times New Roman" pitchFamily="18" charset="0"/>
              </a:rPr>
              <a:t>III-XIY</a:t>
            </a:r>
            <a:r>
              <a:rPr lang="kk-KZ" sz="2400" dirty="0" smtClean="0">
                <a:latin typeface="Times New Roman" pitchFamily="18" charset="0"/>
                <a:cs typeface="Times New Roman" pitchFamily="18" charset="0"/>
              </a:rPr>
              <a:t> ғасырларда көптеген еуропа елдерін монголдар жаулап алғанда,гендер ағыны шығыстан батысқа қарай бағытталған.Қазіргі кезде байқалатын В(</a:t>
            </a:r>
            <a:r>
              <a:rPr lang="en-US" sz="2400" dirty="0" smtClean="0">
                <a:latin typeface="Times New Roman" pitchFamily="18" charset="0"/>
                <a:cs typeface="Times New Roman" pitchFamily="18" charset="0"/>
              </a:rPr>
              <a:t>III</a:t>
            </a:r>
            <a:r>
              <a:rPr lang="kk-KZ" sz="2400" dirty="0" smtClean="0">
                <a:latin typeface="Times New Roman" pitchFamily="18" charset="0"/>
                <a:cs typeface="Times New Roman" pitchFamily="18" charset="0"/>
              </a:rPr>
              <a:t>) қан тобының Еуропа елдеріндегі жиілік градиенті,яғни Азиялықтардағы 25</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жиіліктің бірте-бірте азайып Францияда,Скандинавия елдерінде 10-</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-ға дейін төмендеуі осының айғағы болуы мүмкін.</a:t>
            </a:r>
            <a:endParaRPr lang="ru-RU" sz="2400" dirty="0">
              <a:latin typeface="Times New Roman" pitchFamily="18" charset="0"/>
              <a:cs typeface="Times New Roman" pitchFamily="18" charset="0"/>
            </a:endParaRPr>
          </a:p>
        </p:txBody>
      </p:sp>
      <p:sp>
        <p:nvSpPr>
          <p:cNvPr id="4" name="Заголовок 1"/>
          <p:cNvSpPr>
            <a:spLocks noGrp="1"/>
          </p:cNvSpPr>
          <p:nvPr>
            <p:ph type="title"/>
          </p:nvPr>
        </p:nvSpPr>
        <p:spPr>
          <a:xfrm>
            <a:off x="683568" y="0"/>
            <a:ext cx="7772400" cy="774720"/>
          </a:xfrm>
        </p:spPr>
        <p:txBody>
          <a:bodyPr>
            <a:normAutofit/>
          </a:bodyPr>
          <a:lstStyle/>
          <a:p>
            <a:pPr algn="ctr"/>
            <a:r>
              <a:rPr lang="kk-KZ" sz="3200" b="1" i="1" dirty="0" smtClean="0">
                <a:latin typeface="Times New Roman" pitchFamily="18" charset="0"/>
                <a:cs typeface="Times New Roman" pitchFamily="18" charset="0"/>
              </a:rPr>
              <a:t>Миграция</a:t>
            </a:r>
            <a:endParaRPr lang="ru-RU" sz="3200" b="1"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79512" y="1052736"/>
            <a:ext cx="8784976" cy="5544616"/>
          </a:xfrm>
        </p:spPr>
        <p:txBody>
          <a:bodyPr>
            <a:normAutofit/>
          </a:bodyPr>
          <a:lstStyle/>
          <a:p>
            <a:pPr>
              <a:buNone/>
            </a:pPr>
            <a:r>
              <a:rPr lang="kk-KZ" sz="20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Ағзалардың жыныс жасушаларында үнемі гендік,хромосомалық не геномдық мутациялар пайда болып тұрады.Олар жыныс жасушаларының тұқым қуалаушылық материалын өзгертеді.Осы мутациялардың ішінен жиі кездесетіні және маңыздысы гендік мутациялар.Гендік мутациялар көптеген аллельдерінің пайда болуына алып келіп биологиялық ақпараттың көптүрлілігін қалыптастырады.Адамдарда да мутациялық құбылыс басқа тірі ағзалардағыдай болады.Бірақ,қазіргі кездері адам генофондында мутациялық құбылыстың қысымы күшеюде.Оған бірден-бір себеп-ғылыми техникалық революция жағдайларында адамдардың қызметтік-кәсіб іс-әрекеті нәтижесінде индукцияланған мутациялардың көптеп пайда болуы.</a:t>
            </a:r>
            <a:r>
              <a:rPr lang="kk-KZ" sz="2400" dirty="0" smtClean="0"/>
              <a:t>  </a:t>
            </a:r>
            <a:endParaRPr lang="ru-RU" sz="2400" dirty="0">
              <a:latin typeface="Times New Roman" pitchFamily="18" charset="0"/>
              <a:cs typeface="Times New Roman" pitchFamily="18" charset="0"/>
            </a:endParaRPr>
          </a:p>
        </p:txBody>
      </p:sp>
      <p:sp>
        <p:nvSpPr>
          <p:cNvPr id="4" name="Заголовок 1"/>
          <p:cNvSpPr>
            <a:spLocks noGrp="1"/>
          </p:cNvSpPr>
          <p:nvPr>
            <p:ph type="title"/>
          </p:nvPr>
        </p:nvSpPr>
        <p:spPr>
          <a:xfrm>
            <a:off x="611560" y="188640"/>
            <a:ext cx="7772400" cy="774720"/>
          </a:xfrm>
        </p:spPr>
        <p:txBody>
          <a:bodyPr>
            <a:normAutofit/>
          </a:bodyPr>
          <a:lstStyle/>
          <a:p>
            <a:pPr algn="ctr"/>
            <a:r>
              <a:rPr lang="kk-KZ" sz="3200" b="1" i="1" dirty="0" smtClean="0">
                <a:latin typeface="Times New Roman" pitchFamily="18" charset="0"/>
                <a:cs typeface="Times New Roman" pitchFamily="18" charset="0"/>
              </a:rPr>
              <a:t>Мутациялық үдеріс</a:t>
            </a:r>
            <a:endParaRPr lang="ru-RU" sz="3200" b="1" i="1"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79512" y="1052736"/>
            <a:ext cx="8784976" cy="5544616"/>
          </a:xfrm>
        </p:spPr>
        <p:txBody>
          <a:bodyPr>
            <a:normAutofit fontScale="92500" lnSpcReduction="20000"/>
          </a:bodyPr>
          <a:lstStyle/>
          <a:p>
            <a:r>
              <a:rPr lang="kk-KZ" dirty="0" smtClean="0"/>
              <a:t> </a:t>
            </a:r>
            <a:r>
              <a:rPr lang="kk-KZ" sz="2800" dirty="0" smtClean="0">
                <a:latin typeface="Times New Roman" pitchFamily="18" charset="0"/>
                <a:cs typeface="Times New Roman" pitchFamily="18" charset="0"/>
              </a:rPr>
              <a:t>Жоғарыда қарастырылған популяциялар динамикасының факторлары-панмиксияның шектелуі,гендер дрейфі,миграция,мутациялық үдеріс,популяция гендерінің жиілігін өзгертіп,популяцияларға кездейсоқ және бағытсыз әсер етеді.Ал,табиғи сұрыптау-популяция гендерінің жиілігін мақсатқа сай өзгертетін бірден-бір фактор болып табылады.</a:t>
            </a:r>
          </a:p>
          <a:p>
            <a:r>
              <a:rPr lang="kk-KZ" sz="2800" dirty="0" smtClean="0">
                <a:latin typeface="Times New Roman" pitchFamily="18" charset="0"/>
                <a:cs typeface="Times New Roman" pitchFamily="18" charset="0"/>
              </a:rPr>
              <a:t>   Сұрыптаудың түйінді тұжырымдамасы болып дарвиндік бейімделушілік саналады.Дарвиндік бейімделушілік (</a:t>
            </a:r>
            <a:r>
              <a:rPr lang="en-US" sz="2800" dirty="0" smtClean="0">
                <a:latin typeface="Times New Roman" pitchFamily="18" charset="0"/>
                <a:cs typeface="Times New Roman" pitchFamily="18" charset="0"/>
              </a:rPr>
              <a:t>W</a:t>
            </a:r>
            <a:r>
              <a:rPr lang="kk-KZ" sz="2800" dirty="0" smtClean="0">
                <a:latin typeface="Times New Roman" pitchFamily="18" charset="0"/>
                <a:cs typeface="Times New Roman" pitchFamily="18" charset="0"/>
              </a:rPr>
              <a:t>) дегеніміз белгілі бір генотиптер мен фенотиптердің тіршілік ету және ұрпақ қалдыру мүмкіншілігінің салыстырмалы ықтималдығы болып табылады.</a:t>
            </a:r>
          </a:p>
          <a:p>
            <a:r>
              <a:rPr lang="kk-KZ" sz="2800" dirty="0" smtClean="0">
                <a:latin typeface="Times New Roman" pitchFamily="18" charset="0"/>
                <a:cs typeface="Times New Roman" pitchFamily="18" charset="0"/>
              </a:rPr>
              <a:t>  Адам популяцияларында сұрыптау кейде гомозиготалыларға қарсы,кейде гетерозиготалыларға қарсы бағытталған болады.</a:t>
            </a:r>
            <a:endParaRPr lang="ru-RU" dirty="0">
              <a:latin typeface="Times New Roman" pitchFamily="18" charset="0"/>
              <a:cs typeface="Times New Roman" pitchFamily="18" charset="0"/>
            </a:endParaRPr>
          </a:p>
        </p:txBody>
      </p:sp>
      <p:sp>
        <p:nvSpPr>
          <p:cNvPr id="4" name="Заголовок 1"/>
          <p:cNvSpPr>
            <a:spLocks noGrp="1"/>
          </p:cNvSpPr>
          <p:nvPr>
            <p:ph type="title"/>
          </p:nvPr>
        </p:nvSpPr>
        <p:spPr>
          <a:xfrm>
            <a:off x="611560" y="188640"/>
            <a:ext cx="7772400" cy="774720"/>
          </a:xfrm>
        </p:spPr>
        <p:txBody>
          <a:bodyPr>
            <a:normAutofit/>
          </a:bodyPr>
          <a:lstStyle/>
          <a:p>
            <a:pPr algn="ctr"/>
            <a:r>
              <a:rPr lang="kk-KZ" sz="3200" b="1" i="1" dirty="0" smtClean="0">
                <a:latin typeface="Times New Roman" pitchFamily="18" charset="0"/>
                <a:cs typeface="Times New Roman" pitchFamily="18" charset="0"/>
              </a:rPr>
              <a:t>Табиғи сұрыпталу</a:t>
            </a:r>
            <a:endParaRPr lang="ru-RU" sz="3200" b="1" i="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79512" y="980728"/>
            <a:ext cx="8784976" cy="5544616"/>
          </a:xfrm>
        </p:spPr>
        <p:txBody>
          <a:bodyPr>
            <a:normAutofit lnSpcReduction="10000"/>
          </a:bodyPr>
          <a:lstStyle/>
          <a:p>
            <a:r>
              <a:rPr lang="kk-KZ" sz="2400" dirty="0" smtClean="0">
                <a:latin typeface="Times New Roman" pitchFamily="18" charset="0"/>
                <a:cs typeface="Times New Roman" pitchFamily="18" charset="0"/>
              </a:rPr>
              <a:t> Гомозиготалыларға қарсы сұрыптауға мысал ретінде кейбір гемоглобинопатияларды-орақ жасушалы анемия(</a:t>
            </a:r>
            <a:r>
              <a:rPr lang="en-US" sz="2400" dirty="0" err="1" smtClean="0">
                <a:latin typeface="Times New Roman" pitchFamily="18" charset="0"/>
                <a:cs typeface="Times New Roman" pitchFamily="18" charset="0"/>
              </a:rPr>
              <a:t>HbS</a:t>
            </a:r>
            <a:r>
              <a:rPr lang="kk-KZ" sz="2400" dirty="0" smtClean="0">
                <a:latin typeface="Times New Roman" pitchFamily="18" charset="0"/>
                <a:cs typeface="Times New Roman" pitchFamily="18" charset="0"/>
              </a:rPr>
              <a:t>),гемоглобин </a:t>
            </a:r>
            <a:r>
              <a:rPr lang="en-US" sz="2400" dirty="0" smtClean="0">
                <a:latin typeface="Times New Roman" pitchFamily="18" charset="0"/>
                <a:cs typeface="Times New Roman" pitchFamily="18" charset="0"/>
              </a:rPr>
              <a:t>E </a:t>
            </a:r>
            <a:r>
              <a:rPr lang="kk-KZ"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HbE</a:t>
            </a:r>
            <a:r>
              <a:rPr lang="kk-KZ" sz="2400" dirty="0" smtClean="0">
                <a:latin typeface="Times New Roman" pitchFamily="18" charset="0"/>
                <a:cs typeface="Times New Roman" pitchFamily="18" charset="0"/>
              </a:rPr>
              <a:t>) және альфа-талассемияларды келтіруге болады.</a:t>
            </a:r>
          </a:p>
          <a:p>
            <a:r>
              <a:rPr lang="kk-KZ" sz="2400" dirty="0" smtClean="0">
                <a:latin typeface="Times New Roman" pitchFamily="18" charset="0"/>
                <a:cs typeface="Times New Roman" pitchFamily="18" charset="0"/>
              </a:rPr>
              <a:t>     Гетерозиготалыларға қарсы бағытталған сұрыптауға мысал ретінде </a:t>
            </a:r>
            <a:r>
              <a:rPr lang="en-US" sz="2400" dirty="0" smtClean="0">
                <a:latin typeface="Times New Roman" pitchFamily="18" charset="0"/>
                <a:cs typeface="Times New Roman" pitchFamily="18" charset="0"/>
              </a:rPr>
              <a:t>Ph</a:t>
            </a:r>
            <a:r>
              <a:rPr lang="kk-KZ" sz="2400" dirty="0" smtClean="0">
                <a:latin typeface="Times New Roman" pitchFamily="18" charset="0"/>
                <a:cs typeface="Times New Roman" pitchFamily="18" charset="0"/>
              </a:rPr>
              <a:t> антигенінің синтезделуін келтіруге болады.Еуропа тұрғындарының 85</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-ның эритроциттерінде </a:t>
            </a:r>
            <a:r>
              <a:rPr lang="en-US" sz="2400" dirty="0" err="1" smtClean="0">
                <a:latin typeface="Times New Roman" pitchFamily="18" charset="0"/>
                <a:cs typeface="Times New Roman" pitchFamily="18" charset="0"/>
              </a:rPr>
              <a:t>Rh</a:t>
            </a:r>
            <a:r>
              <a:rPr lang="kk-KZ" sz="2400" dirty="0" smtClean="0">
                <a:latin typeface="Times New Roman" pitchFamily="18" charset="0"/>
                <a:cs typeface="Times New Roman" pitchFamily="18" charset="0"/>
              </a:rPr>
              <a:t> антигені болып оң резус тобын құрайды,ал популяцияның қалған мүшелерінің эритроциттерінде </a:t>
            </a:r>
            <a:r>
              <a:rPr lang="en-US" sz="2400" dirty="0" err="1" smtClean="0">
                <a:latin typeface="Times New Roman" pitchFamily="18" charset="0"/>
                <a:cs typeface="Times New Roman" pitchFamily="18" charset="0"/>
              </a:rPr>
              <a:t>Rh</a:t>
            </a:r>
            <a:r>
              <a:rPr lang="kk-KZ" sz="2400" dirty="0" smtClean="0">
                <a:latin typeface="Times New Roman" pitchFamily="18" charset="0"/>
                <a:cs typeface="Times New Roman" pitchFamily="18" charset="0"/>
              </a:rPr>
              <a:t> антигені болмағандықтан теріс резусты болып келеді.</a:t>
            </a:r>
          </a:p>
          <a:p>
            <a:r>
              <a:rPr lang="kk-KZ" sz="2400" dirty="0" smtClean="0">
                <a:latin typeface="Times New Roman" pitchFamily="18" charset="0"/>
                <a:cs typeface="Times New Roman" pitchFamily="18" charset="0"/>
              </a:rPr>
              <a:t>    Гетерозиготалылар пайдасына сұрыптау популяцияларда аллельдер жиілігінің тұрақты және теңдігіне  және баланысты полиморфизмнің түзілуіне алып келеді.Бұған мысал ретінде орақ пішінді анемияның НвАНВ</a:t>
            </a:r>
            <a:r>
              <a:rPr lang="en-US" sz="2400" dirty="0" smtClean="0">
                <a:latin typeface="Times New Roman" pitchFamily="18" charset="0"/>
                <a:cs typeface="Times New Roman" pitchFamily="18" charset="0"/>
              </a:rPr>
              <a:t>S </a:t>
            </a:r>
            <a:r>
              <a:rPr lang="kk-KZ" sz="2400" dirty="0" smtClean="0">
                <a:latin typeface="Times New Roman" pitchFamily="18" charset="0"/>
                <a:cs typeface="Times New Roman" pitchFamily="18" charset="0"/>
              </a:rPr>
              <a:t>кейбір Азия және Африка елдерінде жиі кездесуін келтіруге болады.</a:t>
            </a:r>
            <a:endParaRPr lang="ru-RU" sz="2400" dirty="0">
              <a:latin typeface="Times New Roman" pitchFamily="18" charset="0"/>
              <a:cs typeface="Times New Roman" pitchFamily="18" charset="0"/>
            </a:endParaRPr>
          </a:p>
        </p:txBody>
      </p:sp>
      <p:sp>
        <p:nvSpPr>
          <p:cNvPr id="4" name="Заголовок 1"/>
          <p:cNvSpPr>
            <a:spLocks noGrp="1"/>
          </p:cNvSpPr>
          <p:nvPr>
            <p:ph type="title"/>
          </p:nvPr>
        </p:nvSpPr>
        <p:spPr>
          <a:xfrm>
            <a:off x="611560" y="188640"/>
            <a:ext cx="7772400" cy="774720"/>
          </a:xfrm>
        </p:spPr>
        <p:txBody>
          <a:bodyPr>
            <a:normAutofit/>
          </a:bodyPr>
          <a:lstStyle/>
          <a:p>
            <a:pPr algn="ctr"/>
            <a:r>
              <a:rPr lang="kk-KZ" sz="3200" b="1" i="1" dirty="0" smtClean="0">
                <a:latin typeface="Times New Roman" pitchFamily="18" charset="0"/>
                <a:cs typeface="Times New Roman" pitchFamily="18" charset="0"/>
              </a:rPr>
              <a:t>Қорытынды</a:t>
            </a:r>
            <a:endParaRPr lang="ru-RU" sz="3200" b="1" i="1"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i="1" dirty="0" smtClean="0">
                <a:solidFill>
                  <a:schemeClr val="tx1"/>
                </a:solidFill>
                <a:latin typeface="Times New Roman" pitchFamily="18" charset="0"/>
                <a:cs typeface="Times New Roman" pitchFamily="18" charset="0"/>
              </a:rPr>
              <a:t>Пайдаланылған әдебиеттер</a:t>
            </a:r>
            <a:endParaRPr lang="ru-RU" sz="3600" b="1" i="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395536" y="1447800"/>
            <a:ext cx="8424936" cy="4572000"/>
          </a:xfrm>
        </p:spPr>
        <p:txBody>
          <a:bodyPr>
            <a:normAutofit/>
          </a:bodyPr>
          <a:lstStyle/>
          <a:p>
            <a:pPr marL="457200" indent="-457200">
              <a:buAutoNum type="arabicPeriod"/>
            </a:pPr>
            <a:r>
              <a:rPr lang="kk-KZ" sz="2400" dirty="0" smtClean="0">
                <a:latin typeface="Times New Roman" pitchFamily="18" charset="0"/>
                <a:cs typeface="Times New Roman" pitchFamily="18" charset="0"/>
              </a:rPr>
              <a:t>Әбилаев С.А. Молекулалық биология және генетика. 2008ж.</a:t>
            </a:r>
          </a:p>
          <a:p>
            <a:pPr marL="457200" indent="-457200">
              <a:buAutoNum type="arabicPeriod"/>
            </a:pPr>
            <a:r>
              <a:rPr lang="kk-KZ" sz="2400" dirty="0" smtClean="0">
                <a:latin typeface="Times New Roman" pitchFamily="18" charset="0"/>
                <a:cs typeface="Times New Roman" pitchFamily="18" charset="0"/>
              </a:rPr>
              <a:t>Қуандықов Е.Ө, Әбилаев С.А. Медициналық биология және генетика. Алматы  2006ж.</a:t>
            </a:r>
          </a:p>
          <a:p>
            <a:pPr marL="457200" indent="-457200">
              <a:buAutoNum type="arabicPeriod"/>
            </a:pPr>
            <a:r>
              <a:rPr lang="kk-KZ" sz="2400" dirty="0" smtClean="0">
                <a:latin typeface="Times New Roman" pitchFamily="18" charset="0"/>
                <a:cs typeface="Times New Roman" pitchFamily="18" charset="0"/>
              </a:rPr>
              <a:t>Генетика, оқу құралы. Берсімбаев Р.І,Мухаметжанов Қ.Қ. Алматы. Қазақ ұлттық университеті, 2002ж.</a:t>
            </a:r>
          </a:p>
          <a:p>
            <a:pPr marL="457200" indent="-457200">
              <a:buAutoNum type="arabicPeriod"/>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54065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i="1" dirty="0" smtClean="0">
                <a:solidFill>
                  <a:schemeClr val="tx1"/>
                </a:solidFill>
                <a:latin typeface="Times New Roman" pitchFamily="18" charset="0"/>
                <a:cs typeface="Times New Roman" pitchFamily="18" charset="0"/>
              </a:rPr>
              <a:t>Жоспар</a:t>
            </a:r>
            <a:endParaRPr lang="ru-RU" sz="3600" b="1" i="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251520" y="1447800"/>
            <a:ext cx="8712968" cy="4572000"/>
          </a:xfrm>
        </p:spPr>
        <p:txBody>
          <a:bodyPr>
            <a:normAutofit/>
          </a:bodyPr>
          <a:lstStyle/>
          <a:p>
            <a:pPr marL="0" indent="0">
              <a:buNone/>
            </a:pPr>
            <a:r>
              <a:rPr lang="kk-KZ" sz="2400" dirty="0" smtClean="0">
                <a:latin typeface="Times New Roman" pitchFamily="18" charset="0"/>
                <a:cs typeface="Times New Roman" pitchFamily="18" charset="0"/>
              </a:rPr>
              <a:t>І. Кіріспе</a:t>
            </a:r>
          </a:p>
          <a:p>
            <a:pPr marL="0" indent="0">
              <a:buNone/>
            </a:pPr>
            <a:r>
              <a:rPr lang="kk-KZ" sz="2400" dirty="0" smtClean="0">
                <a:latin typeface="Times New Roman" pitchFamily="18" charset="0"/>
                <a:cs typeface="Times New Roman" pitchFamily="18" charset="0"/>
              </a:rPr>
              <a:t>ІІ. Негізгі бөлім.</a:t>
            </a:r>
          </a:p>
          <a:p>
            <a:pPr marL="0" indent="0">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а) Популяция, анықтамасы.</a:t>
            </a:r>
          </a:p>
          <a:p>
            <a:pPr marL="0" indent="0">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б) Популяцияның экологиялық құрылымы.</a:t>
            </a:r>
          </a:p>
          <a:p>
            <a:pPr marL="0" indent="0">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с) Популяцияның генетикалық құрылымы.</a:t>
            </a:r>
          </a:p>
          <a:p>
            <a:pPr marL="0" indent="0">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д) Харди-Вайнберг заңы.</a:t>
            </a:r>
          </a:p>
          <a:p>
            <a:pPr marL="0" indent="0">
              <a:buNone/>
            </a:pPr>
            <a:r>
              <a:rPr lang="kk-KZ" sz="2400" dirty="0" smtClean="0">
                <a:latin typeface="Times New Roman" pitchFamily="18" charset="0"/>
                <a:cs typeface="Times New Roman" pitchFamily="18" charset="0"/>
              </a:rPr>
              <a:t>	е)Адам популяцияларындағы эволюциялық факторлар.</a:t>
            </a:r>
          </a:p>
          <a:p>
            <a:pPr marL="0" indent="0">
              <a:buNone/>
            </a:pPr>
            <a:r>
              <a:rPr lang="kk-KZ" sz="2400" dirty="0" smtClean="0">
                <a:latin typeface="Times New Roman" pitchFamily="18" charset="0"/>
                <a:cs typeface="Times New Roman" pitchFamily="18" charset="0"/>
              </a:rPr>
              <a:t>ІІІ. Қорытынды.</a:t>
            </a:r>
          </a:p>
          <a:p>
            <a:pPr marL="0" indent="0">
              <a:buNone/>
            </a:pPr>
            <a:r>
              <a:rPr lang="kk-KZ" sz="2400" dirty="0" smtClean="0">
                <a:latin typeface="Times New Roman" pitchFamily="18" charset="0"/>
                <a:cs typeface="Times New Roman" pitchFamily="18" charset="0"/>
              </a:rPr>
              <a:t>І</a:t>
            </a:r>
            <a:r>
              <a:rPr lang="en-US" sz="2400" dirty="0" smtClean="0">
                <a:latin typeface="Times New Roman" pitchFamily="18" charset="0"/>
                <a:cs typeface="Times New Roman" pitchFamily="18" charset="0"/>
              </a:rPr>
              <a:t>V</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Пайдаланылған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әдебиеттер</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995810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755576" y="1052736"/>
            <a:ext cx="7772400" cy="5543128"/>
          </a:xfrm>
        </p:spPr>
        <p:txBody>
          <a:bodyPr>
            <a:normAutofit/>
          </a:bodyPr>
          <a:lstStyle/>
          <a:p>
            <a:pPr marL="0" indent="0" algn="just">
              <a:buNone/>
            </a:pPr>
            <a:r>
              <a:rPr lang="ru-RU" sz="2400" b="1" dirty="0" smtClean="0">
                <a:latin typeface="Times New Roman" pitchFamily="18" charset="0"/>
                <a:cs typeface="Times New Roman" pitchFamily="18" charset="0"/>
              </a:rPr>
              <a:t>	Популяция </a:t>
            </a:r>
            <a:r>
              <a:rPr lang="ru-RU" sz="2400" dirty="0" err="1" smtClean="0">
                <a:latin typeface="Times New Roman" pitchFamily="18" charset="0"/>
                <a:cs typeface="Times New Roman" pitchFamily="18" charset="0"/>
              </a:rPr>
              <a:t>деп</a:t>
            </a:r>
            <a:r>
              <a:rPr lang="kk-KZ" sz="2400" dirty="0" smtClean="0">
                <a:latin typeface="Times New Roman" pitchFamily="18" charset="0"/>
                <a:cs typeface="Times New Roman" pitchFamily="18" charset="0"/>
              </a:rPr>
              <a:t> (лат. </a:t>
            </a:r>
            <a:r>
              <a:rPr lang="en-US" sz="2400" dirty="0" err="1" smtClean="0">
                <a:latin typeface="Times New Roman" pitchFamily="18" charset="0"/>
                <a:cs typeface="Times New Roman" pitchFamily="18" charset="0"/>
              </a:rPr>
              <a:t>Populus</a:t>
            </a:r>
            <a:r>
              <a:rPr lang="en-US" sz="2400" dirty="0" smtClean="0">
                <a:latin typeface="Times New Roman" pitchFamily="18" charset="0"/>
                <a:cs typeface="Times New Roman" pitchFamily="18" charset="0"/>
              </a:rPr>
              <a:t> – </a:t>
            </a:r>
            <a:r>
              <a:rPr lang="kk-KZ" sz="2400" dirty="0" smtClean="0">
                <a:latin typeface="Times New Roman" pitchFamily="18" charset="0"/>
                <a:cs typeface="Times New Roman" pitchFamily="18" charset="0"/>
              </a:rPr>
              <a:t>халық, тұрғын)– белгілі бір жерді ұзақ уақыт мекендеп, бір-бірімен еркін будандасатын биологиялық түр дараларының жиынтығын айтамыз. Популяциялар түрдің тіршілік ету, эволюциялану формасы болып табылады.  Олар ағзалардың сыртқы орта факторларымен әрекеттесуінің нәтижесінде, тұқым қуалаушылық, өзгергіштік және табиғи сұрыптау салдарынан қалыптасады.</a:t>
            </a:r>
          </a:p>
          <a:p>
            <a:pPr marL="0" indent="0" algn="just">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Популяция терминін биологияға 1903 жылы Иогансен енгізген болатын.</a:t>
            </a:r>
          </a:p>
          <a:p>
            <a:pPr marL="0" indent="0" algn="just">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Популяциялардың экологиялық және генетикалық сипаттамалары болады.</a:t>
            </a:r>
          </a:p>
          <a:p>
            <a:pPr marL="0" indent="0" algn="just">
              <a:buNone/>
            </a:pPr>
            <a:r>
              <a:rPr lang="kk-KZ" sz="2400" b="1" dirty="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977640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188640"/>
            <a:ext cx="7772400" cy="868958"/>
          </a:xfrm>
        </p:spPr>
        <p:txBody>
          <a:bodyPr>
            <a:normAutofit/>
          </a:bodyPr>
          <a:lstStyle/>
          <a:p>
            <a:pPr algn="ctr"/>
            <a:r>
              <a:rPr lang="kk-KZ" sz="3200" b="1" i="1" dirty="0" smtClean="0">
                <a:solidFill>
                  <a:schemeClr val="tx1"/>
                </a:solidFill>
                <a:latin typeface="Times New Roman" pitchFamily="18" charset="0"/>
                <a:cs typeface="Times New Roman" pitchFamily="18" charset="0"/>
              </a:rPr>
              <a:t>Популяцияның экологиялық құрылымы</a:t>
            </a:r>
            <a:endParaRPr lang="ru-RU" sz="3600" b="1" i="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251520" y="980728"/>
            <a:ext cx="8435280" cy="1368152"/>
          </a:xfrm>
        </p:spPr>
        <p:txBody>
          <a:bodyPr>
            <a:normAutofit/>
          </a:bodyPr>
          <a:lstStyle/>
          <a:p>
            <a:pPr marL="0" indent="0" algn="just">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Популяцияның экологиялық сипаттамасына ареал мөлшері, даралар саны, жастық құрамы, жыныстық құрамы жатады.</a:t>
            </a:r>
          </a:p>
          <a:p>
            <a:pPr marL="0" indent="0" algn="just">
              <a:buNone/>
            </a:pPr>
            <a:endParaRPr lang="ru-RU" sz="2400" dirty="0">
              <a:latin typeface="Times New Roman" pitchFamily="18" charset="0"/>
              <a:cs typeface="Times New Roman" pitchFamily="18" charset="0"/>
            </a:endParaRPr>
          </a:p>
        </p:txBody>
      </p:sp>
      <p:sp>
        <p:nvSpPr>
          <p:cNvPr id="4" name="Скругленный прямоугольник 3"/>
          <p:cNvSpPr/>
          <p:nvPr/>
        </p:nvSpPr>
        <p:spPr>
          <a:xfrm>
            <a:off x="221721" y="3429000"/>
            <a:ext cx="252028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Ареал мөлшері</a:t>
            </a:r>
            <a:endParaRPr lang="ru-RU" sz="2400" dirty="0">
              <a:solidFill>
                <a:schemeClr val="tx1"/>
              </a:solidFill>
              <a:latin typeface="Times New Roman" pitchFamily="18" charset="0"/>
              <a:cs typeface="Times New Roman" pitchFamily="18" charset="0"/>
            </a:endParaRPr>
          </a:p>
        </p:txBody>
      </p:sp>
      <p:sp>
        <p:nvSpPr>
          <p:cNvPr id="5" name="Стрелка вправо 4"/>
          <p:cNvSpPr/>
          <p:nvPr/>
        </p:nvSpPr>
        <p:spPr>
          <a:xfrm>
            <a:off x="2742001" y="2672916"/>
            <a:ext cx="79208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кругленный прямоугольник 5"/>
          <p:cNvSpPr/>
          <p:nvPr/>
        </p:nvSpPr>
        <p:spPr>
          <a:xfrm>
            <a:off x="3671392" y="1916832"/>
            <a:ext cx="5221088"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Популяцияның мекендейтін ареалының мөлшері, ол ағзалардың жекелей белсенділігінің радиусына байланысты.</a:t>
            </a:r>
            <a:endParaRPr lang="ru-RU" sz="2400"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2742001" y="4645718"/>
            <a:ext cx="811213" cy="282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Скругленный прямоугольник 6"/>
          <p:cNvSpPr/>
          <p:nvPr/>
        </p:nvSpPr>
        <p:spPr>
          <a:xfrm>
            <a:off x="3671392" y="3682217"/>
            <a:ext cx="5221088" cy="2195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Мысалы, ұлу өте баяу қозғалады, ол бірнеше метрге ғана жылжи алады, демек оның ареалының мөлшері кішкентай. Ал су тышқаны жүздеген метрге барып келе алады, демек оның ареалдары үлкен.</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828903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8415" y="188640"/>
            <a:ext cx="7772400" cy="580926"/>
          </a:xfrm>
        </p:spPr>
        <p:txBody>
          <a:bodyPr>
            <a:normAutofit fontScale="90000"/>
          </a:bodyPr>
          <a:lstStyle/>
          <a:p>
            <a:pPr algn="ctr"/>
            <a:r>
              <a:rPr lang="kk-KZ" sz="3200" b="1" i="1" dirty="0" smtClean="0">
                <a:solidFill>
                  <a:schemeClr val="tx1"/>
                </a:solidFill>
                <a:latin typeface="Times New Roman" pitchFamily="18" charset="0"/>
                <a:cs typeface="Times New Roman" pitchFamily="18" charset="0"/>
              </a:rPr>
              <a:t>Популяцияның экологиялық құрылымы</a:t>
            </a:r>
            <a:endParaRPr lang="ru-RU" sz="3600" b="1" i="1" dirty="0">
              <a:solidFill>
                <a:schemeClr val="tx1"/>
              </a:solidFill>
              <a:latin typeface="Times New Roman" pitchFamily="18" charset="0"/>
              <a:cs typeface="Times New Roman" pitchFamily="18" charset="0"/>
            </a:endParaRPr>
          </a:p>
        </p:txBody>
      </p:sp>
      <p:sp>
        <p:nvSpPr>
          <p:cNvPr id="4" name="Скругленный прямоугольник 3"/>
          <p:cNvSpPr/>
          <p:nvPr/>
        </p:nvSpPr>
        <p:spPr>
          <a:xfrm>
            <a:off x="69896" y="1664804"/>
            <a:ext cx="205172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Даралар саны</a:t>
            </a:r>
            <a:endParaRPr lang="ru-RU" sz="2400" dirty="0">
              <a:solidFill>
                <a:schemeClr val="tx1"/>
              </a:solidFill>
              <a:latin typeface="Times New Roman" pitchFamily="18" charset="0"/>
              <a:cs typeface="Times New Roman" pitchFamily="18" charset="0"/>
            </a:endParaRPr>
          </a:p>
        </p:txBody>
      </p:sp>
      <p:sp>
        <p:nvSpPr>
          <p:cNvPr id="5" name="Стрелка вправо 4"/>
          <p:cNvSpPr/>
          <p:nvPr/>
        </p:nvSpPr>
        <p:spPr>
          <a:xfrm>
            <a:off x="2204389" y="1977066"/>
            <a:ext cx="591831"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кругленный прямоугольник 5"/>
          <p:cNvSpPr/>
          <p:nvPr/>
        </p:nvSpPr>
        <p:spPr>
          <a:xfrm>
            <a:off x="2888869" y="764704"/>
            <a:ext cx="6222486" cy="25922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Даралардың саны да әртүрлі болып келеді. Мысалы, инеліктің популяциясында 30000 жуық даралар болатын болса, ұлу популяциясында небәрі 1000 жуық даралар кездеседі. Даралар санының ең төменгі деңгейі болады. Ол деңгейден азайса, популяциялар жойылады.</a:t>
            </a:r>
            <a:endParaRPr lang="ru-RU" sz="2400"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323528" y="3933056"/>
            <a:ext cx="8568951" cy="2195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chemeClr val="tx1"/>
                </a:solidFill>
                <a:latin typeface="Times New Roman" pitchFamily="18" charset="0"/>
                <a:cs typeface="Times New Roman" pitchFamily="18" charset="0"/>
              </a:rPr>
              <a:t>Әр түрлі түрлер популяцияларның жастық және жыныстық құрамдары құбылмалы болып келеді, олар популяцияның тіршілік ұзақтығына, көбею белсенділігіне, жыныстық жетілу мерзімдеріне байланысты болады.</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65443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714348" y="928670"/>
            <a:ext cx="7772400" cy="4572000"/>
          </a:xfrm>
        </p:spPr>
        <p:txBody>
          <a:bodyPr>
            <a:normAutofit/>
          </a:bodyPr>
          <a:lstStyle/>
          <a:p>
            <a:pPr marL="0" indent="0" algn="just">
              <a:buNone/>
            </a:pPr>
            <a:r>
              <a:rPr lang="kk-KZ" sz="2400" dirty="0" smtClean="0">
                <a:latin typeface="Times New Roman" pitchFamily="18" charset="0"/>
                <a:cs typeface="Times New Roman" pitchFamily="18" charset="0"/>
              </a:rPr>
              <a:t>	Адамдардың сан жағынан шағын, 1500-4000 адамнан аспайтын кішкентай популяцияларын </a:t>
            </a:r>
            <a:r>
              <a:rPr lang="kk-KZ" sz="2400" b="1" i="1" dirty="0" smtClean="0">
                <a:latin typeface="Times New Roman" pitchFamily="18" charset="0"/>
                <a:cs typeface="Times New Roman" pitchFamily="18" charset="0"/>
              </a:rPr>
              <a:t>демдер </a:t>
            </a:r>
            <a:r>
              <a:rPr lang="kk-KZ" sz="2400" dirty="0" smtClean="0">
                <a:latin typeface="Times New Roman" pitchFamily="18" charset="0"/>
                <a:cs typeface="Times New Roman" pitchFamily="18" charset="0"/>
              </a:rPr>
              <a:t>, ал одан кішкентай 1500-ден аз адамдардан тұратын популяцияларды </a:t>
            </a:r>
            <a:r>
              <a:rPr lang="kk-KZ" sz="2400" b="1" i="1" dirty="0" smtClean="0">
                <a:latin typeface="Times New Roman" pitchFamily="18" charset="0"/>
                <a:cs typeface="Times New Roman" pitchFamily="18" charset="0"/>
              </a:rPr>
              <a:t>изоляттар </a:t>
            </a:r>
            <a:r>
              <a:rPr lang="kk-KZ" sz="2400" dirty="0" smtClean="0">
                <a:latin typeface="Times New Roman" pitchFamily="18" charset="0"/>
                <a:cs typeface="Times New Roman" pitchFamily="18" charset="0"/>
              </a:rPr>
              <a:t>деп атайды. Демдер мен изоляттар өте баяу көбейеді, демдер – 20,  изоляттар – 25 пайыз мөлшерінде. Сол сияқты, демдер мен изоляттарда туыстық некелесу жиілігі өте жоғары дәрежеде болады. Ал ол рецессивті аллельдердің гомозигота күйіне өтіп, кейбір аурулардың дамуына алып келеді. Егер изоляттар 4 буыннан астам уақыт бір жерде өмір сүретін болса, оның әрбір мүшелері бір-бірімен кем дегенде шөберелес ағалы-інілі немесе апалы-сіңілі болуы мүмкін.</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9911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78098"/>
          </a:xfrm>
        </p:spPr>
        <p:txBody>
          <a:bodyPr>
            <a:normAutofit fontScale="90000"/>
          </a:bodyPr>
          <a:lstStyle/>
          <a:p>
            <a:pPr algn="ctr"/>
            <a:r>
              <a:rPr lang="kk-KZ" sz="3600" b="1" i="1" dirty="0" smtClean="0">
                <a:solidFill>
                  <a:schemeClr val="tx1"/>
                </a:solidFill>
                <a:latin typeface="Times New Roman" pitchFamily="18" charset="0"/>
                <a:cs typeface="Times New Roman" pitchFamily="18" charset="0"/>
              </a:rPr>
              <a:t>Популяцияның генетикалық құрылымы</a:t>
            </a:r>
            <a:endParaRPr lang="ru-RU" sz="3600" b="1" i="1"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395536" y="1268760"/>
            <a:ext cx="8136904" cy="4751040"/>
          </a:xfrm>
        </p:spPr>
        <p:txBody>
          <a:bodyPr>
            <a:normAutofit/>
          </a:bodyPr>
          <a:lstStyle/>
          <a:p>
            <a:pPr marL="0" indent="0">
              <a:buNone/>
            </a:pPr>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Популяцияны генетикалық тұрғыдан салыстыратын болсақ оның өзіне тән генофонды болады. Табиғи популяциялардың генетикалық сипаттамалары:</a:t>
            </a:r>
          </a:p>
          <a:p>
            <a:pPr marL="457200" indent="-457200">
              <a:buAutoNum type="arabicPeriod"/>
            </a:pPr>
            <a:r>
              <a:rPr lang="kk-KZ" sz="2400" b="1" i="1" dirty="0" smtClean="0">
                <a:latin typeface="Times New Roman" pitchFamily="18" charset="0"/>
                <a:cs typeface="Times New Roman" pitchFamily="18" charset="0"/>
              </a:rPr>
              <a:t>Генофонд </a:t>
            </a:r>
            <a:r>
              <a:rPr lang="kk-KZ" sz="2400" dirty="0" smtClean="0">
                <a:latin typeface="Times New Roman" pitchFamily="18" charset="0"/>
                <a:cs typeface="Times New Roman" pitchFamily="18" charset="0"/>
              </a:rPr>
              <a:t>дегеніміз популяция дараларының генотиптерінің жиынтығы.</a:t>
            </a:r>
          </a:p>
          <a:p>
            <a:pPr marL="457200" indent="-457200">
              <a:buAutoNum type="arabicPeriod"/>
            </a:pPr>
            <a:r>
              <a:rPr lang="kk-KZ" sz="2400" dirty="0" smtClean="0">
                <a:latin typeface="Times New Roman" pitchFamily="18" charset="0"/>
                <a:cs typeface="Times New Roman" pitchFamily="18" charset="0"/>
              </a:rPr>
              <a:t>Генетикалық полиморфизмі.</a:t>
            </a:r>
          </a:p>
          <a:p>
            <a:pPr marL="457200" indent="-457200">
              <a:buAutoNum type="arabicPeriod"/>
            </a:pPr>
            <a:r>
              <a:rPr lang="kk-KZ" sz="2400" dirty="0" smtClean="0">
                <a:latin typeface="Times New Roman" pitchFamily="18" charset="0"/>
                <a:cs typeface="Times New Roman" pitchFamily="18" charset="0"/>
              </a:rPr>
              <a:t>Генетикалық біртұтастығы.</a:t>
            </a:r>
          </a:p>
          <a:p>
            <a:pPr marL="457200" indent="-457200">
              <a:buAutoNum type="arabicPeriod"/>
            </a:pPr>
            <a:r>
              <a:rPr lang="kk-KZ" sz="2400" dirty="0" smtClean="0">
                <a:latin typeface="Times New Roman" pitchFamily="18" charset="0"/>
                <a:cs typeface="Times New Roman" pitchFamily="18" charset="0"/>
              </a:rPr>
              <a:t>Әр түрлі даралардың өзара динамикалық тепе-теңдігі.</a:t>
            </a:r>
          </a:p>
          <a:p>
            <a:pPr marL="0" indent="0">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430976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67544" y="404664"/>
            <a:ext cx="8219256" cy="5976664"/>
          </a:xfrm>
        </p:spPr>
        <p:txBody>
          <a:bodyPr>
            <a:noAutofit/>
          </a:bodyPr>
          <a:lstStyle/>
          <a:p>
            <a:pPr>
              <a:buNone/>
            </a:pP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Табиғатта особьтардың бірқалыпты орналасуы сирек кездеседі. Кездейсоқ (диффузиялық) орналасу көптеген өсімдіктерде, ясануарларда кездеседі. Топтанып орналасуда (мозайкалық) особьтар топ-топ болып кездеседі, мысалы, сүтқоректілер табыны, құстар колониясы. Топтанып орналасу популяция үшін қолайсыз жағдайларда үлкен тұрақтылық береді. Жануарлардың ортаның қолайсыз жағдайларына немесе олардың даму циклдарына байланысты жылжып қозғалуын </a:t>
            </a:r>
            <a:r>
              <a:rPr lang="kk-KZ" dirty="0" smtClean="0">
                <a:solidFill>
                  <a:srgbClr val="FF0000"/>
                </a:solidFill>
                <a:latin typeface="Times New Roman" pitchFamily="18" charset="0"/>
                <a:cs typeface="Times New Roman" pitchFamily="18" charset="0"/>
              </a:rPr>
              <a:t>миграция</a:t>
            </a:r>
            <a:r>
              <a:rPr lang="kk-KZ" dirty="0" smtClean="0">
                <a:latin typeface="Times New Roman" pitchFamily="18" charset="0"/>
                <a:cs typeface="Times New Roman" pitchFamily="18" charset="0"/>
              </a:rPr>
              <a:t> деп атайды. Олар жүйелі (тәуліктік немесе маусымдық) және жүйесіз (қуаңшылық, су тасқыны, өрт, және т.б.) болуы мүмкін. Мысалы, құстардың жылы жаққа ұшуы маусымдық миграция жатады.</a:t>
            </a:r>
            <a:endParaRPr lang="ru-RU" dirty="0" smtClean="0"/>
          </a:p>
          <a:p>
            <a:pPr>
              <a:buNone/>
            </a:pP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78098"/>
          </a:xfrm>
        </p:spPr>
        <p:txBody>
          <a:bodyPr>
            <a:normAutofit/>
          </a:bodyPr>
          <a:lstStyle/>
          <a:p>
            <a:pPr algn="ctr"/>
            <a:r>
              <a:rPr lang="kk-KZ" sz="3600" b="1" i="1" dirty="0" smtClean="0">
                <a:latin typeface="Times New Roman" pitchFamily="18" charset="0"/>
                <a:cs typeface="Times New Roman" pitchFamily="18" charset="0"/>
              </a:rPr>
              <a:t>Генетикалық полиморфизм</a:t>
            </a:r>
            <a:endParaRPr lang="ru-RU" sz="3600" b="1" i="1" dirty="0">
              <a:latin typeface="Times New Roman" pitchFamily="18" charset="0"/>
              <a:cs typeface="Times New Roman" pitchFamily="18" charset="0"/>
            </a:endParaRPr>
          </a:p>
        </p:txBody>
      </p:sp>
      <p:sp>
        <p:nvSpPr>
          <p:cNvPr id="3" name="Объект 2"/>
          <p:cNvSpPr>
            <a:spLocks noGrp="1"/>
          </p:cNvSpPr>
          <p:nvPr>
            <p:ph sz="quarter" idx="1"/>
          </p:nvPr>
        </p:nvSpPr>
        <p:spPr>
          <a:xfrm>
            <a:off x="971600" y="1196752"/>
            <a:ext cx="7772400" cy="5661248"/>
          </a:xfrm>
        </p:spPr>
        <p:txBody>
          <a:bodyPr>
            <a:normAutofit/>
          </a:bodyPr>
          <a:lstStyle/>
          <a:p>
            <a:pPr marL="0" indent="0" algn="just">
              <a:buNone/>
            </a:pPr>
            <a:r>
              <a:rPr lang="kk-KZ" sz="2400" dirty="0" smtClean="0">
                <a:latin typeface="Times New Roman" pitchFamily="18" charset="0"/>
                <a:cs typeface="Times New Roman" pitchFamily="18" charset="0"/>
              </a:rPr>
              <a:t>Популяцияларда ұзақ уақыт тепе-теңдік күйінде болып, мөлшері жағынан ең сирек  кездесетін генотиптен</a:t>
            </a:r>
            <a:r>
              <a:rPr lang="en-US" sz="2400" dirty="0" smtClean="0">
                <a:latin typeface="Times New Roman" pitchFamily="18" charset="0"/>
                <a:cs typeface="Times New Roman" pitchFamily="18" charset="0"/>
              </a:rPr>
              <a:t> 1%-</a:t>
            </a:r>
            <a:r>
              <a:rPr lang="ru-RU" sz="2400" dirty="0" smtClean="0">
                <a:latin typeface="Times New Roman" pitchFamily="18" charset="0"/>
                <a:cs typeface="Times New Roman" pitchFamily="18" charset="0"/>
              </a:rPr>
              <a:t>дан арты</a:t>
            </a:r>
            <a:r>
              <a:rPr lang="kk-KZ" sz="2400" dirty="0" smtClean="0">
                <a:latin typeface="Times New Roman" pitchFamily="18" charset="0"/>
                <a:cs typeface="Times New Roman" pitchFamily="18" charset="0"/>
              </a:rPr>
              <a:t>қ болатын бірнеше генотиптің кездесуін </a:t>
            </a:r>
            <a:r>
              <a:rPr lang="kk-KZ" sz="2400" b="1" i="1" dirty="0" smtClean="0">
                <a:latin typeface="Times New Roman" pitchFamily="18" charset="0"/>
                <a:cs typeface="Times New Roman" pitchFamily="18" charset="0"/>
              </a:rPr>
              <a:t>генетикалық полиморфизм </a:t>
            </a:r>
            <a:r>
              <a:rPr lang="kk-KZ" sz="2400" dirty="0" smtClean="0">
                <a:latin typeface="Times New Roman" pitchFamily="18" charset="0"/>
                <a:cs typeface="Times New Roman" pitchFamily="18" charset="0"/>
              </a:rPr>
              <a:t>деп атаймыз</a:t>
            </a:r>
            <a:r>
              <a:rPr lang="kk-KZ" sz="2400" i="1"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Генетикалық полиморфизм мутациялар және комбинативтік өзгергіштік салдарынан түзіледі және табиғи сұрыптау арқылы бірқалыпты деңгейде сақталынады. Оның 2 түрі бар: 1. Адаптациялық полиморфизм.</a:t>
            </a:r>
          </a:p>
          <a:p>
            <a:pPr marL="0" indent="0" algn="just">
              <a:buNone/>
            </a:pPr>
            <a:r>
              <a:rPr lang="kk-KZ" sz="2400" dirty="0" smtClean="0">
                <a:latin typeface="Times New Roman" pitchFamily="18" charset="0"/>
                <a:cs typeface="Times New Roman" pitchFamily="18" charset="0"/>
              </a:rPr>
              <a:t>        2. Балансты немесе гетерозиготалы полиморфизм.</a:t>
            </a:r>
          </a:p>
          <a:p>
            <a:pPr marL="0" indent="0" algn="just">
              <a:buNone/>
            </a:pPr>
            <a:endParaRPr lang="kk-KZ" sz="2400" dirty="0" smtClean="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88254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507</TotalTime>
  <Words>795</Words>
  <Application>Microsoft Office PowerPoint</Application>
  <PresentationFormat>Экран (4:3)</PresentationFormat>
  <Paragraphs>85</Paragraphs>
  <Slides>19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Calibri</vt:lpstr>
      <vt:lpstr>Cambria</vt:lpstr>
      <vt:lpstr>Franklin Gothic Book</vt:lpstr>
      <vt:lpstr>Perpetua</vt:lpstr>
      <vt:lpstr>Times New Roman</vt:lpstr>
      <vt:lpstr>Wingdings 2</vt:lpstr>
      <vt:lpstr>Справедливость</vt:lpstr>
      <vt:lpstr>Презентация PowerPoint</vt:lpstr>
      <vt:lpstr>Жоспар</vt:lpstr>
      <vt:lpstr>Презентация PowerPoint</vt:lpstr>
      <vt:lpstr>Популяцияның экологиялық құрылымы</vt:lpstr>
      <vt:lpstr>Популяцияның экологиялық құрылымы</vt:lpstr>
      <vt:lpstr>Презентация PowerPoint</vt:lpstr>
      <vt:lpstr>Популяцияның генетикалық құрылымы</vt:lpstr>
      <vt:lpstr>Презентация PowerPoint</vt:lpstr>
      <vt:lpstr>Генетикалық полиморфизм</vt:lpstr>
      <vt:lpstr>Презентация PowerPoint</vt:lpstr>
      <vt:lpstr>Харди-Вайнберг заңы</vt:lpstr>
      <vt:lpstr>Презентация PowerPoint</vt:lpstr>
      <vt:lpstr>Презентация PowerPoint</vt:lpstr>
      <vt:lpstr>Гендер дрейфі</vt:lpstr>
      <vt:lpstr>Миграция</vt:lpstr>
      <vt:lpstr>Мутациялық үдеріс</vt:lpstr>
      <vt:lpstr>Табиғи сұрыпталу</vt:lpstr>
      <vt:lpstr>Қорытынды</vt:lpstr>
      <vt:lpstr>Пайдаланылған әдебиеттер</vt:lpstr>
    </vt:vector>
  </TitlesOfParts>
  <Company>Krokoz™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Медет</dc:creator>
  <cp:lastModifiedBy>Данагул</cp:lastModifiedBy>
  <cp:revision>35</cp:revision>
  <dcterms:created xsi:type="dcterms:W3CDTF">2017-04-17T12:12:21Z</dcterms:created>
  <dcterms:modified xsi:type="dcterms:W3CDTF">2025-02-12T04:06:24Z</dcterms:modified>
</cp:coreProperties>
</file>