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5" r:id="rId11"/>
    <p:sldId id="269" r:id="rId12"/>
    <p:sldId id="270" r:id="rId13"/>
    <p:sldId id="271" r:id="rId14"/>
    <p:sldId id="275" r:id="rId15"/>
    <p:sldId id="276" r:id="rId16"/>
    <p:sldId id="267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30127-87D0-469A-94E1-0C8698E1F441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669F1-EBFD-401F-B242-9CD38F3AA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1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709097" cy="2646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29" t="9999" r="25477"/>
          <a:stretch/>
        </p:blipFill>
        <p:spPr>
          <a:xfrm flipH="1">
            <a:off x="8911292" y="2213810"/>
            <a:ext cx="3096224" cy="46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0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7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2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5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9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0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3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682472" cy="19143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4CC22F-FCF3-4A7B-AF17-603AF315F0A2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12A1EC-2381-4F7A-9606-CFA8A15AD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48898" y="5810853"/>
            <a:ext cx="2343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Mumin</a:t>
            </a:r>
            <a:r>
              <a:rPr lang="en-US" sz="28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cap="none" spc="0" baseline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Harun</a:t>
            </a:r>
            <a:r>
              <a:rPr lang="en-US" sz="28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2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§ </a:t>
            </a:r>
            <a:r>
              <a:rPr lang="ru-RU" b="1" dirty="0" smtClean="0"/>
              <a:t>20 </a:t>
            </a:r>
            <a:r>
              <a:rPr lang="ru-RU" b="1" dirty="0" err="1" smtClean="0"/>
              <a:t>Үйкеліс</a:t>
            </a:r>
            <a:r>
              <a:rPr lang="ru-RU" b="1" dirty="0" smtClean="0"/>
              <a:t> </a:t>
            </a:r>
            <a:r>
              <a:rPr lang="ru-RU" b="1" dirty="0" err="1"/>
              <a:t>күші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сынып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4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1450" y="650876"/>
            <a:ext cx="8280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Массасы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кг шкафты орнынан жылжыту үшін қандай күш жұмсау керек? Үйкеліс 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KZ Times New Roman" pitchFamily="18" charset="0"/>
              </a:rPr>
              <a:t> коэффициенті 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KZ Times New Roman" pitchFamily="18" charset="0"/>
              </a:rPr>
              <a:t>μ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KZ Times New Roman" pitchFamily="18" charset="0"/>
              </a:rPr>
              <a:t>=0,3.</a:t>
            </a:r>
            <a:endParaRPr lang="kk-KZ" sz="2400" b="1" dirty="0">
              <a:solidFill>
                <a:schemeClr val="tx2">
                  <a:lumMod val="75000"/>
                </a:schemeClr>
              </a:solidFill>
              <a:latin typeface="KZ 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15" descr="applied for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22272" b="1878"/>
          <a:stretch/>
        </p:blipFill>
        <p:spPr bwMode="auto">
          <a:xfrm>
            <a:off x="247650" y="1925639"/>
            <a:ext cx="4927600" cy="38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2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8719820" cy="35661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§ </a:t>
            </a:r>
            <a:r>
              <a:rPr lang="ru-RU" sz="6000" b="1" dirty="0" smtClean="0"/>
              <a:t>21 </a:t>
            </a:r>
            <a:r>
              <a:rPr lang="ru-RU" sz="6000" dirty="0" smtClean="0">
                <a:latin typeface="+mn-lt"/>
                <a:cs typeface="KodchiangUPC" panose="02020603050405020304" pitchFamily="18" charset="-34"/>
              </a:rPr>
              <a:t>ДЕНЕГЕ </a:t>
            </a:r>
            <a:r>
              <a:rPr lang="ru-RU" sz="6000" dirty="0">
                <a:latin typeface="+mn-lt"/>
                <a:cs typeface="KodchiangUPC" panose="02020603050405020304" pitchFamily="18" charset="-34"/>
              </a:rPr>
              <a:t>Б</a:t>
            </a:r>
            <a:r>
              <a:rPr lang="en-US" sz="6000" dirty="0">
                <a:latin typeface="+mn-lt"/>
                <a:cs typeface="KodchiangUPC" panose="02020603050405020304" pitchFamily="18" charset="-34"/>
              </a:rPr>
              <a:t>I</a:t>
            </a:r>
            <a:r>
              <a:rPr lang="ru-RU" sz="6000" dirty="0">
                <a:latin typeface="+mn-lt"/>
                <a:cs typeface="KodchiangUPC" panose="02020603050405020304" pitchFamily="18" charset="-34"/>
              </a:rPr>
              <a:t>Р ТҮЗУД</a:t>
            </a:r>
            <a:r>
              <a:rPr lang="en-US" sz="6000" dirty="0">
                <a:latin typeface="+mn-lt"/>
                <a:cs typeface="KodchiangUPC" panose="02020603050405020304" pitchFamily="18" charset="-34"/>
              </a:rPr>
              <a:t>I</a:t>
            </a:r>
            <a:r>
              <a:rPr lang="ru-RU" sz="6000" dirty="0">
                <a:latin typeface="+mn-lt"/>
                <a:cs typeface="KodchiangUPC" panose="02020603050405020304" pitchFamily="18" charset="-34"/>
              </a:rPr>
              <a:t>Ң БОЙЫМЕН ӘРЕКЕТ      ЕТЕТ</a:t>
            </a:r>
            <a:r>
              <a:rPr lang="en-US" sz="6000" dirty="0">
                <a:latin typeface="+mn-lt"/>
                <a:cs typeface="KodchiangUPC" panose="02020603050405020304" pitchFamily="18" charset="-34"/>
              </a:rPr>
              <a:t>I</a:t>
            </a:r>
            <a:r>
              <a:rPr lang="ru-RU" sz="6000" dirty="0">
                <a:latin typeface="+mn-lt"/>
                <a:cs typeface="KodchiangUPC" panose="02020603050405020304" pitchFamily="18" charset="-34"/>
              </a:rPr>
              <a:t>Н КҮШТЕРД</a:t>
            </a:r>
            <a:r>
              <a:rPr lang="en-US" sz="6000" dirty="0">
                <a:latin typeface="+mn-lt"/>
                <a:cs typeface="KodchiangUPC" panose="02020603050405020304" pitchFamily="18" charset="-34"/>
              </a:rPr>
              <a:t>I </a:t>
            </a:r>
            <a:r>
              <a:rPr lang="ru-RU" sz="6000" dirty="0">
                <a:latin typeface="+mn-lt"/>
                <a:cs typeface="KodchiangUPC" panose="02020603050405020304" pitchFamily="18" charset="-34"/>
              </a:rPr>
              <a:t>ҚОСУ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 c</a:t>
            </a:r>
            <a:r>
              <a:rPr lang="ru-RU" dirty="0" err="1" smtClean="0"/>
              <a:t>ынып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7" y="4262438"/>
            <a:ext cx="3738563" cy="2066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700" y="299303"/>
            <a:ext cx="892048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Б</a:t>
            </a:r>
            <a:r>
              <a:rPr lang="en-US" b="1" dirty="0" err="1">
                <a:latin typeface="+mn-lt"/>
              </a:rPr>
              <a:t>i</a:t>
            </a:r>
            <a:r>
              <a:rPr lang="ru-RU" b="1" dirty="0">
                <a:latin typeface="+mn-lt"/>
              </a:rPr>
              <a:t>р  </a:t>
            </a:r>
            <a:r>
              <a:rPr lang="ru-RU" b="1" dirty="0" err="1">
                <a:latin typeface="+mn-lt"/>
              </a:rPr>
              <a:t>түзудің</a:t>
            </a:r>
            <a:r>
              <a:rPr lang="ru-RU" b="1" dirty="0">
                <a:latin typeface="+mn-lt"/>
              </a:rPr>
              <a:t>  </a:t>
            </a:r>
            <a:r>
              <a:rPr lang="ru-RU" b="1" dirty="0" err="1">
                <a:latin typeface="+mn-lt"/>
              </a:rPr>
              <a:t>бойында</a:t>
            </a:r>
            <a:r>
              <a:rPr lang="ru-RU" b="1" dirty="0">
                <a:latin typeface="+mn-lt"/>
              </a:rPr>
              <a:t>  </a:t>
            </a:r>
            <a:r>
              <a:rPr lang="ru-RU" b="1" dirty="0" err="1">
                <a:latin typeface="+mn-lt"/>
              </a:rPr>
              <a:t>жатқан</a:t>
            </a:r>
            <a:r>
              <a:rPr lang="ru-RU" b="1" dirty="0">
                <a:latin typeface="+mn-lt"/>
              </a:rPr>
              <a:t>  </a:t>
            </a:r>
            <a:r>
              <a:rPr lang="ru-RU" b="1" dirty="0" err="1" smtClean="0">
                <a:latin typeface="+mn-lt"/>
              </a:rPr>
              <a:t>күштер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3843" y="1750060"/>
            <a:ext cx="6926009" cy="29591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53347" y="1981199"/>
            <a:ext cx="3697953" cy="1320801"/>
            <a:chOff x="774700" y="1781968"/>
            <a:chExt cx="4186396" cy="141446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700" y="1781968"/>
              <a:ext cx="4186396" cy="141446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1664" t="21645" r="22614" b="26916"/>
            <a:stretch/>
          </p:blipFill>
          <p:spPr>
            <a:xfrm>
              <a:off x="1371600" y="2108200"/>
              <a:ext cx="31877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0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86603"/>
            <a:ext cx="8641080" cy="14507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+mn-lt"/>
              </a:rPr>
              <a:t> </a:t>
            </a:r>
            <a:r>
              <a:rPr lang="ru-RU" sz="4000" b="1" dirty="0" err="1">
                <a:latin typeface="+mn-lt"/>
              </a:rPr>
              <a:t>Енді</a:t>
            </a:r>
            <a:r>
              <a:rPr lang="ru-RU" sz="4000" b="1" dirty="0">
                <a:latin typeface="+mn-lt"/>
              </a:rPr>
              <a:t>  </a:t>
            </a:r>
            <a:r>
              <a:rPr lang="ru-RU" sz="4000" b="1" dirty="0" err="1">
                <a:latin typeface="+mn-lt"/>
              </a:rPr>
              <a:t>бір</a:t>
            </a:r>
            <a:r>
              <a:rPr lang="ru-RU" sz="4000" b="1" dirty="0">
                <a:latin typeface="+mn-lt"/>
              </a:rPr>
              <a:t>  </a:t>
            </a:r>
            <a:r>
              <a:rPr lang="ru-RU" sz="4000" b="1" dirty="0" err="1">
                <a:latin typeface="+mn-lt"/>
              </a:rPr>
              <a:t>түзудің</a:t>
            </a:r>
            <a:r>
              <a:rPr lang="ru-RU" sz="4000" b="1" dirty="0">
                <a:latin typeface="+mn-lt"/>
              </a:rPr>
              <a:t>  </a:t>
            </a:r>
            <a:r>
              <a:rPr lang="ru-RU" sz="4000" b="1" dirty="0" err="1">
                <a:latin typeface="+mn-lt"/>
              </a:rPr>
              <a:t>бойымен</a:t>
            </a:r>
            <a:r>
              <a:rPr lang="ru-RU" sz="4000" b="1" dirty="0">
                <a:latin typeface="+mn-lt"/>
              </a:rPr>
              <a:t>  </a:t>
            </a:r>
            <a:r>
              <a:rPr lang="ru-RU" sz="4000" b="1" dirty="0" err="1">
                <a:latin typeface="+mn-lt"/>
              </a:rPr>
              <a:t>қарама-қарсы</a:t>
            </a:r>
            <a:r>
              <a:rPr lang="ru-RU" sz="4000" b="1" dirty="0">
                <a:latin typeface="+mn-lt"/>
              </a:rPr>
              <a:t>  </a:t>
            </a:r>
            <a:r>
              <a:rPr lang="ru-RU" sz="4000" b="1" dirty="0" err="1">
                <a:latin typeface="+mn-lt"/>
              </a:rPr>
              <a:t>бағытталған</a:t>
            </a:r>
            <a:r>
              <a:rPr lang="ru-RU" sz="4000" b="1" dirty="0">
                <a:latin typeface="+mn-lt"/>
              </a:rPr>
              <a:t> </a:t>
            </a:r>
            <a:r>
              <a:rPr lang="ru-RU" sz="4000" b="1" dirty="0" err="1" smtClean="0">
                <a:latin typeface="+mn-lt"/>
              </a:rPr>
              <a:t>күштер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3" y="2796416"/>
            <a:ext cx="6143625" cy="347662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46703" y="2117759"/>
            <a:ext cx="3599830" cy="1357313"/>
            <a:chOff x="972103" y="2965933"/>
            <a:chExt cx="3599830" cy="135731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2103" y="2965933"/>
              <a:ext cx="3599830" cy="135731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908" t="8943" r="11168" b="17094"/>
            <a:stretch/>
          </p:blipFill>
          <p:spPr>
            <a:xfrm>
              <a:off x="1371600" y="3263900"/>
              <a:ext cx="2882900" cy="68580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970" y="4947149"/>
            <a:ext cx="4513260" cy="13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52689" y="758131"/>
            <a:ext cx="78679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solidFill>
                  <a:srgbClr val="336600"/>
                </a:solidFill>
                <a:cs typeface="Arial" charset="0"/>
              </a:rPr>
              <a:t>Тең</a:t>
            </a:r>
            <a:r>
              <a:rPr lang="ru-RU" sz="5400" b="1" dirty="0" smtClean="0">
                <a:solidFill>
                  <a:srgbClr val="336600"/>
                </a:solidFill>
                <a:cs typeface="Arial" charset="0"/>
              </a:rPr>
              <a:t> </a:t>
            </a:r>
            <a:r>
              <a:rPr lang="ru-RU" sz="5400" b="1" dirty="0" err="1" smtClean="0">
                <a:solidFill>
                  <a:srgbClr val="336600"/>
                </a:solidFill>
                <a:cs typeface="Arial" charset="0"/>
              </a:rPr>
              <a:t>әсерлі</a:t>
            </a:r>
            <a:r>
              <a:rPr lang="ru-RU" sz="5400" b="1" dirty="0" smtClean="0">
                <a:solidFill>
                  <a:srgbClr val="336600"/>
                </a:solidFill>
                <a:cs typeface="Arial" charset="0"/>
              </a:rPr>
              <a:t> </a:t>
            </a:r>
            <a:r>
              <a:rPr lang="ru-RU" sz="5400" b="1" dirty="0" err="1" smtClean="0">
                <a:solidFill>
                  <a:srgbClr val="336600"/>
                </a:solidFill>
                <a:cs typeface="Arial" charset="0"/>
              </a:rPr>
              <a:t>күшті</a:t>
            </a:r>
            <a:r>
              <a:rPr lang="ru-RU" sz="5400" b="1" dirty="0" smtClean="0">
                <a:solidFill>
                  <a:srgbClr val="336600"/>
                </a:solidFill>
                <a:cs typeface="Arial" charset="0"/>
              </a:rPr>
              <a:t> </a:t>
            </a:r>
            <a:r>
              <a:rPr lang="ru-RU" sz="5400" b="1" dirty="0" err="1" smtClean="0">
                <a:solidFill>
                  <a:srgbClr val="336600"/>
                </a:solidFill>
                <a:cs typeface="Arial" charset="0"/>
              </a:rPr>
              <a:t>табыңыз</a:t>
            </a:r>
            <a:endParaRPr lang="ru-RU" sz="4800" b="1" dirty="0">
              <a:cs typeface="Times New Roman" pitchFamily="18" charset="0"/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2452689" y="2214563"/>
            <a:ext cx="48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latin typeface="Cambria" pitchFamily="18" charset="0"/>
              </a:rPr>
              <a:t>А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309939" y="2928938"/>
            <a:ext cx="6461125" cy="1643062"/>
            <a:chOff x="1825437" y="2928934"/>
            <a:chExt cx="6461339" cy="1643074"/>
          </a:xfrm>
        </p:grpSpPr>
        <p:sp>
          <p:nvSpPr>
            <p:cNvPr id="19468" name="Rectangle 8"/>
            <p:cNvSpPr>
              <a:spLocks noChangeArrowheads="1"/>
            </p:cNvSpPr>
            <p:nvPr/>
          </p:nvSpPr>
          <p:spPr bwMode="auto">
            <a:xfrm>
              <a:off x="635795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8Н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825437" y="3071810"/>
              <a:ext cx="6461339" cy="15001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461" name="Oval 9"/>
          <p:cNvSpPr>
            <a:spLocks noChangeArrowheads="1"/>
          </p:cNvSpPr>
          <p:nvPr/>
        </p:nvSpPr>
        <p:spPr bwMode="auto">
          <a:xfrm>
            <a:off x="2024063" y="3071814"/>
            <a:ext cx="1325562" cy="15001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19462" name="Группа 18"/>
          <p:cNvGrpSpPr>
            <a:grpSpLocks/>
          </p:cNvGrpSpPr>
          <p:nvPr/>
        </p:nvGrpSpPr>
        <p:grpSpPr bwMode="auto">
          <a:xfrm>
            <a:off x="3349625" y="2928939"/>
            <a:ext cx="3976688" cy="1455737"/>
            <a:chOff x="1825437" y="2928934"/>
            <a:chExt cx="3976209" cy="1455550"/>
          </a:xfrm>
        </p:grpSpPr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4357686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825437" y="3259092"/>
              <a:ext cx="3976209" cy="112539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463" name="Группа 17"/>
          <p:cNvGrpSpPr>
            <a:grpSpLocks/>
          </p:cNvGrpSpPr>
          <p:nvPr/>
        </p:nvGrpSpPr>
        <p:grpSpPr bwMode="auto">
          <a:xfrm>
            <a:off x="3349625" y="2928938"/>
            <a:ext cx="2484438" cy="1268412"/>
            <a:chOff x="1825437" y="2928934"/>
            <a:chExt cx="2485130" cy="1268025"/>
          </a:xfrm>
        </p:grpSpPr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242886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1825437" y="3446301"/>
              <a:ext cx="2485130" cy="750658"/>
            </a:xfrm>
            <a:prstGeom prst="rightArrow">
              <a:avLst/>
            </a:prstGeom>
            <a:solidFill>
              <a:srgbClr val="0070C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709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6799" y="731911"/>
            <a:ext cx="85242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Те</a:t>
            </a:r>
            <a:r>
              <a:rPr lang="kk-KZ" sz="4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ң әсерлі күшті табыңыз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4881563" y="2428876"/>
            <a:ext cx="519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latin typeface="Cambria" pitchFamily="18" charset="0"/>
              </a:rPr>
              <a:t>А</a:t>
            </a:r>
          </a:p>
        </p:txBody>
      </p:sp>
      <p:grpSp>
        <p:nvGrpSpPr>
          <p:cNvPr id="20484" name="Группа 20"/>
          <p:cNvGrpSpPr>
            <a:grpSpLocks/>
          </p:cNvGrpSpPr>
          <p:nvPr/>
        </p:nvGrpSpPr>
        <p:grpSpPr bwMode="auto">
          <a:xfrm>
            <a:off x="5888038" y="3214689"/>
            <a:ext cx="2851150" cy="1436687"/>
            <a:chOff x="4364555" y="3214686"/>
            <a:chExt cx="2850651" cy="1437174"/>
          </a:xfrm>
        </p:grpSpPr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5857884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4Н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364555" y="3554526"/>
              <a:ext cx="2850651" cy="10973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485" name="Oval 10"/>
          <p:cNvSpPr>
            <a:spLocks noChangeArrowheads="1"/>
          </p:cNvSpPr>
          <p:nvPr/>
        </p:nvSpPr>
        <p:spPr bwMode="auto">
          <a:xfrm>
            <a:off x="4381501" y="3214688"/>
            <a:ext cx="1541463" cy="16430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20486" name="Группа 18"/>
          <p:cNvGrpSpPr>
            <a:grpSpLocks/>
          </p:cNvGrpSpPr>
          <p:nvPr/>
        </p:nvGrpSpPr>
        <p:grpSpPr bwMode="auto">
          <a:xfrm>
            <a:off x="2809876" y="3143250"/>
            <a:ext cx="1597025" cy="1371600"/>
            <a:chOff x="1285852" y="3143248"/>
            <a:chExt cx="1596365" cy="1371465"/>
          </a:xfrm>
        </p:grpSpPr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2000232" y="3143248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285852" y="3692469"/>
              <a:ext cx="1596365" cy="822244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5888039" y="3214688"/>
            <a:ext cx="1597025" cy="1300162"/>
            <a:chOff x="4364555" y="3214686"/>
            <a:chExt cx="1596365" cy="1300027"/>
          </a:xfrm>
        </p:grpSpPr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643438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364555" y="3692473"/>
              <a:ext cx="1596365" cy="8222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46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latin typeface="+mn-lt"/>
              </a:rPr>
              <a:t>Пысы</a:t>
            </a:r>
            <a:r>
              <a:rPr lang="kk-KZ" sz="8000" b="1" dirty="0" smtClean="0">
                <a:latin typeface="+mn-lt"/>
              </a:rPr>
              <a:t>қтау </a:t>
            </a:r>
            <a:r>
              <a:rPr lang="en-US" sz="8000" b="1" dirty="0" smtClean="0">
                <a:latin typeface="+mn-lt"/>
              </a:rPr>
              <a:t>Time</a:t>
            </a:r>
            <a:endParaRPr lang="ru-RU" sz="80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280" y="2070100"/>
            <a:ext cx="10490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89" y="2209800"/>
            <a:ext cx="10844582" cy="165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3860800"/>
            <a:ext cx="6057900" cy="18954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latin typeface="+mn-lt"/>
              </a:rPr>
              <a:t>Пысы</a:t>
            </a:r>
            <a:r>
              <a:rPr lang="kk-KZ" sz="8000" b="1" dirty="0" smtClean="0">
                <a:latin typeface="+mn-lt"/>
              </a:rPr>
              <a:t>қтау </a:t>
            </a:r>
            <a:r>
              <a:rPr lang="en-US" sz="8000" b="1" dirty="0" smtClean="0">
                <a:latin typeface="+mn-lt"/>
              </a:rPr>
              <a:t>Time</a:t>
            </a:r>
            <a:endParaRPr lang="ru-RU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2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Тірек сөздер</a:t>
            </a:r>
            <a:r>
              <a:rPr lang="ru-RU" sz="6600" dirty="0"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845734"/>
            <a:ext cx="1064768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400" b="1" dirty="0" err="1" smtClean="0"/>
              <a:t>Үйкеліс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күші</a:t>
            </a:r>
            <a:endParaRPr lang="ru-RU" sz="4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4400" b="1" dirty="0" err="1" smtClean="0"/>
              <a:t>Тыныштық</a:t>
            </a:r>
            <a:r>
              <a:rPr lang="ru-RU" sz="4400" b="1" dirty="0" smtClean="0"/>
              <a:t> , </a:t>
            </a:r>
            <a:r>
              <a:rPr lang="ru-RU" sz="4400" b="1" dirty="0" err="1" smtClean="0"/>
              <a:t>домалау,сырғанау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үйкелістері</a:t>
            </a:r>
            <a:endParaRPr lang="ru-RU" sz="4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4400" b="1" dirty="0" err="1" smtClean="0"/>
              <a:t>Үйкеліс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коэффициенті</a:t>
            </a:r>
            <a:endParaRPr lang="ru-RU" sz="4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4400" b="1" dirty="0" smtClean="0"/>
              <a:t>Кулон—</a:t>
            </a:r>
            <a:r>
              <a:rPr lang="ru-RU" sz="4400" b="1" dirty="0" err="1" smtClean="0"/>
              <a:t>Амонтон</a:t>
            </a:r>
            <a:r>
              <a:rPr lang="ru-RU" sz="4400" b="1" dirty="0" smtClean="0"/>
              <a:t> </a:t>
            </a:r>
            <a:r>
              <a:rPr lang="ru-RU" sz="4400" b="1" dirty="0" err="1"/>
              <a:t>заңы</a:t>
            </a:r>
            <a:r>
              <a:rPr lang="ru-RU" sz="4400" dirty="0"/>
              <a:t> 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808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урай\Desktop\images (13)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82670" y="1772817"/>
            <a:ext cx="2466439" cy="1980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Нурай\Desktop\images (2)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126847" y="1997051"/>
            <a:ext cx="2653177" cy="1755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726963" y="1772817"/>
            <a:ext cx="2519362" cy="187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Нурай\Desktop\images (1)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48065" y="4178048"/>
            <a:ext cx="2501044" cy="1818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Нурай\Desktop\images (3)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865718" y="3867150"/>
            <a:ext cx="2489012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Нурай\Desktop\загруженное (6).jp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8037851" y="3944171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748214" y="853803"/>
            <a:ext cx="7756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4400" b="1" dirty="0">
                <a:solidFill>
                  <a:srgbClr val="FF0000"/>
                </a:solidFill>
              </a:rPr>
              <a:t>Үйкеліс табиғатына мысалдар: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b="1" dirty="0" err="1" smtClean="0"/>
              <a:t>Үйкеліс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күші</a:t>
            </a:r>
            <a:endParaRPr lang="ru-RU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Үйкеліс күші- қозғалатын екі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дененің арасында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рқашан қозғалысқа қарсы бағытталатын күш.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μ( k) ― үйкеліс коэффициенті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N ― Нормаль күші (Жазықтық тарапынан денеге  əсер ететін жəне жазықтыққа əрқашан  перпендикуляр болатын күш)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5900" y="0"/>
            <a:ext cx="1562100" cy="43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257" y="3362114"/>
            <a:ext cx="3431555" cy="8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2485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atin typeface="+mn-lt"/>
              </a:rPr>
              <a:t>Үйкел</a:t>
            </a:r>
            <a:r>
              <a:rPr lang="en-US" sz="5400" b="1" dirty="0" err="1">
                <a:latin typeface="+mn-lt"/>
              </a:rPr>
              <a:t>i</a:t>
            </a:r>
            <a:r>
              <a:rPr lang="ru-RU" sz="5400" b="1" dirty="0" smtClean="0">
                <a:latin typeface="+mn-lt"/>
              </a:rPr>
              <a:t>с</a:t>
            </a:r>
            <a:r>
              <a:rPr lang="en-US" sz="5400" b="1" dirty="0" smtClean="0">
                <a:latin typeface="+mn-lt"/>
              </a:rPr>
              <a:t> </a:t>
            </a:r>
            <a:r>
              <a:rPr lang="ru-RU" sz="5400" b="1" dirty="0" smtClean="0">
                <a:latin typeface="+mn-lt"/>
              </a:rPr>
              <a:t> </a:t>
            </a:r>
            <a:r>
              <a:rPr lang="ru-RU" sz="5400" b="1" dirty="0" err="1">
                <a:latin typeface="+mn-lt"/>
              </a:rPr>
              <a:t>коэффициенттер</a:t>
            </a:r>
            <a:r>
              <a:rPr lang="en-US" sz="5400" b="1" dirty="0" err="1">
                <a:latin typeface="+mn-lt"/>
              </a:rPr>
              <a:t>i</a:t>
            </a:r>
            <a:r>
              <a:rPr lang="en-US" sz="5400" b="1" dirty="0">
                <a:latin typeface="+mn-lt"/>
              </a:rPr>
              <a:t> </a:t>
            </a:r>
            <a:endParaRPr lang="ru-RU" sz="5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Құрғақ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асфальтта</a:t>
            </a:r>
            <a:r>
              <a:rPr lang="ru-RU" sz="2400" dirty="0"/>
              <a:t> – 0,6;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Ылғал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асфальтта</a:t>
            </a:r>
            <a:r>
              <a:rPr lang="ru-RU" sz="2400" dirty="0"/>
              <a:t> – 0,4;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Құрғақ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бетонда</a:t>
            </a:r>
            <a:r>
              <a:rPr lang="ru-RU" sz="2400" dirty="0"/>
              <a:t> – 0,95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Ылғалды</a:t>
            </a:r>
            <a:r>
              <a:rPr lang="en-US" sz="2400" dirty="0" smtClean="0"/>
              <a:t>   </a:t>
            </a:r>
            <a:r>
              <a:rPr lang="ru-RU" sz="2400" dirty="0" smtClean="0"/>
              <a:t> </a:t>
            </a:r>
            <a:r>
              <a:rPr lang="ru-RU" sz="2400" dirty="0" err="1"/>
              <a:t>бетонда</a:t>
            </a:r>
            <a:r>
              <a:rPr lang="ru-RU" sz="2400" dirty="0"/>
              <a:t> – 0,85;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Қара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жолда</a:t>
            </a:r>
            <a:r>
              <a:rPr lang="ru-RU" sz="2400" dirty="0"/>
              <a:t> –0,5(0,3);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Құм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төсен</a:t>
            </a:r>
            <a:r>
              <a:rPr lang="en-US" sz="2400" dirty="0" err="1"/>
              <a:t>i</a:t>
            </a:r>
            <a:r>
              <a:rPr lang="ru-RU" sz="2400" dirty="0" err="1" smtClean="0"/>
              <a:t>ште</a:t>
            </a:r>
            <a:r>
              <a:rPr lang="ru-RU" sz="2400" dirty="0" smtClean="0"/>
              <a:t>– </a:t>
            </a:r>
            <a:r>
              <a:rPr lang="ru-RU" sz="2400" dirty="0"/>
              <a:t>0,7(0,5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/>
              <a:t>Үйкеліс</a:t>
            </a:r>
            <a:r>
              <a:rPr lang="ru-RU" sz="2400" dirty="0"/>
              <a:t> </a:t>
            </a:r>
            <a:r>
              <a:rPr lang="ru-RU" sz="2400" dirty="0" err="1"/>
              <a:t>коэффициенті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аз (µ =0,15) </a:t>
            </a:r>
            <a:r>
              <a:rPr lang="ru-RU" sz="2400" dirty="0" err="1"/>
              <a:t>болатын</a:t>
            </a:r>
            <a:r>
              <a:rPr lang="ru-RU" sz="2400" dirty="0"/>
              <a:t> </a:t>
            </a:r>
            <a:r>
              <a:rPr lang="ru-RU" sz="2400" dirty="0" err="1"/>
              <a:t>мұздақ</a:t>
            </a:r>
            <a:r>
              <a:rPr lang="ru-RU" sz="2400" dirty="0"/>
              <a:t> </a:t>
            </a:r>
            <a:r>
              <a:rPr lang="ru-RU" sz="2400" dirty="0" err="1" smtClean="0"/>
              <a:t>жолда</a:t>
            </a:r>
            <a:r>
              <a:rPr lang="en-US" sz="2400" dirty="0" smtClean="0"/>
              <a:t> </a:t>
            </a:r>
            <a:r>
              <a:rPr lang="ru-RU" sz="2400" dirty="0" err="1" smtClean="0"/>
              <a:t>көл</a:t>
            </a:r>
            <a:r>
              <a:rPr lang="en-US" sz="2400" dirty="0" err="1"/>
              <a:t>i</a:t>
            </a:r>
            <a:r>
              <a:rPr lang="ru-RU" sz="2400" dirty="0" err="1"/>
              <a:t>кт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en-US" sz="2400" dirty="0" err="1"/>
              <a:t>i</a:t>
            </a:r>
            <a:r>
              <a:rPr lang="ru-RU" sz="2400" dirty="0"/>
              <a:t>н </a:t>
            </a:r>
            <a:r>
              <a:rPr lang="ru-RU" sz="2400" dirty="0" err="1"/>
              <a:t>жүрг</a:t>
            </a:r>
            <a:r>
              <a:rPr lang="en-US" sz="2400" dirty="0" err="1"/>
              <a:t>i</a:t>
            </a:r>
            <a:r>
              <a:rPr lang="ru-RU" sz="2400" dirty="0" err="1"/>
              <a:t>зуш</a:t>
            </a:r>
            <a:r>
              <a:rPr lang="en-US" sz="2400" dirty="0" err="1"/>
              <a:t>i</a:t>
            </a:r>
            <a:r>
              <a:rPr lang="ru-RU" sz="2400" dirty="0"/>
              <a:t>н</a:t>
            </a:r>
            <a:r>
              <a:rPr lang="en-US" sz="2400" dirty="0" err="1"/>
              <a:t>i</a:t>
            </a:r>
            <a:r>
              <a:rPr lang="ru-RU" sz="2400" dirty="0"/>
              <a:t>ң </a:t>
            </a:r>
            <a:r>
              <a:rPr lang="ru-RU" sz="2400" dirty="0" err="1"/>
              <a:t>асқан</a:t>
            </a:r>
            <a:r>
              <a:rPr lang="ru-RU" sz="2400" dirty="0"/>
              <a:t> </a:t>
            </a:r>
            <a:r>
              <a:rPr lang="ru-RU" sz="2400" dirty="0" err="1"/>
              <a:t>шеберл</a:t>
            </a:r>
            <a:r>
              <a:rPr lang="en-US" sz="2400" dirty="0" err="1"/>
              <a:t>i</a:t>
            </a:r>
            <a:r>
              <a:rPr lang="ru-RU" sz="2400" dirty="0"/>
              <a:t>г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 err="1"/>
              <a:t>қажет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674" y="1845734"/>
            <a:ext cx="2315763" cy="28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2932113" cy="3937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7876731"/>
              </p:ext>
            </p:extLst>
          </p:nvPr>
        </p:nvGraphicFramePr>
        <p:xfrm>
          <a:off x="503238" y="800100"/>
          <a:ext cx="10926170" cy="542970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476479"/>
                <a:gridCol w="6449691"/>
              </a:tblGrid>
              <a:tr h="1154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Анықтамасы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Пайда </a:t>
                      </a:r>
                      <a:r>
                        <a:rPr lang="kk-KZ" sz="2800">
                          <a:effectLst/>
                        </a:rPr>
                        <a:t>болу себептері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Үйкеліс түрлері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Белгіленуі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Өлшем </a:t>
                      </a:r>
                      <a:r>
                        <a:rPr lang="kk-KZ" sz="2800">
                          <a:effectLst/>
                        </a:rPr>
                        <a:t>бірлігі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Бағыты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Есептелетін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формуласы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0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Неге тәуелді? (Фактролар, шамалар)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8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8567543"/>
              </p:ext>
            </p:extLst>
          </p:nvPr>
        </p:nvGraphicFramePr>
        <p:xfrm>
          <a:off x="393701" y="544513"/>
          <a:ext cx="11455399" cy="571543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936999"/>
                <a:gridCol w="7518400"/>
              </a:tblGrid>
              <a:tr h="1073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Анықтамасы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Бір дене екінші дененің бетімен қозғалған кезде пайда болатын күш үйкеліс күші деп аталады</a:t>
                      </a:r>
                      <a:endParaRPr lang="ru-RU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Пайда </a:t>
                      </a:r>
                      <a:r>
                        <a:rPr lang="kk-KZ" sz="2800">
                          <a:effectLst/>
                        </a:rPr>
                        <a:t>болу себептері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</a:rPr>
                        <a:t>-</a:t>
                      </a:r>
                      <a:r>
                        <a:rPr lang="kk-KZ" sz="2000" dirty="0">
                          <a:effectLst/>
                        </a:rPr>
                        <a:t>жанасатын беттердің кедір-бұдырлығы;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- жанасатын беттер молекулаларының өзара тартылысы;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Үйкеліс түрлері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-сырғанау (шаңғышы қар бетімен сырғанағанда)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-тыныштық (денелер бір-біріне қатысты тыныштық қалпын сақтаса)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-домалау(доңғалақтардың айналуы жағдайында)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</a:rPr>
                        <a:t>Белгіленуі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effectLst/>
                        </a:rPr>
                        <a:t>F</a:t>
                      </a:r>
                      <a:r>
                        <a:rPr lang="kk-KZ" sz="2000" baseline="-25000" dirty="0">
                          <a:effectLst/>
                        </a:rPr>
                        <a:t>үйк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Өлшем </a:t>
                      </a:r>
                      <a:r>
                        <a:rPr lang="kk-KZ" sz="2800">
                          <a:effectLst/>
                        </a:rPr>
                        <a:t>бірлігі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effectLst/>
                        </a:rPr>
                        <a:t>1Н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Бағыты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effectLst/>
                        </a:rPr>
                        <a:t>Қозғалысқа қарама-қарсы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Есептелетін формуласы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effectLst/>
                        </a:rPr>
                        <a:t>F</a:t>
                      </a:r>
                      <a:r>
                        <a:rPr lang="kk-KZ" sz="2000" baseline="-25000" dirty="0">
                          <a:effectLst/>
                        </a:rPr>
                        <a:t>үйк</a:t>
                      </a:r>
                      <a:r>
                        <a:rPr lang="kk-KZ" sz="2000" dirty="0">
                          <a:effectLst/>
                        </a:rPr>
                        <a:t>=µN.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</a:rPr>
                        <a:t>Неге тәуелді? (Фактролар, шамалар)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- жанасатын беттердің қандай материалдан жасалғанына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- жанасатын беттердің өңделі сапасына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</a:rPr>
                        <a:t>- бір беттің екінші бетке түсіретін қысым күшіне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9112" y="-101600"/>
            <a:ext cx="92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4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304" r="32602"/>
          <a:stretch/>
        </p:blipFill>
        <p:spPr>
          <a:xfrm>
            <a:off x="8896351" y="2934340"/>
            <a:ext cx="2527300" cy="3143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082" t="17940"/>
          <a:stretch/>
        </p:blipFill>
        <p:spPr>
          <a:xfrm>
            <a:off x="251082" y="3411990"/>
            <a:ext cx="3056045" cy="2675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62719"/>
          <a:stretch/>
        </p:blipFill>
        <p:spPr>
          <a:xfrm>
            <a:off x="4679950" y="3177788"/>
            <a:ext cx="2736850" cy="265635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97200" y="604277"/>
            <a:ext cx="6197600" cy="9959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cs typeface="Times New Roman" panose="02020603050405020304" pitchFamily="18" charset="0"/>
              </a:rPr>
              <a:t>Үйкеліс түрлері</a:t>
            </a:r>
            <a:endParaRPr lang="ru-RU" sz="6000" b="1" dirty="0"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182" y="1838253"/>
            <a:ext cx="2552217" cy="1335684"/>
          </a:xfrm>
          <a:prstGeom prst="roundRect">
            <a:avLst>
              <a:gd name="adj" fmla="val 28077"/>
            </a:avLst>
          </a:prstGeom>
          <a:effectLst>
            <a:outerShdw blurRad="38100" dist="25400" dir="2700000" algn="br" rotWithShape="0">
              <a:srgbClr val="000000">
                <a:alpha val="6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Тыныштық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60048" y="1838253"/>
            <a:ext cx="3020193" cy="1335684"/>
          </a:xfrm>
          <a:prstGeom prst="roundRect">
            <a:avLst>
              <a:gd name="adj" fmla="val 24274"/>
            </a:avLst>
          </a:prstGeom>
          <a:effectLst>
            <a:outerShdw blurRad="44450" dist="25400" dir="2700000" algn="b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Сырғанау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75700" y="1838253"/>
            <a:ext cx="2753691" cy="1335684"/>
          </a:xfrm>
          <a:prstGeom prst="roundRect">
            <a:avLst>
              <a:gd name="adj" fmla="val 27126"/>
            </a:avLst>
          </a:prstGeom>
          <a:effectLst>
            <a:outerShdw blurRad="38100" dist="25400" dir="2700000" algn="br" rotWithShape="0">
              <a:srgbClr val="000000">
                <a:alpha val="60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Домалау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latin typeface="+mn-lt"/>
              </a:rPr>
              <a:t>Техникада</a:t>
            </a:r>
            <a:r>
              <a:rPr lang="ru-RU" sz="6600" b="1" dirty="0" smtClean="0">
                <a:latin typeface="+mn-lt"/>
              </a:rPr>
              <a:t>  </a:t>
            </a:r>
            <a:r>
              <a:rPr lang="ru-RU" sz="6600" b="1" dirty="0" err="1">
                <a:latin typeface="+mn-lt"/>
              </a:rPr>
              <a:t>үйкеліс</a:t>
            </a:r>
            <a:r>
              <a:rPr lang="ru-RU" sz="6600" b="1" dirty="0">
                <a:latin typeface="+mn-lt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173288"/>
            <a:ext cx="11106431" cy="1662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51996"/>
          <a:stretch/>
        </p:blipFill>
        <p:spPr>
          <a:xfrm>
            <a:off x="7715531" y="3763009"/>
            <a:ext cx="3735649" cy="2138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53328"/>
          <a:stretch/>
        </p:blipFill>
        <p:spPr>
          <a:xfrm>
            <a:off x="330200" y="3835400"/>
            <a:ext cx="3712122" cy="2065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405" y="3815873"/>
            <a:ext cx="34861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5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6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56" id="{01270975-4C14-4DC9-B5E0-944BE336B29B}" vid="{72C9303B-10FE-4F73-8A04-0C168BD992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Тема56</Template>
  <TotalTime>94</TotalTime>
  <Words>342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Georgia</vt:lpstr>
      <vt:lpstr>KodchiangUPC</vt:lpstr>
      <vt:lpstr>KZ Times New Roman</vt:lpstr>
      <vt:lpstr>Times New Roman</vt:lpstr>
      <vt:lpstr>Wingdings</vt:lpstr>
      <vt:lpstr>Тема56</vt:lpstr>
      <vt:lpstr>§ 20 Үйкеліс күші </vt:lpstr>
      <vt:lpstr>Тірек сөздер </vt:lpstr>
      <vt:lpstr>Презентация PowerPoint</vt:lpstr>
      <vt:lpstr>Үйкеліс күші</vt:lpstr>
      <vt:lpstr>Үйкелiс  коэффициенттерi </vt:lpstr>
      <vt:lpstr>Жоспар </vt:lpstr>
      <vt:lpstr>Презентация PowerPoint</vt:lpstr>
      <vt:lpstr>Презентация PowerPoint</vt:lpstr>
      <vt:lpstr>Техникада  үйкеліс </vt:lpstr>
      <vt:lpstr>Презентация PowerPoint</vt:lpstr>
      <vt:lpstr>§ 21 ДЕНЕГЕ БIР ТҮЗУДIҢ БОЙЫМЕН ӘРЕКЕТ      ЕТЕТIН КҮШТЕРДI ҚОСУ</vt:lpstr>
      <vt:lpstr>Бiр  түзудің  бойында  жатқан  күштер</vt:lpstr>
      <vt:lpstr> Енді  бір  түзудің  бойымен  қарама-қарсы  бағытталған күштер</vt:lpstr>
      <vt:lpstr>Презентация PowerPoint</vt:lpstr>
      <vt:lpstr>Презентация PowerPoint</vt:lpstr>
      <vt:lpstr>Пысықтау Time</vt:lpstr>
      <vt:lpstr>Пысықтау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20. Үйкеліс күші</dc:title>
  <dc:creator>Учетная запись Майкрософт</dc:creator>
  <cp:lastModifiedBy>Учетная запись Майкрософт</cp:lastModifiedBy>
  <cp:revision>7</cp:revision>
  <dcterms:created xsi:type="dcterms:W3CDTF">2020-12-19T16:38:42Z</dcterms:created>
  <dcterms:modified xsi:type="dcterms:W3CDTF">2020-12-19T18:13:21Z</dcterms:modified>
</cp:coreProperties>
</file>