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56"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10.02.2025</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10.02.2025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10.02.2025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10.02.2025</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10.02.2025</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10.02.2025</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kk.wikipedia.org/w/index.php?title=%D0%90%D0%BD%D0%B0_%D1%81%D2%AF%D1%82%D1%96&amp;action=edit&amp;redlink=1" TargetMode="External"/><Relationship Id="rId7" Type="http://schemas.openxmlformats.org/officeDocument/2006/relationships/hyperlink" Target="https://kk.wikipedia.org/w/index.php?title=%D2%9A%D0%BE%D0%BB-%D0%B0%D1%8F%D2%9B&amp;action=edit&amp;redlink=1" TargetMode="External"/><Relationship Id="rId2" Type="http://schemas.openxmlformats.org/officeDocument/2006/relationships/hyperlink" Target="https://kk.wikipedia.org/wiki/%D0%A3%D1%8B%D0%B7" TargetMode="External"/><Relationship Id="rId1" Type="http://schemas.openxmlformats.org/officeDocument/2006/relationships/slideLayout" Target="../slideLayouts/slideLayout2.xml"/><Relationship Id="rId6" Type="http://schemas.openxmlformats.org/officeDocument/2006/relationships/hyperlink" Target="https://kk.wikipedia.org/w/index.php?title=%D0%A1%D2%AF%D1%82_%D1%82%D1%96%D1%81%D1%82%D0%B5%D1%80%D1%96&amp;action=edit&amp;redlink=1" TargetMode="External"/><Relationship Id="rId5" Type="http://schemas.openxmlformats.org/officeDocument/2006/relationships/hyperlink" Target="https://kk.wikipedia.org/w/index.php?title=%D2%9A%D0%BE%D0%B7%D2%93%D0%B0%D0%BB%D1%8B%D1%81&amp;action=edit&amp;redlink=1" TargetMode="External"/><Relationship Id="rId4" Type="http://schemas.openxmlformats.org/officeDocument/2006/relationships/hyperlink" Target="https://kk.wikipedia.org/wiki/%D0%A2%D0%B0%D0%BC%D0%B0%D2%9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kk.wikipedia.org/w/index.php?title=%D2%9A%D0%BE%D0%B7%D2%93%D0%B0%D0%BB%D1%8B%D1%81&amp;action=edit&amp;redlink=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kk.wikipedia.org/wiki/%D0%9C%D0%B5%D0%BA%D1%82%D0%B5%D0%B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kk.wikipedia.org/w/index.php?title=%D0%9E%D0%B9%D0%BB%D0%B0%D1%83_%D2%9B%D0%B0%D0%B1%D1%96%D0%BB%D0%B5%D1%82%D1%96&amp;action=edit&amp;redlink=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kk.wikipedia.org/w/index.php?title=%D0%A4%D0%B8%D0%B7%D0%B8%D0%BE%D0%BB%D0%BE%D0%B3%D0%B8%D1%8F%D0%BB%D1%8B%D2%9B_%D2%AF%D0%B4%D0%B5%D1%80%D1%96%D1%81%D1%82%D0%B5%D1%80&amp;action=edit&amp;redlink=1" TargetMode="External"/><Relationship Id="rId3" Type="http://schemas.openxmlformats.org/officeDocument/2006/relationships/hyperlink" Target="https://kk.wikipedia.org/wiki/%D0%A2%D0%B5%D1%80%D1%96" TargetMode="External"/><Relationship Id="rId7" Type="http://schemas.openxmlformats.org/officeDocument/2006/relationships/hyperlink" Target="https://kk.wikipedia.org/w/index.php?title=%D2%9A%D0%BE%D0%B7%D2%93%D0%B0%D0%BB%D1%8B%D1%81&amp;action=edit&amp;redlink=1" TargetMode="External"/><Relationship Id="rId2" Type="http://schemas.openxmlformats.org/officeDocument/2006/relationships/hyperlink" Target="https://kk.wikipedia.org/wiki/%D0%95%D1%82%D0%B5%D0%BA%D0%BA%D1%96%D1%80" TargetMode="External"/><Relationship Id="rId1" Type="http://schemas.openxmlformats.org/officeDocument/2006/relationships/slideLayout" Target="../slideLayouts/slideLayout2.xml"/><Relationship Id="rId6" Type="http://schemas.openxmlformats.org/officeDocument/2006/relationships/hyperlink" Target="https://kk.wikipedia.org/w/index.php?title=%D0%9C%D2%B1%D1%80%D1%82&amp;action=edit&amp;redlink=1" TargetMode="External"/><Relationship Id="rId5" Type="http://schemas.openxmlformats.org/officeDocument/2006/relationships/hyperlink" Target="https://kk.wikipedia.org/wiki/%D0%A1%D0%B0%D2%9B%D0%B0%D0%BB" TargetMode="External"/><Relationship Id="rId4" Type="http://schemas.openxmlformats.org/officeDocument/2006/relationships/hyperlink" Target="https://kk.wikipedia.org/wiki/%D0%96%D1%8B%D0%BD%D1%8B%D1%81_%D0%BC%D2%AF%D1%88%D0%B5%D0%BB%D0%B5%D1%80%D1%96" TargetMode="Externa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s://kk.wikipedia.org/wiki/%D0%A1%D0%B5%D0%BA%D1%80%D0%B5%D1%86%D0%B8%D1%8F" TargetMode="External"/><Relationship Id="rId7" Type="http://schemas.openxmlformats.org/officeDocument/2006/relationships/image" Target="../media/image13.jpg"/><Relationship Id="rId2" Type="http://schemas.openxmlformats.org/officeDocument/2006/relationships/hyperlink" Target="https://kk.wikipedia.org/wiki/%D0%96%D2%AF%D0%B9%D0%BA%D0%B5_%D0%B6%D2%AF%D0%B9%D0%B5%D1%81%D1%96" TargetMode="External"/><Relationship Id="rId1" Type="http://schemas.openxmlformats.org/officeDocument/2006/relationships/slideLayout" Target="../slideLayouts/slideLayout2.xml"/><Relationship Id="rId6" Type="http://schemas.openxmlformats.org/officeDocument/2006/relationships/hyperlink" Target="https://kk.wikipedia.org/wiki/%D0%94%D0%B5%D0%BD%D0%B5" TargetMode="External"/><Relationship Id="rId5" Type="http://schemas.openxmlformats.org/officeDocument/2006/relationships/hyperlink" Target="https://kk.wikipedia.org/wiki/%D0%9C%D0%B8" TargetMode="External"/><Relationship Id="rId4" Type="http://schemas.openxmlformats.org/officeDocument/2006/relationships/hyperlink" Target="https://kk.wikipedia.org/w/index.php?title=%D0%9C%D1%96%D2%A3%D0%B5%D0%B7-%D2%9B%D2%B1%D0%BB%D1%8B%D2%9B&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kk.wikipedia.org/w/index.php?title=%D0%96%D1%8B%D0%BD%D1%8B%D1%81%D1%82%D1%8B%D2%9B_%D0%B1%D0%B5%D0%B7%D0%B4%D0%B5%D1%80&amp;action=edit&amp;redlink=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kk.wikipedia.org/wiki/%D0%93%D0%BE%D1%80%D0%BC%D0%BE%D0%BD" TargetMode="External"/><Relationship Id="rId2" Type="http://schemas.openxmlformats.org/officeDocument/2006/relationships/hyperlink" Target="https://kk.wikipedia.org/wiki/%D0%A1%D0%B5%D0%BA%D1%80%D0%B5%D1%86%D0%B8%D1%8F"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k.wikipedia.org/wiki/%D0%96%D2%B1%D0%BC%D1%8B%D1%80%D1%82%D2%9B%D0%B0" TargetMode="External"/><Relationship Id="rId2" Type="http://schemas.openxmlformats.org/officeDocument/2006/relationships/hyperlink" Target="https://kk.wikipedia.org/wiki/%D2%B0%D1%80%D1%8B%D2%9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kk.wikipedia.org/w/index.php?title=%D0%A2%D1%8B%D0%BD%D1%8B%D1%81%D0%B0%D0%BB%D1%83&amp;action=edit&amp;redlink=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7004" y="2571839"/>
            <a:ext cx="6196405" cy="3603812"/>
          </a:xfrm>
        </p:spPr>
        <p:txBody>
          <a:bodyPr>
            <a:normAutofit fontScale="77500" lnSpcReduction="20000"/>
          </a:bodyPr>
          <a:lstStyle/>
          <a:p>
            <a:pPr marL="0" indent="0" algn="ctr">
              <a:buNone/>
            </a:pPr>
            <a:r>
              <a:rPr lang="kk-KZ" sz="4400" b="1" dirty="0" smtClean="0">
                <a:latin typeface="Times New Roman" pitchFamily="18" charset="0"/>
                <a:cs typeface="Times New Roman" pitchFamily="18" charset="0"/>
              </a:rPr>
              <a:t>Тақырыбы</a:t>
            </a:r>
            <a:r>
              <a:rPr lang="kk-KZ" sz="4400" b="1" dirty="0">
                <a:latin typeface="Times New Roman" pitchFamily="18" charset="0"/>
                <a:cs typeface="Times New Roman" pitchFamily="18" charset="0"/>
              </a:rPr>
              <a:t>:                                                </a:t>
            </a:r>
            <a:r>
              <a:rPr lang="kk-KZ" sz="4400" b="1" dirty="0" smtClean="0">
                <a:latin typeface="Times New Roman" pitchFamily="18" charset="0"/>
                <a:cs typeface="Times New Roman" pitchFamily="18" charset="0"/>
              </a:rPr>
              <a:t> Адамның жеке дамуы (онтогенез</a:t>
            </a:r>
            <a:r>
              <a:rPr lang="ru-RU" sz="4400" b="1" dirty="0" smtClean="0">
                <a:latin typeface="Times New Roman" pitchFamily="18" charset="0"/>
                <a:cs typeface="Times New Roman" pitchFamily="18" charset="0"/>
              </a:rPr>
              <a:t>)</a:t>
            </a:r>
            <a:endParaRPr lang="kk-KZ" sz="4400" b="1" dirty="0">
              <a:latin typeface="Times New Roman" pitchFamily="18" charset="0"/>
              <a:cs typeface="Times New Roman" pitchFamily="18" charset="0"/>
            </a:endParaRPr>
          </a:p>
          <a:p>
            <a:pPr marL="0" indent="0">
              <a:buNone/>
            </a:pPr>
            <a:r>
              <a:rPr lang="kk-KZ" sz="2800" b="1" dirty="0">
                <a:latin typeface="Times New Roman" pitchFamily="18" charset="0"/>
                <a:cs typeface="Times New Roman" pitchFamily="18" charset="0"/>
              </a:rPr>
              <a:t>                                                                          </a:t>
            </a:r>
          </a:p>
          <a:p>
            <a:pPr marL="0" indent="0">
              <a:buNone/>
            </a:pPr>
            <a:r>
              <a:rPr lang="kk-KZ" sz="2800" b="1" dirty="0">
                <a:latin typeface="Times New Roman" pitchFamily="18" charset="0"/>
                <a:cs typeface="Times New Roman" pitchFamily="18" charset="0"/>
              </a:rPr>
              <a:t> </a:t>
            </a:r>
          </a:p>
          <a:p>
            <a:pPr marL="0" indent="0">
              <a:buNone/>
            </a:pPr>
            <a:r>
              <a:rPr lang="kk-KZ" sz="2800" dirty="0">
                <a:latin typeface="Times New Roman" pitchFamily="18" charset="0"/>
                <a:cs typeface="Times New Roman" pitchFamily="18" charset="0"/>
              </a:rPr>
              <a:t>                                                                                   </a:t>
            </a:r>
            <a:r>
              <a:rPr lang="kk-KZ" sz="2800" dirty="0" smtClean="0">
                <a:latin typeface="Times New Roman" pitchFamily="18" charset="0"/>
                <a:cs typeface="Times New Roman" pitchFamily="18" charset="0"/>
              </a:rPr>
              <a:t>       </a:t>
            </a:r>
          </a:p>
          <a:p>
            <a:pPr marL="0" indent="0">
              <a:buNone/>
            </a:pPr>
            <a:endParaRPr lang="kk-KZ" sz="2800" dirty="0">
              <a:latin typeface="Times New Roman" pitchFamily="18" charset="0"/>
              <a:cs typeface="Times New Roman" pitchFamily="18" charset="0"/>
            </a:endParaRPr>
          </a:p>
          <a:p>
            <a:pPr marL="0" indent="0">
              <a:buNone/>
            </a:pPr>
            <a:endParaRPr lang="kk-KZ" sz="2800" dirty="0" smtClean="0">
              <a:latin typeface="Times New Roman" pitchFamily="18" charset="0"/>
              <a:cs typeface="Times New Roman" pitchFamily="18" charset="0"/>
            </a:endParaRPr>
          </a:p>
          <a:p>
            <a:pPr marL="0" indent="0" algn="ctr">
              <a:buNone/>
            </a:pPr>
            <a:r>
              <a:rPr lang="kk-KZ" sz="2800" dirty="0">
                <a:latin typeface="Times New Roman" pitchFamily="18" charset="0"/>
                <a:cs typeface="Times New Roman" pitchFamily="18" charset="0"/>
              </a:rPr>
              <a:t> </a:t>
            </a:r>
            <a:r>
              <a:rPr lang="kk-KZ" sz="2800" dirty="0" smtClean="0">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val="21975555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772816"/>
            <a:ext cx="6965245" cy="1202485"/>
          </a:xfrm>
        </p:spPr>
        <p:txBody>
          <a:bodyPr>
            <a:noAutofit/>
          </a:bodyPr>
          <a:lstStyle/>
          <a:p>
            <a:r>
              <a:rPr lang="kk-KZ" sz="1400" b="1" dirty="0"/>
              <a:t>Емшектік кезең.</a:t>
            </a:r>
            <a:r>
              <a:rPr lang="kk-KZ" sz="1400" dirty="0"/>
              <a:t> Мұнда нәресте анасынан нәрлі уыз сүтін емеді. </a:t>
            </a:r>
            <a:r>
              <a:rPr lang="kk-KZ" sz="1400" dirty="0">
                <a:hlinkClick r:id="rId2" tooltip="Уыз"/>
              </a:rPr>
              <a:t>Уыз</a:t>
            </a:r>
            <a:r>
              <a:rPr lang="kk-KZ" sz="1400" dirty="0"/>
              <a:t> сүтінде нәрестенің ағзасына қажетті тағамдық заттар өте мол. Сондықтан да «уызына жарыған ұлылыққа ұмтылар, азамат боп өседі, ізгілікке құнты бар» деген халық нақылында терең тұжырым бар. Ана сүтін ешбір тағаммен теңестіруге болмайды. </a:t>
            </a:r>
            <a:r>
              <a:rPr lang="kk-KZ" sz="1400" dirty="0">
                <a:hlinkClick r:id="rId3" tooltip="Ана сүті (мұндай бет жоқ)"/>
              </a:rPr>
              <a:t>Ана сүті</a:t>
            </a:r>
            <a:r>
              <a:rPr lang="kk-KZ" sz="1400" dirty="0"/>
              <a:t> жетіспеген жағдайда ғана, 6-7 айдан бастап, қосымша тамақтандыруға болады. Бұл кезеңде сәбидің көп уакыты ұйқымен өтеді. </a:t>
            </a:r>
            <a:r>
              <a:rPr lang="kk-KZ" sz="1400" dirty="0">
                <a:hlinkClick r:id="rId4" tooltip="Тамақ"/>
              </a:rPr>
              <a:t>Тамақ</a:t>
            </a:r>
            <a:r>
              <a:rPr lang="kk-KZ" sz="1400" dirty="0"/>
              <a:t> қажет болғанда, оянады. Емшектік кезеңде тамақ беру уақытын және тазалықты мұқият сақтау қажет. Олай болмаған жағдайда ұйқысы бұзылады, мазасыз болады, асқорытуы ауытқиды. Емшектік кезеңде нәресте қарқынды өседі. </a:t>
            </a:r>
            <a:r>
              <a:rPr lang="kk-KZ" sz="1400" dirty="0">
                <a:hlinkClick r:id="rId5" tooltip="Қозғалыс (мұндай бет жоқ)"/>
              </a:rPr>
              <a:t>Қозғалыс</a:t>
            </a:r>
            <a:r>
              <a:rPr lang="kk-KZ" sz="1400" dirty="0"/>
              <a:t> әрекеттері дамиды: мойыны бекиді, отырады, еңбектейді, жүруге талпынады. Бұл кезеңде </a:t>
            </a:r>
            <a:r>
              <a:rPr lang="kk-KZ" sz="1400" dirty="0">
                <a:hlinkClick r:id="rId6" tooltip="Сүт тістері (мұндай бет жоқ)"/>
              </a:rPr>
              <a:t>сүт тістері</a:t>
            </a:r>
            <a:r>
              <a:rPr lang="kk-KZ" sz="1400" dirty="0"/>
              <a:t> шыға бастайды, жеке сөздерге тілі келеді. Омыртқа бағанында иілімдер пайда болады. </a:t>
            </a:r>
            <a:r>
              <a:rPr lang="kk-KZ" sz="1400" dirty="0">
                <a:hlinkClick r:id="rId7" tooltip="Қол-аяқ (мұндай бет жоқ)"/>
              </a:rPr>
              <a:t>Қол-аяқ</a:t>
            </a:r>
            <a:r>
              <a:rPr lang="kk-KZ" sz="1400" dirty="0"/>
              <a:t> бұлшыкеттері де дами бастайды. Нәресте денесін шынықтыруға жүйелі түрде шомылдырудың және таза ауада серуендеудің маңызы зор. Нәресте денесін де, мінез-құлығын да дамытуда қайталау және жүйелілік ережелерін есте сақтау қажет. Мұның бәрі де тамақтануға, ұйкыға және т. б. байланысты шартты рефлекстердің дұрыс қалыптасуына септігін тигізеді.</a:t>
            </a:r>
            <a:endParaRPr lang="ru-RU" sz="1400" dirty="0"/>
          </a:p>
        </p:txBody>
      </p:sp>
      <p:pic>
        <p:nvPicPr>
          <p:cNvPr id="6" name="Объект 5"/>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771800" y="4149080"/>
            <a:ext cx="3762476" cy="2016223"/>
          </a:xfrm>
        </p:spPr>
      </p:pic>
    </p:spTree>
    <p:extLst>
      <p:ext uri="{BB962C8B-B14F-4D97-AF65-F5344CB8AC3E}">
        <p14:creationId xmlns:p14="http://schemas.microsoft.com/office/powerpoint/2010/main" val="15083363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1600" b="1" dirty="0"/>
              <a:t>Мектепке дейінгі сәбилік кезең.</a:t>
            </a:r>
            <a:r>
              <a:rPr lang="kk-KZ" sz="1600" dirty="0"/>
              <a:t> Бұл кезеңде жаңадан көптеген </a:t>
            </a:r>
            <a:r>
              <a:rPr lang="kk-KZ" sz="1600" dirty="0">
                <a:hlinkClick r:id="rId2" tooltip="Қозғалыс (мұндай бет жоқ)"/>
              </a:rPr>
              <a:t>қозғалысқа</a:t>
            </a:r>
            <a:r>
              <a:rPr lang="kk-KZ" sz="1600" dirty="0"/>
              <a:t> байланысты дағдылар қалыптасады. Сәби еркін жүреді, сөйлейді. Айналасындағы заттарға әуестігі артады, әр нәрсені білгісі келеді. Ойлау кабілеті дамиды. Жаңадан шартты рефлекстер калыптасады. Сүт тістері (20) толық шығып үлгіреді.</a:t>
            </a:r>
            <a:endParaRPr lang="ru-RU" sz="16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204864"/>
            <a:ext cx="6196013" cy="3476651"/>
          </a:xfrm>
        </p:spPr>
      </p:pic>
    </p:spTree>
    <p:extLst>
      <p:ext uri="{BB962C8B-B14F-4D97-AF65-F5344CB8AC3E}">
        <p14:creationId xmlns:p14="http://schemas.microsoft.com/office/powerpoint/2010/main" val="72899654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80728"/>
            <a:ext cx="6965245" cy="1202485"/>
          </a:xfrm>
        </p:spPr>
        <p:txBody>
          <a:bodyPr>
            <a:normAutofit fontScale="90000"/>
          </a:bodyPr>
          <a:lstStyle/>
          <a:p>
            <a:r>
              <a:rPr lang="kk-KZ" sz="2200" b="1" dirty="0"/>
              <a:t>Мектепке дейінгі естияр кезең.</a:t>
            </a:r>
            <a:r>
              <a:rPr lang="kk-KZ" sz="2200" dirty="0"/>
              <a:t> </a:t>
            </a:r>
            <a:r>
              <a:rPr lang="kk-KZ" sz="1600" dirty="0"/>
              <a:t>Бұл кезенді кейде </a:t>
            </a:r>
            <a:r>
              <a:rPr lang="kk-KZ" sz="1600" dirty="0">
                <a:hlinkClick r:id="rId2" tooltip="Мектеп"/>
              </a:rPr>
              <a:t>мектеп</a:t>
            </a:r>
            <a:r>
              <a:rPr lang="kk-KZ" sz="1600" dirty="0"/>
              <a:t> жасына дейінгі кезең деп те атайды. Бұл кезеңде баланың айналасындағы болып жатқан жағдайларға кызығушылығы артады. Бұл не? деген сұрактарға жауап іздейді. Ми көлемі артып, дами түседі. Анық сөйлейді. Бұл кезеңде бала үшін әр түрлі ойынның маңызы зор. Ойын арқылы денесі өседі, көңіл күйі қалыптасады. Әсіресе, кимыл-өрекеті қажет ететін ойындар арқылы каңқасы мен бұлшыкеттері дұрыс жетіле түседі.</a:t>
            </a:r>
            <a:endParaRPr lang="ru-RU" sz="1600" dirty="0"/>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5776" y="2852936"/>
            <a:ext cx="3744416" cy="2664296"/>
          </a:xfrm>
        </p:spPr>
      </p:pic>
    </p:spTree>
    <p:extLst>
      <p:ext uri="{BB962C8B-B14F-4D97-AF65-F5344CB8AC3E}">
        <p14:creationId xmlns:p14="http://schemas.microsoft.com/office/powerpoint/2010/main" val="13202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1600" b="1" dirty="0"/>
              <a:t>Мектеп жасындағы ересек кезең.</a:t>
            </a:r>
            <a:r>
              <a:rPr lang="kk-KZ" sz="1600" dirty="0"/>
              <a:t> Баланың іс-әрекетінде сапалық өзгерістер байқалады. Бұл негізінен баланың мектепке баруымен тікелей байланысты. Енді бала мектеп тәртібіне бағынуға байланысты іс-әрекеттерге талпынады. Жаңа дағдылар қалыптасады, жауапкершілікті, тәртіпті сезінеді. </a:t>
            </a:r>
            <a:r>
              <a:rPr lang="kk-KZ" sz="1600" dirty="0">
                <a:hlinkClick r:id="rId2" tooltip="Ойлау қабілеті (мұндай бет жоқ)"/>
              </a:rPr>
              <a:t>Ойлау қабілеті</a:t>
            </a:r>
            <a:r>
              <a:rPr lang="kk-KZ" sz="1600" dirty="0"/>
              <a:t> дами бастайды. Бойларының ұзындығы шамамен - 140-150 см, салмағы 30 килодан артады.</a:t>
            </a:r>
            <a:endParaRPr lang="ru-RU" sz="1600" dirty="0"/>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348880"/>
            <a:ext cx="5401579" cy="3603625"/>
          </a:xfrm>
        </p:spPr>
      </p:pic>
    </p:spTree>
    <p:extLst>
      <p:ext uri="{BB962C8B-B14F-4D97-AF65-F5344CB8AC3E}">
        <p14:creationId xmlns:p14="http://schemas.microsoft.com/office/powerpoint/2010/main" val="3813448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268760"/>
            <a:ext cx="6965245" cy="1202485"/>
          </a:xfrm>
        </p:spPr>
        <p:txBody>
          <a:bodyPr>
            <a:noAutofit/>
          </a:bodyPr>
          <a:lstStyle/>
          <a:p>
            <a:r>
              <a:rPr lang="kk-KZ" sz="1600" b="1" dirty="0"/>
              <a:t>Жасөспірімдік кезең.</a:t>
            </a:r>
            <a:r>
              <a:rPr lang="kk-KZ" sz="1600" dirty="0"/>
              <a:t> Баланың өсуі мен дамуында жаңа өзгерістер пайда болады. Ұлдар мен қыздардың дене бітімінде бірінен-бірінің айырмашылықтары айқын байкалады. Мұның бәрі де жыныстық жетілуімен тікелей байланысты. Қыздарда алғашқы </a:t>
            </a:r>
            <a:r>
              <a:rPr lang="kk-KZ" sz="1600" dirty="0">
                <a:hlinkClick r:id="rId2" tooltip="Етеккір"/>
              </a:rPr>
              <a:t>етеккір</a:t>
            </a:r>
            <a:r>
              <a:rPr lang="kk-KZ" sz="1600" dirty="0"/>
              <a:t> 12-13 жаста басталады. Денесі өседі, бұлшықеттері дамиды, </a:t>
            </a:r>
            <a:r>
              <a:rPr lang="kk-KZ" sz="1600" dirty="0">
                <a:hlinkClick r:id="rId3" tooltip="Тері"/>
              </a:rPr>
              <a:t>тері</a:t>
            </a:r>
            <a:r>
              <a:rPr lang="kk-KZ" sz="1600" dirty="0"/>
              <a:t> астындағы май қабаты қалыңдай түседі. Кеудемен тынысалу түрі айқын білінеді және т. б. Ұлдардың дауысы жуандайды, көмекейі айқын байкалады. </a:t>
            </a:r>
            <a:r>
              <a:rPr lang="kk-KZ" sz="1600" dirty="0">
                <a:hlinkClick r:id="rId4" tooltip="Жыныс мүшелері"/>
              </a:rPr>
              <a:t>Жыныс мүшелері</a:t>
            </a:r>
            <a:r>
              <a:rPr lang="kk-KZ" sz="1600" dirty="0"/>
              <a:t> өседі, </a:t>
            </a:r>
            <a:r>
              <a:rPr lang="kk-KZ" sz="1600" dirty="0">
                <a:hlinkClick r:id="rId5" tooltip="Сақал"/>
              </a:rPr>
              <a:t>сақал</a:t>
            </a:r>
            <a:r>
              <a:rPr lang="kk-KZ" sz="1600" dirty="0"/>
              <a:t>-</a:t>
            </a:r>
            <a:r>
              <a:rPr lang="kk-KZ" sz="1600" dirty="0">
                <a:hlinkClick r:id="rId6" tooltip="Мұрт (мұндай бет жоқ)"/>
              </a:rPr>
              <a:t>мұрт</a:t>
            </a:r>
            <a:r>
              <a:rPr lang="kk-KZ" sz="1600" dirty="0"/>
              <a:t> шыға бастайды және т. б. Зат алмасу қарқындығы артып, </a:t>
            </a:r>
            <a:r>
              <a:rPr lang="kk-KZ" sz="1600" dirty="0">
                <a:hlinkClick r:id="rId7" tooltip="Қозғалыс (мұндай бет жоқ)"/>
              </a:rPr>
              <a:t>қозғалыс</a:t>
            </a:r>
            <a:r>
              <a:rPr lang="kk-KZ" sz="1600" dirty="0"/>
              <a:t> әрекеттердің үйлесімділігі жетіледі. Барлық </a:t>
            </a:r>
            <a:r>
              <a:rPr lang="kk-KZ" sz="1600" dirty="0">
                <a:hlinkClick r:id="rId8" tooltip="Физиологиялық үдерістер (мұндай бет жоқ)"/>
              </a:rPr>
              <a:t>физиологиялық үдерістер</a:t>
            </a:r>
            <a:r>
              <a:rPr lang="kk-KZ" sz="1600" dirty="0"/>
              <a:t> жедел жүреді.</a:t>
            </a:r>
            <a:endParaRPr lang="ru-RU" sz="1600" dirty="0"/>
          </a:p>
        </p:txBody>
      </p:sp>
      <p:pic>
        <p:nvPicPr>
          <p:cNvPr id="8" name="Объект 7"/>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2051720" y="3140968"/>
            <a:ext cx="5080000" cy="2835647"/>
          </a:xfrm>
        </p:spPr>
      </p:pic>
    </p:spTree>
    <p:extLst>
      <p:ext uri="{BB962C8B-B14F-4D97-AF65-F5344CB8AC3E}">
        <p14:creationId xmlns:p14="http://schemas.microsoft.com/office/powerpoint/2010/main" val="21809991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8841" y="1417946"/>
            <a:ext cx="6965245" cy="1202485"/>
          </a:xfrm>
        </p:spPr>
        <p:txBody>
          <a:bodyPr>
            <a:noAutofit/>
          </a:bodyPr>
          <a:lstStyle/>
          <a:p>
            <a:r>
              <a:rPr lang="kk-KZ" sz="1600" b="1" dirty="0"/>
              <a:t>Балғын жастық (бойжеткен, бозбала) кезең.</a:t>
            </a:r>
            <a:r>
              <a:rPr lang="kk-KZ" sz="1600" dirty="0"/>
              <a:t> Барлық мүшелері мен мүшелер жүйесінің калыптасуы толығымен жетіледі. </a:t>
            </a:r>
            <a:r>
              <a:rPr lang="kk-KZ" sz="1600" dirty="0">
                <a:hlinkClick r:id="rId2" tooltip="Жүйке жүйесі"/>
              </a:rPr>
              <a:t>Жүйке жүйесі</a:t>
            </a:r>
            <a:r>
              <a:rPr lang="kk-KZ" sz="1600" dirty="0"/>
              <a:t> мен ішкі </a:t>
            </a:r>
            <a:r>
              <a:rPr lang="kk-KZ" sz="1600" dirty="0">
                <a:hlinkClick r:id="rId3" tooltip="Секреция"/>
              </a:rPr>
              <a:t>секреция</a:t>
            </a:r>
            <a:r>
              <a:rPr lang="kk-KZ" sz="1600" dirty="0"/>
              <a:t> бездерінің қызметі бірімен-бірі үйлесімді жүреді. Ағзадағы барлық физиологиялық үдерістердің жүруінде, </a:t>
            </a:r>
            <a:r>
              <a:rPr lang="kk-KZ" sz="1600" dirty="0">
                <a:hlinkClick r:id="rId4" tooltip="Міңез-құлық (мұндай бет жоқ)"/>
              </a:rPr>
              <a:t>міңез-құлық</a:t>
            </a:r>
            <a:r>
              <a:rPr lang="kk-KZ" sz="1600" dirty="0"/>
              <a:t> әрекеттерін басқаруда </a:t>
            </a:r>
            <a:r>
              <a:rPr lang="kk-KZ" sz="1600" dirty="0">
                <a:hlinkClick r:id="rId5" tooltip="Ми"/>
              </a:rPr>
              <a:t>ми</a:t>
            </a:r>
            <a:r>
              <a:rPr lang="kk-KZ" sz="1600" dirty="0"/>
              <a:t> кыртысының реттеу қызметі артады. Тежелу үдерісінің басымдылығы байкалады. Эстетикалық көңіл күйі, акыл-ой, жауапкершілігі және т. б. қасиеттер толық калыптасады. Адамның </a:t>
            </a:r>
            <a:r>
              <a:rPr lang="kk-KZ" sz="1600" dirty="0">
                <a:hlinkClick r:id="rId6" tooltip="Дене"/>
              </a:rPr>
              <a:t>дене</a:t>
            </a:r>
            <a:r>
              <a:rPr lang="kk-KZ" sz="1600" dirty="0"/>
              <a:t> еңбегі мен ой еңбегінің жұмыс істеу кабілеті де арта түседі. Жеке мүшелерінің өсуі тоқтайды. Жыныстық тұрғыдан да толық жетіледі.</a:t>
            </a:r>
            <a:endParaRPr lang="ru-RU" sz="1600" dirty="0"/>
          </a:p>
        </p:txBody>
      </p:sp>
      <p:pic>
        <p:nvPicPr>
          <p:cNvPr id="4" name="Объект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483768" y="3356992"/>
            <a:ext cx="3600400" cy="2448272"/>
          </a:xfrm>
        </p:spPr>
      </p:pic>
    </p:spTree>
    <p:extLst>
      <p:ext uri="{BB962C8B-B14F-4D97-AF65-F5344CB8AC3E}">
        <p14:creationId xmlns:p14="http://schemas.microsoft.com/office/powerpoint/2010/main" val="1091845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80728"/>
            <a:ext cx="6965245" cy="1202485"/>
          </a:xfrm>
        </p:spPr>
        <p:txBody>
          <a:bodyPr>
            <a:noAutofit/>
          </a:bodyPr>
          <a:lstStyle/>
          <a:p>
            <a:r>
              <a:rPr lang="kk-KZ" sz="1600" b="1" dirty="0"/>
              <a:t>Кемелденген кезең.</a:t>
            </a:r>
            <a:r>
              <a:rPr lang="kk-KZ" sz="1600" dirty="0"/>
              <a:t> Акыл-ой, санасы, ойлау кабілеті жетіліп, шығармашылық іс-әрекеттері табыстарға жетелейді. Қоғам алдындағы жауапкершілігін толық сезінеді. Барлық іс-әрекеттерін алдын ала жоспарлап, белгілі бір мақсатқа жетуге талпынады. Бұл кезеңнің соңында </a:t>
            </a:r>
            <a:r>
              <a:rPr lang="kk-KZ" sz="1600" dirty="0">
                <a:hlinkClick r:id="rId2" tooltip="Жыныстық бездер (мұндай бет жоқ)"/>
              </a:rPr>
              <a:t>жыныстық бездер</a:t>
            </a:r>
            <a:r>
              <a:rPr lang="kk-KZ" sz="1600" dirty="0"/>
              <a:t> қызметі әрекетіне байланысты соңғы рет гормондық қайта құрылу басталады. Жүрек-қантамырлар ауруларының қауіптілігі арта түседі.</a:t>
            </a:r>
            <a:endParaRPr lang="ru-RU" sz="1600" dirty="0"/>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2564904"/>
            <a:ext cx="4286250" cy="2857500"/>
          </a:xfrm>
        </p:spPr>
      </p:pic>
    </p:spTree>
    <p:extLst>
      <p:ext uri="{BB962C8B-B14F-4D97-AF65-F5344CB8AC3E}">
        <p14:creationId xmlns:p14="http://schemas.microsoft.com/office/powerpoint/2010/main" val="155871595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1600" b="1" dirty="0"/>
              <a:t>Мосқалдық кезең (пожилой).</a:t>
            </a:r>
            <a:r>
              <a:rPr lang="kk-KZ" sz="1600" dirty="0"/>
              <a:t> Бұл кезеңде адамның қимыл-әрекеті баяулайды. Зат алмасу қарқыны бәсеңдейді. Жүйке жүйесінде тежелу айқын басымдылық көрсетеді. Кейбір ішкі </a:t>
            </a:r>
            <a:r>
              <a:rPr lang="kk-KZ" sz="1600" dirty="0">
                <a:hlinkClick r:id="rId2" tooltip="Секреция"/>
              </a:rPr>
              <a:t>секреция</a:t>
            </a:r>
            <a:r>
              <a:rPr lang="kk-KZ" sz="1600" dirty="0"/>
              <a:t> бездерінің </a:t>
            </a:r>
            <a:r>
              <a:rPr lang="kk-KZ" sz="1600" dirty="0">
                <a:hlinkClick r:id="rId3" tooltip="Гормон"/>
              </a:rPr>
              <a:t>гормон</a:t>
            </a:r>
            <a:r>
              <a:rPr lang="kk-KZ" sz="1600" dirty="0"/>
              <a:t> бөлуі азаяды. Сүйектің құрамында бейағзалық заттардың мөлшері арта бастайды. Жүйке жүйесінің реттеу қызметі де баяулайды.</a:t>
            </a:r>
            <a:endParaRPr lang="ru-RU" sz="1600" dirty="0"/>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1720" y="2132856"/>
            <a:ext cx="5233480" cy="3603625"/>
          </a:xfrm>
        </p:spPr>
      </p:pic>
    </p:spTree>
    <p:extLst>
      <p:ext uri="{BB962C8B-B14F-4D97-AF65-F5344CB8AC3E}">
        <p14:creationId xmlns:p14="http://schemas.microsoft.com/office/powerpoint/2010/main" val="38632032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1600" b="1" dirty="0"/>
              <a:t>Қарттық кезең.</a:t>
            </a:r>
            <a:r>
              <a:rPr lang="kk-KZ" sz="1600" dirty="0"/>
              <a:t> Барлық мүшелер жүйесінің қызметі, жалпы зат алмасу қарқыны баяулайды. Адамның есте сақтау кабілеті төмендейді.</a:t>
            </a:r>
            <a:endParaRPr lang="ru-RU" sz="16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2060848"/>
            <a:ext cx="4326080" cy="3603625"/>
          </a:xfrm>
        </p:spPr>
      </p:pic>
    </p:spTree>
    <p:extLst>
      <p:ext uri="{BB962C8B-B14F-4D97-AF65-F5344CB8AC3E}">
        <p14:creationId xmlns:p14="http://schemas.microsoft.com/office/powerpoint/2010/main" val="3115747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kk-KZ" sz="4800" dirty="0" smtClean="0"/>
              <a:t>Назарларыңызға рахмет!</a:t>
            </a:r>
            <a:endParaRPr lang="ru-RU" sz="4800" dirty="0"/>
          </a:p>
        </p:txBody>
      </p:sp>
    </p:spTree>
    <p:extLst>
      <p:ext uri="{BB962C8B-B14F-4D97-AF65-F5344CB8AC3E}">
        <p14:creationId xmlns:p14="http://schemas.microsoft.com/office/powerpoint/2010/main" val="247831015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340768"/>
            <a:ext cx="7175351" cy="432048"/>
          </a:xfrm>
        </p:spPr>
        <p:txBody>
          <a:bodyPr>
            <a:normAutofit fontScale="90000"/>
          </a:bodyPr>
          <a:lstStyle/>
          <a:p>
            <a:r>
              <a:rPr lang="kk-KZ" dirty="0" smtClean="0"/>
              <a:t>Онтогенез</a:t>
            </a:r>
            <a:endParaRPr lang="ru-RU" dirty="0"/>
          </a:p>
        </p:txBody>
      </p:sp>
      <p:sp>
        <p:nvSpPr>
          <p:cNvPr id="3" name="Подзаголовок 2"/>
          <p:cNvSpPr>
            <a:spLocks noGrp="1"/>
          </p:cNvSpPr>
          <p:nvPr>
            <p:ph type="subTitle" idx="1"/>
          </p:nvPr>
        </p:nvSpPr>
        <p:spPr>
          <a:xfrm>
            <a:off x="1619672" y="1772816"/>
            <a:ext cx="5637010" cy="3312368"/>
          </a:xfrm>
        </p:spPr>
        <p:txBody>
          <a:bodyPr>
            <a:normAutofit fontScale="92500" lnSpcReduction="10000"/>
          </a:bodyPr>
          <a:lstStyle/>
          <a:p>
            <a:r>
              <a:rPr lang="ru-RU" dirty="0"/>
              <a:t>Онтогенез (</a:t>
            </a:r>
            <a:r>
              <a:rPr lang="ru-RU" dirty="0" err="1"/>
              <a:t>грекше</a:t>
            </a:r>
            <a:r>
              <a:rPr lang="ru-RU" dirty="0"/>
              <a:t> </a:t>
            </a:r>
            <a:r>
              <a:rPr lang="en-US" dirty="0" err="1"/>
              <a:t>ontos</a:t>
            </a:r>
            <a:r>
              <a:rPr lang="en-US" dirty="0"/>
              <a:t>-</a:t>
            </a:r>
            <a:r>
              <a:rPr lang="ru-RU" dirty="0"/>
              <a:t>организм, </a:t>
            </a:r>
            <a:r>
              <a:rPr lang="en-US" dirty="0"/>
              <a:t>genesis-</a:t>
            </a:r>
            <a:r>
              <a:rPr lang="ru-RU" dirty="0"/>
              <a:t>даму</a:t>
            </a:r>
            <a:r>
              <a:rPr lang="ru-RU" dirty="0" smtClean="0"/>
              <a:t>)- </a:t>
            </a:r>
            <a:r>
              <a:rPr lang="ru-RU" dirty="0" err="1" smtClean="0"/>
              <a:t>организмнің</a:t>
            </a:r>
            <a:r>
              <a:rPr lang="ru-RU" dirty="0" smtClean="0"/>
              <a:t> </a:t>
            </a:r>
            <a:r>
              <a:rPr lang="ru-RU" dirty="0" err="1" smtClean="0"/>
              <a:t>жеке</a:t>
            </a:r>
            <a:r>
              <a:rPr lang="ru-RU" dirty="0" smtClean="0"/>
              <a:t> </a:t>
            </a:r>
            <a:r>
              <a:rPr lang="ru-RU" dirty="0" err="1" smtClean="0"/>
              <a:t>дамуы.Онтогенез</a:t>
            </a:r>
            <a:r>
              <a:rPr lang="ru-RU" dirty="0" smtClean="0"/>
              <a:t> </a:t>
            </a:r>
            <a:r>
              <a:rPr lang="ru-RU" dirty="0" err="1" smtClean="0"/>
              <a:t>ұрық</a:t>
            </a:r>
            <a:r>
              <a:rPr lang="ru-RU" dirty="0" smtClean="0"/>
              <a:t> </a:t>
            </a:r>
            <a:r>
              <a:rPr lang="ru-RU" dirty="0" err="1" smtClean="0"/>
              <a:t>болып</a:t>
            </a:r>
            <a:r>
              <a:rPr lang="ru-RU" dirty="0" smtClean="0"/>
              <a:t> </a:t>
            </a:r>
            <a:r>
              <a:rPr lang="ru-RU" dirty="0" err="1" smtClean="0"/>
              <a:t>түзілуінен</a:t>
            </a:r>
            <a:r>
              <a:rPr lang="ru-RU" dirty="0" smtClean="0"/>
              <a:t> </a:t>
            </a:r>
            <a:r>
              <a:rPr lang="ru-RU" dirty="0" err="1" smtClean="0"/>
              <a:t>бастап,тіршілігінің</a:t>
            </a:r>
            <a:r>
              <a:rPr lang="ru-RU" dirty="0" smtClean="0"/>
              <a:t> </a:t>
            </a:r>
            <a:r>
              <a:rPr lang="ru-RU" dirty="0" err="1" smtClean="0"/>
              <a:t>соңына</a:t>
            </a:r>
            <a:r>
              <a:rPr lang="ru-RU" dirty="0" smtClean="0"/>
              <a:t> </a:t>
            </a:r>
            <a:r>
              <a:rPr lang="ru-RU" dirty="0" err="1" smtClean="0"/>
              <a:t>дейінг</a:t>
            </a:r>
            <a:r>
              <a:rPr lang="kk-KZ" dirty="0" smtClean="0"/>
              <a:t>і</a:t>
            </a:r>
            <a:r>
              <a:rPr lang="ru-RU" dirty="0" smtClean="0"/>
              <a:t> </a:t>
            </a:r>
            <a:r>
              <a:rPr lang="ru-RU" dirty="0" err="1" smtClean="0"/>
              <a:t>барлық</a:t>
            </a:r>
            <a:r>
              <a:rPr lang="ru-RU" dirty="0" smtClean="0"/>
              <a:t> </a:t>
            </a:r>
            <a:r>
              <a:rPr lang="ru-RU" dirty="0" err="1" smtClean="0"/>
              <a:t>өзгерістердің</a:t>
            </a:r>
            <a:r>
              <a:rPr lang="ru-RU" dirty="0" smtClean="0"/>
              <a:t> </a:t>
            </a:r>
            <a:r>
              <a:rPr lang="ru-RU" dirty="0" err="1" smtClean="0"/>
              <a:t>жиынтығы.Онтогенез</a:t>
            </a:r>
            <a:r>
              <a:rPr lang="ru-RU" dirty="0" smtClean="0"/>
              <a:t> </a:t>
            </a:r>
            <a:r>
              <a:rPr lang="ru-RU" dirty="0" err="1" smtClean="0"/>
              <a:t>барысында</a:t>
            </a:r>
            <a:r>
              <a:rPr lang="ru-RU" dirty="0" smtClean="0"/>
              <a:t> </a:t>
            </a:r>
            <a:r>
              <a:rPr lang="ru-RU" dirty="0" err="1" smtClean="0"/>
              <a:t>дамып</a:t>
            </a:r>
            <a:r>
              <a:rPr lang="ru-RU" dirty="0" smtClean="0"/>
              <a:t> </a:t>
            </a:r>
            <a:r>
              <a:rPr lang="ru-RU" dirty="0" err="1" smtClean="0"/>
              <a:t>келе</a:t>
            </a:r>
            <a:r>
              <a:rPr lang="ru-RU" dirty="0" smtClean="0"/>
              <a:t> </a:t>
            </a:r>
            <a:r>
              <a:rPr lang="ru-RU" dirty="0" err="1" smtClean="0"/>
              <a:t>жатқан</a:t>
            </a:r>
            <a:r>
              <a:rPr lang="ru-RU" dirty="0" smtClean="0"/>
              <a:t> </a:t>
            </a:r>
            <a:r>
              <a:rPr lang="ru-RU" dirty="0" err="1" smtClean="0"/>
              <a:t>организмнің</a:t>
            </a:r>
            <a:r>
              <a:rPr lang="ru-RU" dirty="0" smtClean="0"/>
              <a:t> </a:t>
            </a:r>
            <a:r>
              <a:rPr lang="ru-RU" dirty="0" err="1" smtClean="0"/>
              <a:t>жеке</a:t>
            </a:r>
            <a:r>
              <a:rPr lang="ru-RU" dirty="0" smtClean="0"/>
              <a:t> </a:t>
            </a:r>
            <a:r>
              <a:rPr lang="ru-RU" dirty="0" err="1" smtClean="0"/>
              <a:t>мүшесі</a:t>
            </a:r>
            <a:r>
              <a:rPr lang="ru-RU" dirty="0" smtClean="0"/>
              <a:t> </a:t>
            </a:r>
            <a:r>
              <a:rPr lang="ru-RU" dirty="0" err="1" smtClean="0"/>
              <a:t>өсіп</a:t>
            </a:r>
            <a:r>
              <a:rPr lang="ru-RU" dirty="0" smtClean="0"/>
              <a:t>, </a:t>
            </a:r>
            <a:r>
              <a:rPr lang="ru-RU" dirty="0" err="1" smtClean="0"/>
              <a:t>жіктеледі</a:t>
            </a:r>
            <a:r>
              <a:rPr lang="ru-RU" dirty="0" smtClean="0"/>
              <a:t> </a:t>
            </a:r>
            <a:r>
              <a:rPr lang="ru-RU" dirty="0" err="1" smtClean="0"/>
              <a:t>және</a:t>
            </a:r>
            <a:r>
              <a:rPr lang="ru-RU" dirty="0" smtClean="0"/>
              <a:t> </a:t>
            </a:r>
            <a:r>
              <a:rPr lang="ru-RU" dirty="0" err="1" smtClean="0"/>
              <a:t>бірігеді</a:t>
            </a:r>
            <a:r>
              <a:rPr lang="ru-RU" dirty="0" smtClean="0"/>
              <a:t>.</a:t>
            </a:r>
          </a:p>
          <a:p>
            <a:r>
              <a:rPr lang="kk-KZ" dirty="0" smtClean="0"/>
              <a:t>Онтогенез терминін</a:t>
            </a:r>
            <a:r>
              <a:rPr lang="ru-RU" dirty="0" smtClean="0"/>
              <a:t> 1866 </a:t>
            </a:r>
            <a:r>
              <a:rPr lang="kk-KZ" dirty="0" smtClean="0"/>
              <a:t>ж Э.Геккель енгізген.</a:t>
            </a:r>
            <a:endParaRPr lang="ru-RU" dirty="0"/>
          </a:p>
        </p:txBody>
      </p:sp>
    </p:spTree>
    <p:extLst>
      <p:ext uri="{BB962C8B-B14F-4D97-AF65-F5344CB8AC3E}">
        <p14:creationId xmlns:p14="http://schemas.microsoft.com/office/powerpoint/2010/main" val="207686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08720"/>
            <a:ext cx="7272808" cy="4971777"/>
          </a:xfrm>
        </p:spPr>
      </p:pic>
    </p:spTree>
    <p:extLst>
      <p:ext uri="{BB962C8B-B14F-4D97-AF65-F5344CB8AC3E}">
        <p14:creationId xmlns:p14="http://schemas.microsoft.com/office/powerpoint/2010/main" val="484943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735" y="936429"/>
            <a:ext cx="6965245" cy="1202485"/>
          </a:xfrm>
        </p:spPr>
        <p:txBody>
          <a:bodyPr>
            <a:noAutofit/>
          </a:bodyPr>
          <a:lstStyle/>
          <a:p>
            <a:r>
              <a:rPr lang="kk-KZ" sz="3600" dirty="0" smtClean="0"/>
              <a:t>Адам ағзасының өсуі мен дамуында негізінен 2 кезеңді ажыратады:</a:t>
            </a:r>
            <a:endParaRPr lang="ru-RU" sz="3600" dirty="0"/>
          </a:p>
        </p:txBody>
      </p:sp>
      <p:sp>
        <p:nvSpPr>
          <p:cNvPr id="3" name="Объект 2"/>
          <p:cNvSpPr>
            <a:spLocks noGrp="1"/>
          </p:cNvSpPr>
          <p:nvPr>
            <p:ph idx="1"/>
          </p:nvPr>
        </p:nvSpPr>
        <p:spPr>
          <a:xfrm>
            <a:off x="1547664" y="2708920"/>
            <a:ext cx="6196405" cy="3603812"/>
          </a:xfrm>
        </p:spPr>
        <p:txBody>
          <a:bodyPr>
            <a:normAutofit/>
          </a:bodyPr>
          <a:lstStyle/>
          <a:p>
            <a:r>
              <a:rPr lang="kk-KZ" sz="3200" dirty="0" smtClean="0"/>
              <a:t>Біріншісі </a:t>
            </a:r>
            <a:r>
              <a:rPr lang="kk-KZ" sz="3200" i="1" dirty="0" smtClean="0"/>
              <a:t>эмбрионды кезең.</a:t>
            </a:r>
            <a:endParaRPr lang="kk-KZ" sz="3200" dirty="0" smtClean="0"/>
          </a:p>
          <a:p>
            <a:r>
              <a:rPr lang="kk-KZ" sz="3200" dirty="0" smtClean="0"/>
              <a:t>Екіншісі постэмбрионды кезең.</a:t>
            </a:r>
            <a:endParaRPr lang="ru-RU" sz="3200" dirty="0"/>
          </a:p>
        </p:txBody>
      </p:sp>
    </p:spTree>
    <p:extLst>
      <p:ext uri="{BB962C8B-B14F-4D97-AF65-F5344CB8AC3E}">
        <p14:creationId xmlns:p14="http://schemas.microsoft.com/office/powerpoint/2010/main" val="378395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36712"/>
            <a:ext cx="6965245" cy="1202485"/>
          </a:xfrm>
        </p:spPr>
        <p:txBody>
          <a:bodyPr>
            <a:normAutofit/>
          </a:bodyPr>
          <a:lstStyle/>
          <a:p>
            <a:r>
              <a:rPr lang="ru-RU" dirty="0" err="1" smtClean="0"/>
              <a:t>Эмбрионды</a:t>
            </a:r>
            <a:r>
              <a:rPr lang="ru-RU" dirty="0" smtClean="0"/>
              <a:t> </a:t>
            </a:r>
            <a:r>
              <a:rPr lang="ru-RU" dirty="0" err="1"/>
              <a:t>кезең</a:t>
            </a:r>
            <a:endParaRPr lang="ru-RU" dirty="0"/>
          </a:p>
        </p:txBody>
      </p:sp>
      <p:sp>
        <p:nvSpPr>
          <p:cNvPr id="3" name="Объект 2"/>
          <p:cNvSpPr>
            <a:spLocks noGrp="1"/>
          </p:cNvSpPr>
          <p:nvPr>
            <p:ph idx="1"/>
          </p:nvPr>
        </p:nvSpPr>
        <p:spPr/>
        <p:txBody>
          <a:bodyPr>
            <a:normAutofit/>
          </a:bodyPr>
          <a:lstStyle/>
          <a:p>
            <a:r>
              <a:rPr lang="kk-KZ" sz="3200" dirty="0"/>
              <a:t>Бұл ағзаның </a:t>
            </a:r>
            <a:r>
              <a:rPr lang="kk-KZ" sz="3200" dirty="0">
                <a:hlinkClick r:id="rId2"/>
              </a:rPr>
              <a:t>ұрықтанған</a:t>
            </a:r>
            <a:r>
              <a:rPr lang="kk-KZ" sz="3200" dirty="0"/>
              <a:t> </a:t>
            </a:r>
            <a:r>
              <a:rPr lang="kk-KZ" sz="3200" dirty="0">
                <a:hlinkClick r:id="rId3" tooltip="Жұмыртқа"/>
              </a:rPr>
              <a:t>жұмыртқа</a:t>
            </a:r>
            <a:r>
              <a:rPr lang="kk-KZ" sz="3200" dirty="0"/>
              <a:t> жасушасынан бастап, туғанға дейінгі уақытты қамтиды. Ұрықтық даму анасының ішінде, яғни жатырда өтеді. </a:t>
            </a:r>
            <a:endParaRPr lang="kk-KZ" sz="3200" dirty="0" smtClean="0"/>
          </a:p>
          <a:p>
            <a:endParaRPr lang="kk-KZ" sz="3200" dirty="0"/>
          </a:p>
        </p:txBody>
      </p:sp>
    </p:spTree>
    <p:extLst>
      <p:ext uri="{BB962C8B-B14F-4D97-AF65-F5344CB8AC3E}">
        <p14:creationId xmlns:p14="http://schemas.microsoft.com/office/powerpoint/2010/main" val="404966264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340768"/>
            <a:ext cx="5832648" cy="4392488"/>
          </a:xfrm>
        </p:spPr>
      </p:pic>
    </p:spTree>
    <p:extLst>
      <p:ext uri="{BB962C8B-B14F-4D97-AF65-F5344CB8AC3E}">
        <p14:creationId xmlns:p14="http://schemas.microsoft.com/office/powerpoint/2010/main" val="20242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Постэмбрионды</a:t>
            </a:r>
            <a:r>
              <a:rPr lang="ru-RU" dirty="0" smtClean="0"/>
              <a:t> </a:t>
            </a:r>
            <a:r>
              <a:rPr lang="ru-RU" dirty="0" err="1"/>
              <a:t>кезең</a:t>
            </a:r>
            <a:endParaRPr lang="ru-RU" dirty="0"/>
          </a:p>
        </p:txBody>
      </p:sp>
      <p:sp>
        <p:nvSpPr>
          <p:cNvPr id="3" name="Объект 2"/>
          <p:cNvSpPr>
            <a:spLocks noGrp="1"/>
          </p:cNvSpPr>
          <p:nvPr>
            <p:ph idx="1"/>
          </p:nvPr>
        </p:nvSpPr>
        <p:spPr/>
        <p:txBody>
          <a:bodyPr>
            <a:normAutofit fontScale="92500" lnSpcReduction="10000"/>
          </a:bodyPr>
          <a:lstStyle/>
          <a:p>
            <a:r>
              <a:rPr lang="kk-KZ" sz="3200" dirty="0"/>
              <a:t>туғаннан бастап, өз тіршілігін жойғанға (өлгенге) дейінгі </a:t>
            </a:r>
            <a:r>
              <a:rPr lang="kk-KZ" sz="3200" dirty="0" smtClean="0"/>
              <a:t>кезең.</a:t>
            </a:r>
          </a:p>
          <a:p>
            <a:r>
              <a:rPr lang="kk-KZ" sz="3200" dirty="0" smtClean="0"/>
              <a:t>Постэмбрионды даму процесінде біртіндеп жыныстық жетілу және даралардың көбеюі,содан кейін қартаю және тіршіліктің жойылу процестері жүзеге асады.</a:t>
            </a:r>
            <a:endParaRPr lang="ru-RU" sz="3200" dirty="0"/>
          </a:p>
        </p:txBody>
      </p:sp>
    </p:spTree>
    <p:extLst>
      <p:ext uri="{BB962C8B-B14F-4D97-AF65-F5344CB8AC3E}">
        <p14:creationId xmlns:p14="http://schemas.microsoft.com/office/powerpoint/2010/main" val="217942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3600" dirty="0" err="1" smtClean="0"/>
              <a:t>Адамның</a:t>
            </a:r>
            <a:r>
              <a:rPr lang="ru-RU" sz="3600" dirty="0" smtClean="0"/>
              <a:t> </a:t>
            </a:r>
            <a:r>
              <a:rPr lang="ru-RU" sz="3600" dirty="0" err="1"/>
              <a:t>туғаннан</a:t>
            </a:r>
            <a:r>
              <a:rPr lang="ru-RU" sz="3600" dirty="0"/>
              <a:t> </a:t>
            </a:r>
            <a:r>
              <a:rPr lang="ru-RU" sz="3600" dirty="0" err="1"/>
              <a:t>кейінгі</a:t>
            </a:r>
            <a:r>
              <a:rPr lang="ru-RU" sz="3600" dirty="0"/>
              <a:t> </a:t>
            </a:r>
            <a:r>
              <a:rPr lang="ru-RU" sz="3600" dirty="0" smtClean="0"/>
              <a:t>  </a:t>
            </a:r>
            <a:r>
              <a:rPr lang="ru-RU" sz="3600" dirty="0" err="1" smtClean="0"/>
              <a:t>жеке</a:t>
            </a:r>
            <a:r>
              <a:rPr lang="ru-RU" sz="3600" dirty="0" smtClean="0"/>
              <a:t> </a:t>
            </a:r>
            <a:r>
              <a:rPr lang="ru-RU" sz="3600" dirty="0" err="1"/>
              <a:t>дамуында</a:t>
            </a:r>
            <a:r>
              <a:rPr lang="ru-RU" sz="3600" dirty="0"/>
              <a:t> </a:t>
            </a:r>
            <a:r>
              <a:rPr lang="ru-RU" sz="3600" dirty="0" err="1"/>
              <a:t>бірнеше</a:t>
            </a:r>
            <a:r>
              <a:rPr lang="ru-RU" sz="3600" dirty="0"/>
              <a:t> </a:t>
            </a:r>
            <a:r>
              <a:rPr lang="ru-RU" sz="3600" dirty="0" err="1"/>
              <a:t>кезеңдерді</a:t>
            </a:r>
            <a:r>
              <a:rPr lang="ru-RU" sz="3600" dirty="0"/>
              <a:t> </a:t>
            </a:r>
            <a:r>
              <a:rPr lang="ru-RU" sz="3600" dirty="0" err="1" smtClean="0"/>
              <a:t>ажыратады</a:t>
            </a:r>
            <a:r>
              <a:rPr lang="ru-RU" sz="3600" dirty="0" smtClean="0"/>
              <a:t>:</a:t>
            </a:r>
            <a:endParaRPr lang="ru-RU" sz="3600" dirty="0"/>
          </a:p>
        </p:txBody>
      </p:sp>
    </p:spTree>
    <p:extLst>
      <p:ext uri="{BB962C8B-B14F-4D97-AF65-F5344CB8AC3E}">
        <p14:creationId xmlns:p14="http://schemas.microsoft.com/office/powerpoint/2010/main" val="1696291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268760"/>
            <a:ext cx="6965245" cy="1202485"/>
          </a:xfrm>
        </p:spPr>
        <p:txBody>
          <a:bodyPr>
            <a:noAutofit/>
          </a:bodyPr>
          <a:lstStyle/>
          <a:p>
            <a:r>
              <a:rPr lang="kk-KZ" sz="1800" b="1" dirty="0"/>
              <a:t>Нәрестелік кезең.</a:t>
            </a:r>
            <a:r>
              <a:rPr lang="kk-KZ" sz="1800" dirty="0"/>
              <a:t> Нәрестенің дүниеге келген күнінен бастап, 28-күнге дейінгі уақыт аралығы осылай аталады. Бұл кезде жаңа туған нәрестенің барлық мүшелері және мүшелер жүйесі өз алдына (анасының ағзасына байланыссыз) қызмет атқарып, өзара іс-әрекет жасайды. Мысалы, жылуды реттей алады. </a:t>
            </a:r>
            <a:r>
              <a:rPr lang="kk-KZ" sz="1800" dirty="0">
                <a:hlinkClick r:id="rId2" tooltip="Тынысалу (мұндай бет жоқ)"/>
              </a:rPr>
              <a:t>Тынысалу</a:t>
            </a:r>
            <a:r>
              <a:rPr lang="kk-KZ" sz="1800" dirty="0"/>
              <a:t>, ему, көзін жыпылықтату және басқа рефлекстерді өздігінен «іске қосады». Сондықтан бұл уақыт аралығы нәрестелік кезең деп жеке карастырылады.</a:t>
            </a:r>
            <a:endParaRPr lang="ru-RU" sz="18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3068960"/>
            <a:ext cx="4286250" cy="3067050"/>
          </a:xfrm>
        </p:spPr>
      </p:pic>
    </p:spTree>
    <p:extLst>
      <p:ext uri="{BB962C8B-B14F-4D97-AF65-F5344CB8AC3E}">
        <p14:creationId xmlns:p14="http://schemas.microsoft.com/office/powerpoint/2010/main" val="116847961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156</TotalTime>
  <Words>888</Words>
  <Application>Microsoft Office PowerPoint</Application>
  <PresentationFormat>Экран (4:3)</PresentationFormat>
  <Paragraphs>30</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Brush Script MT</vt:lpstr>
      <vt:lpstr>Constantia</vt:lpstr>
      <vt:lpstr>Franklin Gothic Book</vt:lpstr>
      <vt:lpstr>Rage Italic</vt:lpstr>
      <vt:lpstr>Times New Roman</vt:lpstr>
      <vt:lpstr>Кнопка</vt:lpstr>
      <vt:lpstr>Презентация PowerPoint</vt:lpstr>
      <vt:lpstr>Онтогенез</vt:lpstr>
      <vt:lpstr>Презентация PowerPoint</vt:lpstr>
      <vt:lpstr>Адам ағзасының өсуі мен дамуында негізінен 2 кезеңді ажыратады:</vt:lpstr>
      <vt:lpstr>Эмбрионды кезең</vt:lpstr>
      <vt:lpstr>Презентация PowerPoint</vt:lpstr>
      <vt:lpstr>Постэмбрионды кезең</vt:lpstr>
      <vt:lpstr>Презентация PowerPoint</vt:lpstr>
      <vt:lpstr>Нәрестелік кезең. Нәрестенің дүниеге келген күнінен бастап, 28-күнге дейінгі уақыт аралығы осылай аталады. Бұл кезде жаңа туған нәрестенің барлық мүшелері және мүшелер жүйесі өз алдына (анасының ағзасына байланыссыз) қызмет атқарып, өзара іс-әрекет жасайды. Мысалы, жылуды реттей алады. Тынысалу, ему, көзін жыпылықтату және басқа рефлекстерді өздігінен «іске қосады». Сондықтан бұл уақыт аралығы нәрестелік кезең деп жеке карастырылады.</vt:lpstr>
      <vt:lpstr>Емшектік кезең. Мұнда нәресте анасынан нәрлі уыз сүтін емеді. Уыз сүтінде нәрестенің ағзасына қажетті тағамдық заттар өте мол. Сондықтан да «уызына жарыған ұлылыққа ұмтылар, азамат боп өседі, ізгілікке құнты бар» деген халық нақылында терең тұжырым бар. Ана сүтін ешбір тағаммен теңестіруге болмайды. Ана сүті жетіспеген жағдайда ғана, 6-7 айдан бастап, қосымша тамақтандыруға болады. Бұл кезеңде сәбидің көп уакыты ұйқымен өтеді. Тамақ қажет болғанда, оянады. Емшектік кезеңде тамақ беру уақытын және тазалықты мұқият сақтау қажет. Олай болмаған жағдайда ұйқысы бұзылады, мазасыз болады, асқорытуы ауытқиды. Емшектік кезеңде нәресте қарқынды өседі. Қозғалыс әрекеттері дамиды: мойыны бекиді, отырады, еңбектейді, жүруге талпынады. Бұл кезеңде сүт тістері шыға бастайды, жеке сөздерге тілі келеді. Омыртқа бағанында иілімдер пайда болады. Қол-аяқ бұлшыкеттері де дами бастайды. Нәресте денесін шынықтыруға жүйелі түрде шомылдырудың және таза ауада серуендеудің маңызы зор. Нәресте денесін де, мінез-құлығын да дамытуда қайталау және жүйелілік ережелерін есте сақтау қажет. Мұның бәрі де тамақтануға, ұйкыға және т. б. байланысты шартты рефлекстердің дұрыс қалыптасуына септігін тигізеді.</vt:lpstr>
      <vt:lpstr>Мектепке дейінгі сәбилік кезең. Бұл кезеңде жаңадан көптеген қозғалысқа байланысты дағдылар қалыптасады. Сәби еркін жүреді, сөйлейді. Айналасындағы заттарға әуестігі артады, әр нәрсені білгісі келеді. Ойлау кабілеті дамиды. Жаңадан шартты рефлекстер калыптасады. Сүт тістері (20) толық шығып үлгіреді.</vt:lpstr>
      <vt:lpstr>Мектепке дейінгі естияр кезең. Бұл кезенді кейде мектеп жасына дейінгі кезең деп те атайды. Бұл кезеңде баланың айналасындағы болып жатқан жағдайларға кызығушылығы артады. Бұл не? деген сұрактарға жауап іздейді. Ми көлемі артып, дами түседі. Анық сөйлейді. Бұл кезеңде бала үшін әр түрлі ойынның маңызы зор. Ойын арқылы денесі өседі, көңіл күйі қалыптасады. Әсіресе, кимыл-өрекеті қажет ететін ойындар арқылы каңқасы мен бұлшыкеттері дұрыс жетіле түседі.</vt:lpstr>
      <vt:lpstr>Мектеп жасындағы ересек кезең. Баланың іс-әрекетінде сапалық өзгерістер байқалады. Бұл негізінен баланың мектепке баруымен тікелей байланысты. Енді бала мектеп тәртібіне бағынуға байланысты іс-әрекеттерге талпынады. Жаңа дағдылар қалыптасады, жауапкершілікті, тәртіпті сезінеді. Ойлау қабілеті дами бастайды. Бойларының ұзындығы шамамен - 140-150 см, салмағы 30 килодан артады.</vt:lpstr>
      <vt:lpstr>Жасөспірімдік кезең. Баланың өсуі мен дамуында жаңа өзгерістер пайда болады. Ұлдар мен қыздардың дене бітімінде бірінен-бірінің айырмашылықтары айқын байкалады. Мұның бәрі де жыныстық жетілуімен тікелей байланысты. Қыздарда алғашқы етеккір 12-13 жаста басталады. Денесі өседі, бұлшықеттері дамиды, тері астындағы май қабаты қалыңдай түседі. Кеудемен тынысалу түрі айқын білінеді және т. б. Ұлдардың дауысы жуандайды, көмекейі айқын байкалады. Жыныс мүшелері өседі, сақал-мұрт шыға бастайды және т. б. Зат алмасу қарқындығы артып, қозғалыс әрекеттердің үйлесімділігі жетіледі. Барлық физиологиялық үдерістер жедел жүреді.</vt:lpstr>
      <vt:lpstr>Балғын жастық (бойжеткен, бозбала) кезең. Барлық мүшелері мен мүшелер жүйесінің калыптасуы толығымен жетіледі. Жүйке жүйесі мен ішкі секреция бездерінің қызметі бірімен-бірі үйлесімді жүреді. Ағзадағы барлық физиологиялық үдерістердің жүруінде, міңез-құлық әрекеттерін басқаруда ми кыртысының реттеу қызметі артады. Тежелу үдерісінің басымдылығы байкалады. Эстетикалық көңіл күйі, акыл-ой, жауапкершілігі және т. б. қасиеттер толық калыптасады. Адамның дене еңбегі мен ой еңбегінің жұмыс істеу кабілеті де арта түседі. Жеке мүшелерінің өсуі тоқтайды. Жыныстық тұрғыдан да толық жетіледі.</vt:lpstr>
      <vt:lpstr>Кемелденген кезең. Акыл-ой, санасы, ойлау кабілеті жетіліп, шығармашылық іс-әрекеттері табыстарға жетелейді. Қоғам алдындағы жауапкершілігін толық сезінеді. Барлық іс-әрекеттерін алдын ала жоспарлап, белгілі бір мақсатқа жетуге талпынады. Бұл кезеңнің соңында жыныстық бездер қызметі әрекетіне байланысты соңғы рет гормондық қайта құрылу басталады. Жүрек-қантамырлар ауруларының қауіптілігі арта түседі.</vt:lpstr>
      <vt:lpstr>Мосқалдық кезең (пожилой). Бұл кезеңде адамның қимыл-әрекеті баяулайды. Зат алмасу қарқыны бәсеңдейді. Жүйке жүйесінде тежелу айқын басымдылық көрсетеді. Кейбір ішкі секреция бездерінің гормон бөлуі азаяды. Сүйектің құрамында бейағзалық заттардың мөлшері арта бастайды. Жүйке жүйесінің реттеу қызметі де баяулайды.</vt:lpstr>
      <vt:lpstr>Қарттық кезең. Барлық мүшелер жүйесінің қызметі, жалпы зат алмасу қарқыны баяулайды. Адамның есте сақтау кабілеті төмендейді.</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Онтогенез</dc:title>
  <dc:creator>Admin</dc:creator>
  <cp:lastModifiedBy>Данагул</cp:lastModifiedBy>
  <cp:revision>23</cp:revision>
  <dcterms:created xsi:type="dcterms:W3CDTF">2017-10-17T11:21:14Z</dcterms:created>
  <dcterms:modified xsi:type="dcterms:W3CDTF">2025-02-10T16:06:43Z</dcterms:modified>
</cp:coreProperties>
</file>