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9"/>
  </p:notesMasterIdLst>
  <p:sldIdLst>
    <p:sldId id="256" r:id="rId2"/>
    <p:sldId id="257" r:id="rId3"/>
    <p:sldId id="260" r:id="rId4"/>
    <p:sldId id="259" r:id="rId5"/>
    <p:sldId id="261" r:id="rId6"/>
    <p:sldId id="262" r:id="rId7"/>
    <p:sldId id="263" r:id="rId8"/>
    <p:sldId id="264" r:id="rId9"/>
    <p:sldId id="265" r:id="rId10"/>
    <p:sldId id="271" r:id="rId11"/>
    <p:sldId id="266" r:id="rId12"/>
    <p:sldId id="273" r:id="rId13"/>
    <p:sldId id="267" r:id="rId14"/>
    <p:sldId id="272" r:id="rId15"/>
    <p:sldId id="269" r:id="rId16"/>
    <p:sldId id="270"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E172E-92D2-41B6-9150-9EAFAB78AD78}" type="datetimeFigureOut">
              <a:rPr lang="ru-RU" smtClean="0"/>
              <a:t>12.02.2025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D278C-C224-4F72-B8D6-6373A4BE5B7C}" type="slidenum">
              <a:rPr lang="ru-RU" smtClean="0"/>
              <a:t>‹#›</a:t>
            </a:fld>
            <a:endParaRPr lang="ru-RU" dirty="0"/>
          </a:p>
        </p:txBody>
      </p:sp>
    </p:spTree>
    <p:extLst>
      <p:ext uri="{BB962C8B-B14F-4D97-AF65-F5344CB8AC3E}">
        <p14:creationId xmlns:p14="http://schemas.microsoft.com/office/powerpoint/2010/main" val="126287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20" name="Нижний колонтитул 19"/>
          <p:cNvSpPr>
            <a:spLocks noGrp="1"/>
          </p:cNvSpPr>
          <p:nvPr>
            <p:ph type="ftr" sz="quarter" idx="11"/>
          </p:nvPr>
        </p:nvSpPr>
        <p:spPr/>
        <p:txBody>
          <a:bodyPr/>
          <a:lstStyle/>
          <a:p>
            <a:endParaRPr lang="ru-RU" dirty="0"/>
          </a:p>
        </p:txBody>
      </p:sp>
      <p:sp>
        <p:nvSpPr>
          <p:cNvPr id="10" name="Номер слайда 9"/>
          <p:cNvSpPr>
            <a:spLocks noGrp="1"/>
          </p:cNvSpPr>
          <p:nvPr>
            <p:ph type="sldNum" sz="quarter" idx="12"/>
          </p:nvPr>
        </p:nvSpPr>
        <p:spPr/>
        <p:txBody>
          <a:bodyPr/>
          <a:lstStyle/>
          <a:p>
            <a:fld id="{B19B0651-EE4F-4900-A07F-96A6BFA9D0F0}" type="slidenum">
              <a:rPr lang="ru-RU" smtClean="0"/>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12.02.2025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12.02.2025</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1600" y="1340768"/>
            <a:ext cx="7129264" cy="5328592"/>
          </a:xfrm>
        </p:spPr>
        <p:txBody>
          <a:bodyPr>
            <a:normAutofit/>
          </a:bodyPr>
          <a:lstStyle/>
          <a:p>
            <a:r>
              <a:rPr lang="kk-KZ" sz="8000" b="1" dirty="0" smtClean="0">
                <a:latin typeface="Times New Roman" pitchFamily="18" charset="0"/>
                <a:cs typeface="Times New Roman" pitchFamily="18" charset="0"/>
              </a:rPr>
              <a:t>       </a:t>
            </a:r>
          </a:p>
          <a:p>
            <a:pPr algn="ctr"/>
            <a:r>
              <a:rPr lang="kk-KZ" sz="3200" dirty="0" smtClean="0">
                <a:latin typeface="Times New Roman" pitchFamily="18" charset="0"/>
                <a:cs typeface="Times New Roman" pitchFamily="18" charset="0"/>
              </a:rPr>
              <a:t>Тақырыбы</a:t>
            </a:r>
            <a:r>
              <a:rPr lang="kk-KZ" sz="3200" dirty="0" smtClean="0">
                <a:latin typeface="Times New Roman" pitchFamily="18" charset="0"/>
                <a:cs typeface="Times New Roman" pitchFamily="18" charset="0"/>
              </a:rPr>
              <a:t>:                                                </a:t>
            </a:r>
            <a:r>
              <a:rPr lang="kk-KZ" sz="3200" b="1" dirty="0" smtClean="0">
                <a:latin typeface="Times New Roman" pitchFamily="18" charset="0"/>
                <a:cs typeface="Times New Roman" pitchFamily="18" charset="0"/>
              </a:rPr>
              <a:t>Адам миының құрылысы және қызметі</a:t>
            </a:r>
          </a:p>
          <a:p>
            <a:r>
              <a:rPr lang="kk-KZ" sz="1800" b="1" dirty="0">
                <a:latin typeface="Times New Roman" pitchFamily="18" charset="0"/>
                <a:cs typeface="Times New Roman" pitchFamily="18" charset="0"/>
              </a:rPr>
              <a:t> </a:t>
            </a:r>
            <a:r>
              <a:rPr lang="kk-KZ" sz="1800" b="1" dirty="0" smtClean="0">
                <a:latin typeface="Times New Roman" pitchFamily="18" charset="0"/>
                <a:cs typeface="Times New Roman" pitchFamily="18" charset="0"/>
              </a:rPr>
              <a:t>                                                                         </a:t>
            </a:r>
          </a:p>
          <a:p>
            <a:r>
              <a:rPr lang="kk-KZ" sz="1800" b="1" dirty="0">
                <a:latin typeface="Times New Roman" pitchFamily="18" charset="0"/>
                <a:cs typeface="Times New Roman" pitchFamily="18" charset="0"/>
              </a:rPr>
              <a:t> </a:t>
            </a:r>
            <a:endParaRPr lang="kk-KZ" sz="1800" b="1"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80833978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Ортаңғы ми</a:t>
            </a:r>
            <a:endParaRPr lang="ru-RU" sz="2400" dirty="0">
              <a:latin typeface="Times New Roman" pitchFamily="18" charset="0"/>
              <a:cs typeface="Times New Roman" pitchFamily="18" charset="0"/>
            </a:endParaRPr>
          </a:p>
        </p:txBody>
      </p:sp>
      <p:pic>
        <p:nvPicPr>
          <p:cNvPr id="21" name="Объект 2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487" y="1595437"/>
            <a:ext cx="6886575" cy="4505325"/>
          </a:xfrm>
        </p:spPr>
      </p:pic>
      <p:cxnSp>
        <p:nvCxnSpPr>
          <p:cNvPr id="23" name="Прямая со стрелкой 22"/>
          <p:cNvCxnSpPr/>
          <p:nvPr/>
        </p:nvCxnSpPr>
        <p:spPr>
          <a:xfrm flipV="1">
            <a:off x="5508104" y="1124744"/>
            <a:ext cx="576064"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059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Аралық</a:t>
            </a:r>
            <a:r>
              <a:rPr lang="ru-RU" dirty="0" smtClean="0"/>
              <a:t> </a:t>
            </a:r>
            <a:r>
              <a:rPr lang="ru-RU" dirty="0"/>
              <a:t>ми </a:t>
            </a:r>
          </a:p>
        </p:txBody>
      </p:sp>
      <p:sp>
        <p:nvSpPr>
          <p:cNvPr id="5" name="Объект 4"/>
          <p:cNvSpPr>
            <a:spLocks noGrp="1"/>
          </p:cNvSpPr>
          <p:nvPr>
            <p:ph idx="1"/>
          </p:nvPr>
        </p:nvSpPr>
        <p:spPr/>
        <p:txBody>
          <a:bodyPr>
            <a:normAutofit/>
          </a:bodyPr>
          <a:lstStyle/>
          <a:p>
            <a:r>
              <a:rPr lang="ru-RU" sz="2400" dirty="0" err="1">
                <a:latin typeface="Times New Roman" pitchFamily="18" charset="0"/>
                <a:cs typeface="Times New Roman" pitchFamily="18" charset="0"/>
              </a:rPr>
              <a:t>Аралық</a:t>
            </a:r>
            <a:r>
              <a:rPr lang="ru-RU" sz="2400" dirty="0">
                <a:latin typeface="Times New Roman" pitchFamily="18" charset="0"/>
                <a:cs typeface="Times New Roman" pitchFamily="18" charset="0"/>
              </a:rPr>
              <a:t> ми  </a:t>
            </a:r>
            <a:r>
              <a:rPr lang="ru-RU" sz="2400" dirty="0" err="1" smtClean="0">
                <a:latin typeface="Times New Roman" pitchFamily="18" charset="0"/>
                <a:cs typeface="Times New Roman" pitchFamily="18" charset="0"/>
              </a:rPr>
              <a:t>арқылы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импульстер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барлық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рецепторлардан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үлкен</a:t>
            </a:r>
            <a:r>
              <a:rPr lang="ru-RU" sz="2400" dirty="0" smtClean="0">
                <a:latin typeface="Times New Roman" pitchFamily="18" charset="0"/>
                <a:cs typeface="Times New Roman" pitchFamily="18" charset="0"/>
              </a:rPr>
              <a:t> ми </a:t>
            </a:r>
            <a:r>
              <a:rPr lang="ru-RU" sz="2400" dirty="0" err="1" smtClean="0">
                <a:latin typeface="Times New Roman" pitchFamily="18" charset="0"/>
                <a:cs typeface="Times New Roman" pitchFamily="18" charset="0"/>
              </a:rPr>
              <a:t>сыңарларының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қыртысына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түседі.Жүру,жүзу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сияқты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күрделі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қозғалтқыш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рефлекстердің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көпшілгі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аралық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мимен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байланысты.Аралық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мидың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кейбір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ядроларының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нейрондары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гуморальдық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реттелуді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жүзеге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асыратын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биологиялық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белсенді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заттар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өндіреді</a:t>
            </a:r>
            <a:r>
              <a:rPr lang="ru-RU" sz="2400" dirty="0" smtClean="0">
                <a:latin typeface="Times New Roman" pitchFamily="18" charset="0"/>
                <a:cs typeface="Times New Roman" pitchFamily="18" charset="0"/>
              </a:rPr>
              <a:t>.</a:t>
            </a:r>
            <a:r>
              <a:rPr lang="ru-RU" dirty="0"/>
              <a:t/>
            </a:r>
            <a:br>
              <a:rPr lang="ru-RU" dirty="0"/>
            </a:br>
            <a:endParaRPr lang="ru-RU" dirty="0"/>
          </a:p>
        </p:txBody>
      </p:sp>
    </p:spTree>
    <p:extLst>
      <p:ext uri="{BB962C8B-B14F-4D97-AF65-F5344CB8AC3E}">
        <p14:creationId xmlns:p14="http://schemas.microsoft.com/office/powerpoint/2010/main" val="354881177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400" dirty="0" smtClean="0">
                <a:latin typeface="Times New Roman" pitchFamily="18" charset="0"/>
                <a:cs typeface="Times New Roman" pitchFamily="18" charset="0"/>
              </a:rPr>
              <a:t>              Аралық ми</a:t>
            </a:r>
            <a:endParaRPr lang="ru-RU" sz="24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1556792"/>
            <a:ext cx="4382641" cy="4176464"/>
          </a:xfrm>
        </p:spPr>
      </p:pic>
      <p:cxnSp>
        <p:nvCxnSpPr>
          <p:cNvPr id="11" name="Прямая со стрелкой 10"/>
          <p:cNvCxnSpPr/>
          <p:nvPr/>
        </p:nvCxnSpPr>
        <p:spPr>
          <a:xfrm flipH="1" flipV="1">
            <a:off x="3635896" y="1052736"/>
            <a:ext cx="2088232"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83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Мишық</a:t>
            </a:r>
            <a:endParaRPr lang="ru-RU" dirty="0"/>
          </a:p>
        </p:txBody>
      </p:sp>
      <p:sp>
        <p:nvSpPr>
          <p:cNvPr id="3" name="Объект 2"/>
          <p:cNvSpPr>
            <a:spLocks noGrp="1"/>
          </p:cNvSpPr>
          <p:nvPr>
            <p:ph idx="1"/>
          </p:nvPr>
        </p:nvSpPr>
        <p:spPr/>
        <p:txBody>
          <a:bodyPr>
            <a:normAutofit/>
          </a:bodyPr>
          <a:lstStyle/>
          <a:p>
            <a:r>
              <a:rPr lang="kk-KZ" sz="2400" dirty="0" smtClean="0">
                <a:latin typeface="Times New Roman" pitchFamily="18" charset="0"/>
                <a:cs typeface="Times New Roman" pitchFamily="18" charset="0"/>
              </a:rPr>
              <a:t>Мишық өзара байланысқан екі ми сыңарынан құралған.Оның беті көптеген көлденең ойыстардан,жүлгелер мен иірімдерден тұрады.Мишықтың жұқа үстіндегі қабаты қыртыс деп аталады.Мишықтың ең басты қызметтерінің бірі-қимылды үйлестіру,тепе-теңдікті сақтау.Мишық зақымданғанда адамның қимыл-қозғалысы бұзылады, тепе-теңдікті сақтай алмайды.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6693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400" dirty="0" smtClean="0">
                <a:latin typeface="Times New Roman" pitchFamily="18" charset="0"/>
                <a:cs typeface="Times New Roman" pitchFamily="18" charset="0"/>
              </a:rPr>
              <a:t>                                                                   мишық</a:t>
            </a:r>
            <a:endParaRPr lang="ru-RU" sz="24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556792"/>
            <a:ext cx="4869190" cy="4105664"/>
          </a:xfrm>
        </p:spPr>
      </p:pic>
      <p:cxnSp>
        <p:nvCxnSpPr>
          <p:cNvPr id="6" name="Прямая со стрелкой 5"/>
          <p:cNvCxnSpPr/>
          <p:nvPr/>
        </p:nvCxnSpPr>
        <p:spPr>
          <a:xfrm flipV="1">
            <a:off x="4932040" y="980728"/>
            <a:ext cx="2016224"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70889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Үлкен</a:t>
            </a:r>
            <a:r>
              <a:rPr lang="ru-RU" dirty="0" smtClean="0"/>
              <a:t> </a:t>
            </a:r>
            <a:r>
              <a:rPr lang="ru-RU" dirty="0"/>
              <a:t>ми </a:t>
            </a:r>
            <a:r>
              <a:rPr lang="ru-RU" dirty="0" err="1"/>
              <a:t>сыңарлары</a:t>
            </a:r>
            <a:r>
              <a:rPr lang="ru-RU" dirty="0"/>
              <a:t> </a:t>
            </a:r>
          </a:p>
        </p:txBody>
      </p:sp>
      <p:sp>
        <p:nvSpPr>
          <p:cNvPr id="3" name="Объект 2"/>
          <p:cNvSpPr>
            <a:spLocks noGrp="1"/>
          </p:cNvSpPr>
          <p:nvPr>
            <p:ph idx="1"/>
          </p:nvPr>
        </p:nvSpPr>
        <p:spPr>
          <a:xfrm>
            <a:off x="1403648" y="1196752"/>
            <a:ext cx="7498080" cy="4800600"/>
          </a:xfrm>
        </p:spPr>
        <p:txBody>
          <a:bodyPr>
            <a:normAutofit lnSpcReduction="10000"/>
          </a:bodyPr>
          <a:lstStyle/>
          <a:p>
            <a:r>
              <a:rPr lang="kk-KZ" sz="2000" dirty="0" smtClean="0">
                <a:latin typeface="Times New Roman" pitchFamily="18" charset="0"/>
                <a:cs typeface="Times New Roman" pitchFamily="18" charset="0"/>
              </a:rPr>
              <a:t>Үлкен ми сыңарлары мидың ең үлкен және эволюциялық тұрғыдан ең жас бөлігі.Адамда үлкен ми сыңарлары жақсы жетілген.Үлкен ми сыңарларының беті-сұр зат қыртыстан түзілген.Қыртыстың жалпы ауданы 2200-2500 см квадрат,оны </a:t>
            </a:r>
            <a:r>
              <a:rPr lang="ru-RU" sz="2000" dirty="0" smtClean="0">
                <a:latin typeface="Times New Roman" pitchFamily="18" charset="0"/>
                <a:cs typeface="Times New Roman" pitchFamily="18" charset="0"/>
              </a:rPr>
              <a:t>14-18</a:t>
            </a:r>
            <a:r>
              <a:rPr lang="kk-KZ" sz="2000" dirty="0" smtClean="0">
                <a:latin typeface="Times New Roman" pitchFamily="18" charset="0"/>
                <a:cs typeface="Times New Roman" pitchFamily="18" charset="0"/>
              </a:rPr>
              <a:t> млрд нейрон денелері құрайды.Үлкен ми сыңарларының беті қыртыс ауданын ұлғайтып тұратын жүлгелерден,иірімдерден түзілген қатпар болып табылады.Үлкен ми сыңарларында сенсорлық аймақтар орналасқан.</a:t>
            </a:r>
          </a:p>
          <a:p>
            <a:r>
              <a:rPr lang="kk-KZ" sz="2000" dirty="0" smtClean="0">
                <a:latin typeface="Times New Roman" pitchFamily="18" charset="0"/>
                <a:cs typeface="Times New Roman" pitchFamily="18" charset="0"/>
              </a:rPr>
              <a:t>Үлкен ми сыңарлары</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жүлгелермен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бөлінген</a:t>
            </a:r>
            <a:r>
              <a:rPr lang="ru-RU" sz="2000" dirty="0" smtClean="0">
                <a:latin typeface="Times New Roman" pitchFamily="18" charset="0"/>
                <a:cs typeface="Times New Roman" pitchFamily="18" charset="0"/>
              </a:rPr>
              <a:t> 4 </a:t>
            </a:r>
            <a:r>
              <a:rPr lang="kk-KZ" sz="2000" dirty="0" smtClean="0">
                <a:latin typeface="Times New Roman" pitchFamily="18" charset="0"/>
                <a:cs typeface="Times New Roman" pitchFamily="18" charset="0"/>
              </a:rPr>
              <a:t>бөліктен тұрады: </a:t>
            </a:r>
          </a:p>
          <a:p>
            <a:r>
              <a:rPr lang="kk-KZ" sz="2000" dirty="0" smtClean="0">
                <a:latin typeface="Times New Roman" pitchFamily="18" charset="0"/>
                <a:cs typeface="Times New Roman" pitchFamily="18" charset="0"/>
              </a:rPr>
              <a:t>Маңдай</a:t>
            </a:r>
          </a:p>
          <a:p>
            <a:r>
              <a:rPr lang="kk-KZ" sz="2000" dirty="0" smtClean="0">
                <a:latin typeface="Times New Roman" pitchFamily="18" charset="0"/>
                <a:cs typeface="Times New Roman" pitchFamily="18" charset="0"/>
              </a:rPr>
              <a:t>Төбе</a:t>
            </a:r>
          </a:p>
          <a:p>
            <a:r>
              <a:rPr lang="kk-KZ" sz="2000" dirty="0" smtClean="0">
                <a:latin typeface="Times New Roman" pitchFamily="18" charset="0"/>
                <a:cs typeface="Times New Roman" pitchFamily="18" charset="0"/>
              </a:rPr>
              <a:t>Шүйде</a:t>
            </a:r>
          </a:p>
          <a:p>
            <a:r>
              <a:rPr lang="kk-KZ" sz="2000" dirty="0" smtClean="0">
                <a:latin typeface="Times New Roman" pitchFamily="18" charset="0"/>
                <a:cs typeface="Times New Roman" pitchFamily="18" charset="0"/>
              </a:rPr>
              <a:t>Самай </a:t>
            </a:r>
          </a:p>
          <a:p>
            <a:endParaRPr lang="ru-RU" dirty="0"/>
          </a:p>
        </p:txBody>
      </p:sp>
    </p:spTree>
    <p:extLst>
      <p:ext uri="{BB962C8B-B14F-4D97-AF65-F5344CB8AC3E}">
        <p14:creationId xmlns:p14="http://schemas.microsoft.com/office/powerpoint/2010/main" val="2786291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476672"/>
            <a:ext cx="7128792" cy="5472608"/>
          </a:xfrm>
        </p:spPr>
      </p:pic>
    </p:spTree>
    <p:extLst>
      <p:ext uri="{BB962C8B-B14F-4D97-AF65-F5344CB8AC3E}">
        <p14:creationId xmlns:p14="http://schemas.microsoft.com/office/powerpoint/2010/main" val="616373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82296" indent="0">
              <a:buNone/>
            </a:pPr>
            <a:endParaRPr lang="kk-KZ" sz="4400" dirty="0">
              <a:latin typeface="Times New Roman" pitchFamily="18" charset="0"/>
              <a:cs typeface="Times New Roman" pitchFamily="18" charset="0"/>
            </a:endParaRPr>
          </a:p>
          <a:p>
            <a:pPr marL="82296" indent="0">
              <a:buNone/>
            </a:pPr>
            <a:endParaRPr lang="kk-KZ" sz="4400" dirty="0" smtClean="0">
              <a:latin typeface="Times New Roman" pitchFamily="18" charset="0"/>
              <a:cs typeface="Times New Roman" pitchFamily="18" charset="0"/>
            </a:endParaRPr>
          </a:p>
          <a:p>
            <a:pPr marL="82296" indent="0">
              <a:buNone/>
            </a:pPr>
            <a:r>
              <a:rPr lang="kk-KZ" sz="4400" dirty="0">
                <a:latin typeface="Times New Roman" pitchFamily="18" charset="0"/>
                <a:cs typeface="Times New Roman" pitchFamily="18" charset="0"/>
              </a:rPr>
              <a:t> </a:t>
            </a:r>
            <a:r>
              <a:rPr lang="kk-KZ" sz="4400" dirty="0" smtClean="0">
                <a:latin typeface="Times New Roman" pitchFamily="18" charset="0"/>
                <a:cs typeface="Times New Roman" pitchFamily="18" charset="0"/>
              </a:rPr>
              <a:t>   Назарларыңызға рахмет</a:t>
            </a:r>
            <a:r>
              <a:rPr lang="ru-RU" sz="4400" dirty="0">
                <a:latin typeface="Times New Roman" pitchFamily="18" charset="0"/>
                <a:cs typeface="Times New Roman" pitchFamily="18" charset="0"/>
              </a:rPr>
              <a:t>!</a:t>
            </a:r>
          </a:p>
        </p:txBody>
      </p:sp>
    </p:spTree>
    <p:extLst>
      <p:ext uri="{BB962C8B-B14F-4D97-AF65-F5344CB8AC3E}">
        <p14:creationId xmlns:p14="http://schemas.microsoft.com/office/powerpoint/2010/main" val="316418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925240" y="1052736"/>
            <a:ext cx="8229600" cy="4876800"/>
          </a:xfrm>
        </p:spPr>
        <p:txBody>
          <a:bodyPr>
            <a:normAutofit/>
          </a:bodyPr>
          <a:lstStyle/>
          <a:p>
            <a:r>
              <a:rPr lang="kk-KZ" sz="2000" dirty="0" smtClean="0">
                <a:latin typeface="Times New Roman" pitchFamily="18" charset="0"/>
                <a:cs typeface="Times New Roman" pitchFamily="18" charset="0"/>
              </a:rPr>
              <a:t>Орталық нерв жүйесінің негізгі бөлігі-ми.Ол ми сауытында орналасқан.Ересек адамда мидың салмағы </a:t>
            </a:r>
            <a:r>
              <a:rPr lang="ru-RU" sz="2000" dirty="0" smtClean="0">
                <a:latin typeface="Times New Roman" pitchFamily="18" charset="0"/>
                <a:cs typeface="Times New Roman" pitchFamily="18" charset="0"/>
              </a:rPr>
              <a:t>1300-1400  </a:t>
            </a:r>
            <a:r>
              <a:rPr lang="ru-RU" sz="2000" dirty="0" err="1" smtClean="0">
                <a:latin typeface="Times New Roman" pitchFamily="18" charset="0"/>
                <a:cs typeface="Times New Roman" pitchFamily="18" charset="0"/>
              </a:rPr>
              <a:t>граммды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құрайды.Ол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организмнің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жалпы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салмағының</a:t>
            </a:r>
            <a:r>
              <a:rPr lang="ru-RU" sz="2000" dirty="0" smtClean="0">
                <a:latin typeface="Times New Roman" pitchFamily="18" charset="0"/>
                <a:cs typeface="Times New Roman" pitchFamily="18" charset="0"/>
              </a:rPr>
              <a:t> 2 </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-ін құрайды.</a:t>
            </a:r>
          </a:p>
          <a:p>
            <a:r>
              <a:rPr lang="ru-RU" sz="2000" dirty="0" smtClean="0">
                <a:latin typeface="Times New Roman" pitchFamily="18" charset="0"/>
                <a:cs typeface="Times New Roman" pitchFamily="18" charset="0"/>
              </a:rPr>
              <a:t> Салма</a:t>
            </a:r>
            <a:r>
              <a:rPr lang="kk-KZ" sz="2000" dirty="0" smtClean="0">
                <a:latin typeface="Times New Roman" pitchFamily="18" charset="0"/>
                <a:cs typeface="Times New Roman" pitchFamily="18" charset="0"/>
              </a:rPr>
              <a:t>ғы бұл көрсетілгеннен көбірек болатын адамдар да кездеседі.Адамның дарындылығы мен ақылдылығы мидың салмағына байланысты емес.</a:t>
            </a:r>
          </a:p>
          <a:p>
            <a:r>
              <a:rPr lang="kk-KZ" sz="2000" dirty="0" smtClean="0">
                <a:latin typeface="Times New Roman" pitchFamily="18" charset="0"/>
                <a:cs typeface="Times New Roman" pitchFamily="18" charset="0"/>
              </a:rPr>
              <a:t>Мидан 12 жұп жүйкелер тарап,миды көптеген ішкі мүшелермен,беттің,мойынның еттерімен,тілмен,көзбен байланыстырады және сезім мүшелерінен келген ақпаратты миға жеткізеді.</a:t>
            </a:r>
            <a:r>
              <a:rPr lang="ru-RU" sz="2000" dirty="0">
                <a:latin typeface="Times New Roman" pitchFamily="18" charset="0"/>
                <a:cs typeface="Times New Roman" pitchFamily="18" charset="0"/>
              </a:rPr>
              <a:t> Ми </a:t>
            </a:r>
            <a:r>
              <a:rPr lang="ru-RU" sz="2000" dirty="0" err="1">
                <a:latin typeface="Times New Roman" pitchFamily="18" charset="0"/>
                <a:cs typeface="Times New Roman" pitchFamily="18" charset="0"/>
              </a:rPr>
              <a:t>денемен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жұлын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байланысады</a:t>
            </a:r>
            <a:r>
              <a:rPr lang="ru-RU" sz="2000" dirty="0" smtClean="0">
                <a:latin typeface="Times New Roman" pitchFamily="18" charset="0"/>
                <a:cs typeface="Times New Roman" pitchFamily="18" charset="0"/>
              </a:rPr>
              <a:t>.</a:t>
            </a:r>
          </a:p>
          <a:p>
            <a:r>
              <a:rPr lang="kk-KZ" sz="2000" dirty="0" smtClean="0">
                <a:latin typeface="Times New Roman" pitchFamily="18" charset="0"/>
                <a:cs typeface="Times New Roman" pitchFamily="18" charset="0"/>
              </a:rPr>
              <a:t>Ақыл-ойлы материяның ең жетілген өкілі-ми болып саналады.Ми ешқашанда демалмайды.Тіпті,түнде дененің көптеген мүшелері босаңсып,қозғалмайтын күйге түссе де,ми жұмыс істеп жатады.</a:t>
            </a:r>
          </a:p>
        </p:txBody>
      </p:sp>
    </p:spTree>
    <p:extLst>
      <p:ext uri="{BB962C8B-B14F-4D97-AF65-F5344CB8AC3E}">
        <p14:creationId xmlns:p14="http://schemas.microsoft.com/office/powerpoint/2010/main" val="3674355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124744"/>
            <a:ext cx="7056784" cy="4824536"/>
          </a:xfrm>
        </p:spPr>
      </p:pic>
    </p:spTree>
    <p:extLst>
      <p:ext uri="{BB962C8B-B14F-4D97-AF65-F5344CB8AC3E}">
        <p14:creationId xmlns:p14="http://schemas.microsoft.com/office/powerpoint/2010/main" val="178441051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solidFill>
                  <a:schemeClr val="tx1"/>
                </a:solidFill>
              </a:rPr>
              <a:t>Адамның миы </a:t>
            </a:r>
            <a:r>
              <a:rPr lang="ru-RU" dirty="0" smtClean="0">
                <a:solidFill>
                  <a:schemeClr val="tx1"/>
                </a:solidFill>
              </a:rPr>
              <a:t>3 </a:t>
            </a:r>
            <a:r>
              <a:rPr lang="kk-KZ" dirty="0" smtClean="0">
                <a:solidFill>
                  <a:schemeClr val="tx1"/>
                </a:solidFill>
              </a:rPr>
              <a:t>бөліктен тұрады:</a:t>
            </a:r>
            <a:endParaRPr lang="ru-RU" dirty="0">
              <a:solidFill>
                <a:schemeClr val="tx1"/>
              </a:solidFill>
            </a:endParaRPr>
          </a:p>
        </p:txBody>
      </p:sp>
      <p:sp>
        <p:nvSpPr>
          <p:cNvPr id="3" name="Объект 2"/>
          <p:cNvSpPr>
            <a:spLocks noGrp="1"/>
          </p:cNvSpPr>
          <p:nvPr>
            <p:ph idx="1"/>
          </p:nvPr>
        </p:nvSpPr>
        <p:spPr/>
        <p:txBody>
          <a:bodyPr>
            <a:normAutofit/>
          </a:bodyPr>
          <a:lstStyle/>
          <a:p>
            <a:r>
              <a:rPr lang="kk-KZ" sz="3200" dirty="0" smtClean="0"/>
              <a:t>Ми діңі </a:t>
            </a:r>
            <a:r>
              <a:rPr lang="en-US" sz="3200" dirty="0" smtClean="0"/>
              <a:t>(</a:t>
            </a:r>
            <a:r>
              <a:rPr lang="kk-KZ" sz="3200" dirty="0" smtClean="0"/>
              <a:t>сопақша ми,ми көпірі,ортаңғы</a:t>
            </a:r>
            <a:r>
              <a:rPr lang="en-US" sz="3200" dirty="0" smtClean="0"/>
              <a:t> </a:t>
            </a:r>
            <a:r>
              <a:rPr lang="kk-KZ" sz="3200" dirty="0" smtClean="0"/>
              <a:t>ми,аралық ми</a:t>
            </a:r>
            <a:r>
              <a:rPr lang="en-US" sz="3200" dirty="0" smtClean="0"/>
              <a:t>)</a:t>
            </a:r>
          </a:p>
          <a:p>
            <a:r>
              <a:rPr lang="kk-KZ" sz="3200" dirty="0" smtClean="0"/>
              <a:t>Мишық</a:t>
            </a:r>
          </a:p>
          <a:p>
            <a:r>
              <a:rPr lang="kk-KZ" sz="3200" dirty="0" smtClean="0"/>
              <a:t>Үлкен ми сыңарлары</a:t>
            </a:r>
            <a:endParaRPr lang="ru-RU" sz="3200" dirty="0"/>
          </a:p>
        </p:txBody>
      </p:sp>
    </p:spTree>
    <p:extLst>
      <p:ext uri="{BB962C8B-B14F-4D97-AF65-F5344CB8AC3E}">
        <p14:creationId xmlns:p14="http://schemas.microsoft.com/office/powerpoint/2010/main" val="243733783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196752"/>
            <a:ext cx="6242304" cy="4675632"/>
          </a:xfrm>
        </p:spPr>
      </p:pic>
    </p:spTree>
    <p:extLst>
      <p:ext uri="{BB962C8B-B14F-4D97-AF65-F5344CB8AC3E}">
        <p14:creationId xmlns:p14="http://schemas.microsoft.com/office/powerpoint/2010/main" val="1041845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Сопақша</a:t>
            </a:r>
            <a:r>
              <a:rPr lang="ru-RU" dirty="0" smtClean="0"/>
              <a:t> </a:t>
            </a:r>
            <a:r>
              <a:rPr lang="ru-RU" dirty="0"/>
              <a:t>ми </a:t>
            </a:r>
          </a:p>
        </p:txBody>
      </p:sp>
      <p:sp>
        <p:nvSpPr>
          <p:cNvPr id="3" name="Объект 2"/>
          <p:cNvSpPr>
            <a:spLocks noGrp="1"/>
          </p:cNvSpPr>
          <p:nvPr>
            <p:ph idx="1"/>
          </p:nvPr>
        </p:nvSpPr>
        <p:spPr/>
        <p:txBody>
          <a:bodyPr>
            <a:normAutofit fontScale="92500"/>
          </a:bodyPr>
          <a:lstStyle/>
          <a:p>
            <a:r>
              <a:rPr lang="ru-RU" sz="2400" dirty="0" err="1">
                <a:latin typeface="Times New Roman" pitchFamily="18" charset="0"/>
                <a:cs typeface="Times New Roman" pitchFamily="18" charset="0"/>
              </a:rPr>
              <a:t>Сопақша</a:t>
            </a:r>
            <a:r>
              <a:rPr lang="ru-RU" sz="2400" dirty="0">
                <a:latin typeface="Times New Roman" pitchFamily="18" charset="0"/>
                <a:cs typeface="Times New Roman" pitchFamily="18" charset="0"/>
              </a:rPr>
              <a:t> ми </a:t>
            </a:r>
            <a:r>
              <a:rPr lang="ru-RU"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жұлынның жалғасы.Олардың құрылысы мен қызметі ұқсас.Ақ зат бетінде,ал сұр зат ішінде орналасады.Сопақша ми да өткізгіштік және рефлекстік қызмет атқарады.Сопақша мидың сұр затының ядросы арқылы көптеген рефлекстердің доғалары өтеді:</a:t>
            </a:r>
          </a:p>
          <a:p>
            <a:r>
              <a:rPr lang="kk-KZ" sz="2400" dirty="0" smtClean="0">
                <a:latin typeface="Times New Roman" pitchFamily="18" charset="0"/>
                <a:cs typeface="Times New Roman" pitchFamily="18" charset="0"/>
              </a:rPr>
              <a:t>Асқорыту (сору,жұту,асқорыту безінің қызметі</a:t>
            </a:r>
            <a:r>
              <a:rPr lang="ru-RU" sz="2400" dirty="0" smtClean="0">
                <a:latin typeface="Times New Roman" pitchFamily="18" charset="0"/>
                <a:cs typeface="Times New Roman" pitchFamily="18" charset="0"/>
              </a:rPr>
              <a:t>)</a:t>
            </a:r>
          </a:p>
          <a:p>
            <a:r>
              <a:rPr lang="kk-KZ" sz="2400" dirty="0" smtClean="0">
                <a:latin typeface="Times New Roman" pitchFamily="18" charset="0"/>
                <a:cs typeface="Times New Roman" pitchFamily="18" charset="0"/>
              </a:rPr>
              <a:t>Қорғаныс </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жөтелу,түшкіру,құсу</a:t>
            </a:r>
            <a:r>
              <a:rPr lang="en-US" sz="2400" dirty="0" smtClean="0">
                <a:latin typeface="Times New Roman" pitchFamily="18" charset="0"/>
                <a:cs typeface="Times New Roman" pitchFamily="18" charset="0"/>
              </a:rPr>
              <a:t>)</a:t>
            </a:r>
          </a:p>
          <a:p>
            <a:r>
              <a:rPr lang="kk-KZ" sz="2400" dirty="0" smtClean="0">
                <a:latin typeface="Times New Roman" pitchFamily="18" charset="0"/>
                <a:cs typeface="Times New Roman" pitchFamily="18" charset="0"/>
              </a:rPr>
              <a:t>Жүрек-қан тамырлары (жүрек іс-әрекетін реттейтін,тамыр қозғалтқыш</a:t>
            </a:r>
            <a:r>
              <a:rPr lang="ru-RU" sz="2400" dirty="0" smtClean="0">
                <a:latin typeface="Times New Roman" pitchFamily="18" charset="0"/>
                <a:cs typeface="Times New Roman" pitchFamily="18" charset="0"/>
              </a:rPr>
              <a:t>)</a:t>
            </a:r>
          </a:p>
          <a:p>
            <a:r>
              <a:rPr lang="kk-KZ" sz="2400" dirty="0" smtClean="0">
                <a:latin typeface="Times New Roman" pitchFamily="18" charset="0"/>
                <a:cs typeface="Times New Roman" pitchFamily="18" charset="0"/>
              </a:rPr>
              <a:t>Тыныс алу (тыныс орталығы</a:t>
            </a:r>
            <a:r>
              <a:rPr lang="ru-RU" sz="2400" dirty="0" smtClean="0">
                <a:latin typeface="Times New Roman" pitchFamily="18" charset="0"/>
                <a:cs typeface="Times New Roman" pitchFamily="18" charset="0"/>
              </a:rPr>
              <a:t>)</a:t>
            </a:r>
          </a:p>
          <a:p>
            <a:pPr marL="82296" indent="0">
              <a:buNone/>
            </a:pPr>
            <a:r>
              <a:rPr lang="ru-RU" sz="2000" dirty="0" smtClean="0">
                <a:latin typeface="Times New Roman" pitchFamily="18" charset="0"/>
                <a:cs typeface="Times New Roman" pitchFamily="18" charset="0"/>
              </a:rPr>
              <a:t> </a:t>
            </a:r>
            <a:r>
              <a:rPr lang="ru-RU" dirty="0"/>
              <a:t/>
            </a:r>
            <a:br>
              <a:rPr lang="ru-RU" dirty="0"/>
            </a:br>
            <a:endParaRPr lang="ru-RU" dirty="0"/>
          </a:p>
        </p:txBody>
      </p:sp>
    </p:spTree>
    <p:extLst>
      <p:ext uri="{BB962C8B-B14F-4D97-AF65-F5344CB8AC3E}">
        <p14:creationId xmlns:p14="http://schemas.microsoft.com/office/powerpoint/2010/main" val="180944092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400" dirty="0" smtClean="0">
                <a:latin typeface="Times New Roman" pitchFamily="18" charset="0"/>
                <a:cs typeface="Times New Roman" pitchFamily="18" charset="0"/>
              </a:rPr>
              <a:t>        Сопақша ми</a:t>
            </a:r>
            <a:endParaRPr lang="ru-RU" sz="2400" dirty="0">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1628800"/>
            <a:ext cx="4869190" cy="4105664"/>
          </a:xfrm>
        </p:spPr>
      </p:pic>
      <p:cxnSp>
        <p:nvCxnSpPr>
          <p:cNvPr id="7" name="Прямая со стрелкой 6"/>
          <p:cNvCxnSpPr/>
          <p:nvPr/>
        </p:nvCxnSpPr>
        <p:spPr>
          <a:xfrm flipH="1" flipV="1">
            <a:off x="3203848" y="1052736"/>
            <a:ext cx="1944216" cy="3672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90710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Ми </a:t>
            </a:r>
            <a:r>
              <a:rPr lang="ru-RU" dirty="0" err="1"/>
              <a:t>көпірі</a:t>
            </a:r>
            <a:r>
              <a:rPr lang="ru-RU" dirty="0"/>
              <a:t> </a:t>
            </a:r>
          </a:p>
        </p:txBody>
      </p:sp>
      <p:sp>
        <p:nvSpPr>
          <p:cNvPr id="3" name="Объект 2"/>
          <p:cNvSpPr>
            <a:spLocks noGrp="1"/>
          </p:cNvSpPr>
          <p:nvPr>
            <p:ph idx="1"/>
          </p:nvPr>
        </p:nvSpPr>
        <p:spPr/>
        <p:txBody>
          <a:bodyPr>
            <a:normAutofit/>
          </a:bodyPr>
          <a:lstStyle/>
          <a:p>
            <a:r>
              <a:rPr lang="ru-RU" sz="2400" dirty="0">
                <a:latin typeface="Times New Roman" pitchFamily="18" charset="0"/>
                <a:cs typeface="Times New Roman" pitchFamily="18" charset="0"/>
              </a:rPr>
              <a:t>Ми </a:t>
            </a:r>
            <a:r>
              <a:rPr lang="ru-RU" sz="2400" dirty="0" err="1">
                <a:latin typeface="Times New Roman" pitchFamily="18" charset="0"/>
                <a:cs typeface="Times New Roman" pitchFamily="18" charset="0"/>
              </a:rPr>
              <a:t>көпірі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ортаңғы</a:t>
            </a:r>
            <a:r>
              <a:rPr lang="ru-RU" sz="2400" dirty="0">
                <a:latin typeface="Times New Roman" pitchFamily="18" charset="0"/>
                <a:cs typeface="Times New Roman" pitchFamily="18" charset="0"/>
              </a:rPr>
              <a:t> ми мен </a:t>
            </a:r>
            <a:r>
              <a:rPr lang="ru-RU" sz="2400" dirty="0" err="1">
                <a:latin typeface="Times New Roman" pitchFamily="18" charset="0"/>
                <a:cs typeface="Times New Roman" pitchFamily="18" charset="0"/>
              </a:rPr>
              <a:t>сопақша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мидың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аралығында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орналасқан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Сопақша</a:t>
            </a:r>
            <a:r>
              <a:rPr lang="ru-RU" sz="2400" dirty="0">
                <a:latin typeface="Times New Roman" pitchFamily="18" charset="0"/>
                <a:cs typeface="Times New Roman" pitchFamily="18" charset="0"/>
              </a:rPr>
              <a:t> ми мен </a:t>
            </a:r>
            <a:r>
              <a:rPr lang="ru-RU" sz="2400" dirty="0" err="1">
                <a:latin typeface="Times New Roman" pitchFamily="18" charset="0"/>
                <a:cs typeface="Times New Roman" pitchFamily="18" charset="0"/>
              </a:rPr>
              <a:t>ортаңғы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миды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тұратындықтан</a:t>
            </a:r>
            <a:r>
              <a:rPr lang="ru-RU" sz="2400" dirty="0">
                <a:latin typeface="Times New Roman" pitchFamily="18" charset="0"/>
                <a:cs typeface="Times New Roman" pitchFamily="18" charset="0"/>
              </a:rPr>
              <a:t>, оны ми </a:t>
            </a:r>
            <a:r>
              <a:rPr lang="ru-RU" sz="2400" dirty="0" err="1">
                <a:latin typeface="Times New Roman" pitchFamily="18" charset="0"/>
                <a:cs typeface="Times New Roman" pitchFamily="18" charset="0"/>
              </a:rPr>
              <a:t>көпірі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дейді</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1584802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Ортаңғы</a:t>
            </a:r>
            <a:r>
              <a:rPr lang="ru-RU" dirty="0" smtClean="0"/>
              <a:t> </a:t>
            </a:r>
            <a:r>
              <a:rPr lang="ru-RU" dirty="0"/>
              <a:t>ми </a:t>
            </a:r>
          </a:p>
        </p:txBody>
      </p:sp>
      <p:sp>
        <p:nvSpPr>
          <p:cNvPr id="3" name="Объект 2"/>
          <p:cNvSpPr>
            <a:spLocks noGrp="1"/>
          </p:cNvSpPr>
          <p:nvPr>
            <p:ph idx="1"/>
          </p:nvPr>
        </p:nvSpPr>
        <p:spPr/>
        <p:txBody>
          <a:bodyPr>
            <a:normAutofit/>
          </a:bodyPr>
          <a:lstStyle/>
          <a:p>
            <a:r>
              <a:rPr lang="ru-RU" sz="2400" dirty="0" err="1">
                <a:latin typeface="Times New Roman" pitchFamily="18" charset="0"/>
                <a:cs typeface="Times New Roman" pitchFamily="18" charset="0"/>
              </a:rPr>
              <a:t>Ортаңғы</a:t>
            </a:r>
            <a:r>
              <a:rPr lang="ru-RU" sz="2400" dirty="0">
                <a:latin typeface="Times New Roman" pitchFamily="18" charset="0"/>
                <a:cs typeface="Times New Roman" pitchFamily="18" charset="0"/>
              </a:rPr>
              <a:t> ми </a:t>
            </a:r>
            <a:r>
              <a:rPr lang="ru-RU"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жарық пен дыбысқа елең етіп,жылдам реакция береді.Басты бұруға және жарық күшіне байланысты көз бұршағының қисықтығын,қарашық мөлшерін өзгертеді;бұлшық ет тонусын,оның ширақтығын сақтайды.Жарқ еткен жарыққа немесе кенеттен шыққан бір дыбысқа жалт бұрылып қарау адамға қауыпты болуы да мүмкін.Дененің тұрған тұрысының,түзу қозғалысының,отырысының,баспалдақпен көтерілуі мен түсуінің,шыр айналуының рефлекстері ортаңғы миға байланысты.</a:t>
            </a:r>
            <a:r>
              <a:rPr lang="en-US" dirty="0"/>
              <a:t/>
            </a:r>
            <a:br>
              <a:rPr lang="en-US" dirty="0"/>
            </a:br>
            <a:endParaRPr lang="ru-RU" dirty="0"/>
          </a:p>
        </p:txBody>
      </p:sp>
    </p:spTree>
    <p:extLst>
      <p:ext uri="{BB962C8B-B14F-4D97-AF65-F5344CB8AC3E}">
        <p14:creationId xmlns:p14="http://schemas.microsoft.com/office/powerpoint/2010/main" val="2899509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396</TotalTime>
  <Words>411</Words>
  <Application>Microsoft Office PowerPoint</Application>
  <PresentationFormat>Экран (4:3)</PresentationFormat>
  <Paragraphs>42</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Calibri</vt:lpstr>
      <vt:lpstr>Corbel</vt:lpstr>
      <vt:lpstr>Gill Sans MT</vt:lpstr>
      <vt:lpstr>Times New Roman</vt:lpstr>
      <vt:lpstr>Verdana</vt:lpstr>
      <vt:lpstr>Wingdings 2</vt:lpstr>
      <vt:lpstr>Солнцестояние</vt:lpstr>
      <vt:lpstr>Презентация PowerPoint</vt:lpstr>
      <vt:lpstr>Презентация PowerPoint</vt:lpstr>
      <vt:lpstr>Презентация PowerPoint</vt:lpstr>
      <vt:lpstr>Адамның миы 3 бөліктен тұрады:</vt:lpstr>
      <vt:lpstr>Презентация PowerPoint</vt:lpstr>
      <vt:lpstr>              Сопақша ми </vt:lpstr>
      <vt:lpstr>        Сопақша ми</vt:lpstr>
      <vt:lpstr>                  Ми көпірі </vt:lpstr>
      <vt:lpstr>              Ортаңғы ми </vt:lpstr>
      <vt:lpstr>                          Ортаңғы ми</vt:lpstr>
      <vt:lpstr>                Аралық ми </vt:lpstr>
      <vt:lpstr>              Аралық ми</vt:lpstr>
      <vt:lpstr>                   Мишық</vt:lpstr>
      <vt:lpstr>                                                                   мишық</vt:lpstr>
      <vt:lpstr>        Үлкен ми сыңарлары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Қазақстан Республикасының  білім және ғылым министрлігі   Әл-Фараби атындағы Қазақ  Ұлттық   Университеті  Факультеті: «Биология және биотехнология»                      Кафедрасы: «Ғылыми биология қазақ тобы 17-03»  </dc:title>
  <dc:creator>Admin</dc:creator>
  <cp:lastModifiedBy>Данагул</cp:lastModifiedBy>
  <cp:revision>39</cp:revision>
  <dcterms:created xsi:type="dcterms:W3CDTF">2017-10-15T09:57:05Z</dcterms:created>
  <dcterms:modified xsi:type="dcterms:W3CDTF">2025-02-12T12:14:42Z</dcterms:modified>
</cp:coreProperties>
</file>