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9" r:id="rId4"/>
    <p:sldId id="260" r:id="rId5"/>
    <p:sldId id="261" r:id="rId6"/>
    <p:sldId id="262" r:id="rId7"/>
    <p:sldId id="263" r:id="rId8"/>
    <p:sldId id="264" r:id="rId9"/>
    <p:sldId id="265" r:id="rId10"/>
    <p:sldId id="266" r:id="rId11"/>
    <p:sldId id="269" r:id="rId12"/>
    <p:sldId id="271" r:id="rId13"/>
    <p:sldId id="273" r:id="rId14"/>
    <p:sldId id="275" r:id="rId15"/>
    <p:sldId id="276" r:id="rId16"/>
    <p:sldId id="277" r:id="rId17"/>
    <p:sldId id="278" r:id="rId18"/>
    <p:sldId id="279" r:id="rId19"/>
    <p:sldId id="280" r:id="rId20"/>
    <p:sldId id="281" r:id="rId21"/>
    <p:sldId id="282" r:id="rId22"/>
    <p:sldId id="26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12.02.2025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12.02.2025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92100"/>
            <a:ext cx="8229600" cy="57277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a:xfrm>
            <a:off x="457200" y="6245225"/>
            <a:ext cx="2133600" cy="476250"/>
          </a:xfrm>
        </p:spPr>
        <p:txBody>
          <a:bodyPr/>
          <a:lstStyle>
            <a:lvl1pPr>
              <a:defRPr/>
            </a:lvl1pPr>
          </a:lstStyle>
          <a:p>
            <a:endParaRPr lang="ru-RU"/>
          </a:p>
        </p:txBody>
      </p:sp>
      <p:sp>
        <p:nvSpPr>
          <p:cNvPr id="4" name="Нижний колонтитул 3"/>
          <p:cNvSpPr>
            <a:spLocks noGrp="1"/>
          </p:cNvSpPr>
          <p:nvPr>
            <p:ph type="ftr" sz="quarter" idx="11"/>
          </p:nvPr>
        </p:nvSpPr>
        <p:spPr>
          <a:xfrm>
            <a:off x="3124200" y="6245225"/>
            <a:ext cx="2895600" cy="476250"/>
          </a:xfrm>
        </p:spPr>
        <p:txBody>
          <a:bodyPr/>
          <a:lstStyle>
            <a:lvl1pPr>
              <a:defRPr/>
            </a:lvl1pPr>
          </a:lstStyle>
          <a:p>
            <a:endParaRPr lang="ru-RU"/>
          </a:p>
        </p:txBody>
      </p:sp>
      <p:sp>
        <p:nvSpPr>
          <p:cNvPr id="5" name="Номер слайда 4"/>
          <p:cNvSpPr>
            <a:spLocks noGrp="1"/>
          </p:cNvSpPr>
          <p:nvPr>
            <p:ph type="sldNum" sz="quarter" idx="12"/>
          </p:nvPr>
        </p:nvSpPr>
        <p:spPr>
          <a:xfrm>
            <a:off x="6553200" y="6245225"/>
            <a:ext cx="2133600" cy="476250"/>
          </a:xfrm>
        </p:spPr>
        <p:txBody>
          <a:bodyPr/>
          <a:lstStyle>
            <a:lvl1pPr>
              <a:defRPr/>
            </a:lvl1pPr>
          </a:lstStyle>
          <a:p>
            <a:fld id="{080494C7-D8C4-4B09-A351-3188D0F3A5DC}" type="slidenum">
              <a:rPr lang="ru-RU"/>
              <a:pPr/>
              <a:t>‹#›</a:t>
            </a:fld>
            <a:endParaRPr lang="ru-RU"/>
          </a:p>
        </p:txBody>
      </p:sp>
    </p:spTree>
  </p:cSld>
  <p:clrMapOvr>
    <a:masterClrMapping/>
  </p:clrMapOvr>
  <p:transition advClick="0" advTm="300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92100"/>
            <a:ext cx="8229600" cy="13843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050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050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6197ACF4-EC7C-4BC0-B780-7B727E66CC14}" type="slidenum">
              <a:rPr lang="ru-RU"/>
              <a:pPr/>
              <a:t>‹#›</a:t>
            </a:fld>
            <a:endParaRPr lang="ru-RU"/>
          </a:p>
        </p:txBody>
      </p:sp>
    </p:spTree>
  </p:cSld>
  <p:clrMapOvr>
    <a:masterClrMapping/>
  </p:clrMapOvr>
  <p:transition advClick="0" advTm="3000"/>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Клип 3"/>
          <p:cNvSpPr>
            <a:spLocks noGrp="1"/>
          </p:cNvSpPr>
          <p:nvPr>
            <p:ph type="clipArt" sz="half" idx="2"/>
          </p:nvPr>
        </p:nvSpPr>
        <p:spPr>
          <a:xfrm>
            <a:off x="4648200" y="1600200"/>
            <a:ext cx="4038600" cy="4495800"/>
          </a:xfrm>
        </p:spPr>
        <p:txBody>
          <a:bodyPr/>
          <a:lstStyle/>
          <a:p>
            <a:endParaRPr lang="ru-RU"/>
          </a:p>
        </p:txBody>
      </p:sp>
      <p:sp>
        <p:nvSpPr>
          <p:cNvPr id="5" name="Дата 4"/>
          <p:cNvSpPr>
            <a:spLocks noGrp="1"/>
          </p:cNvSpPr>
          <p:nvPr>
            <p:ph type="dt" sz="half" idx="10"/>
          </p:nvPr>
        </p:nvSpPr>
        <p:spPr>
          <a:xfrm>
            <a:off x="457200" y="6248400"/>
            <a:ext cx="2133600" cy="45720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8400"/>
            <a:ext cx="2133600" cy="457200"/>
          </a:xfrm>
        </p:spPr>
        <p:txBody>
          <a:bodyPr/>
          <a:lstStyle>
            <a:lvl1pPr>
              <a:defRPr/>
            </a:lvl1pPr>
          </a:lstStyle>
          <a:p>
            <a:fld id="{C1B38CEC-FC2C-4D2A-83E6-D5762F1054F5}" type="slidenum">
              <a:rPr lang="ru-RU"/>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cSld name="Заголовок, клип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Клип 2"/>
          <p:cNvSpPr>
            <a:spLocks noGrp="1"/>
          </p:cNvSpPr>
          <p:nvPr>
            <p:ph type="clipArt" sz="half" idx="1"/>
          </p:nvPr>
        </p:nvSpPr>
        <p:spPr>
          <a:xfrm>
            <a:off x="457200" y="1600200"/>
            <a:ext cx="4038600" cy="4495800"/>
          </a:xfrm>
        </p:spPr>
        <p:txBody>
          <a:bodyPr/>
          <a:lstStyle/>
          <a:p>
            <a:endParaRPr lang="ru-RU"/>
          </a:p>
        </p:txBody>
      </p:sp>
      <p:sp>
        <p:nvSpPr>
          <p:cNvPr id="4" name="Текст 3"/>
          <p:cNvSpPr>
            <a:spLocks noGrp="1"/>
          </p:cNvSpPr>
          <p:nvPr>
            <p:ph type="body" sz="half" idx="2"/>
          </p:nvPr>
        </p:nvSpPr>
        <p:spPr>
          <a:xfrm>
            <a:off x="4648200" y="1600200"/>
            <a:ext cx="40386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8400"/>
            <a:ext cx="2133600" cy="45720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8400"/>
            <a:ext cx="2133600" cy="457200"/>
          </a:xfrm>
        </p:spPr>
        <p:txBody>
          <a:bodyPr/>
          <a:lstStyle>
            <a:lvl1pPr>
              <a:defRPr/>
            </a:lvl1pPr>
          </a:lstStyle>
          <a:p>
            <a:fld id="{A306C183-0D0A-4B30-9F88-F99D5D99C5B6}" type="slidenum">
              <a:rPr lang="ru-RU"/>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OverObj">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8229600" cy="21717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57200" y="3924300"/>
            <a:ext cx="8229600" cy="21717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8400"/>
            <a:ext cx="2133600" cy="457200"/>
          </a:xfrm>
        </p:spPr>
        <p:txBody>
          <a:bodyPr/>
          <a:lstStyle>
            <a:lvl1pPr>
              <a:defRPr/>
            </a:lvl1pPr>
          </a:lstStyle>
          <a:p>
            <a:endParaRPr lang="ru-RU"/>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6553200" y="6248400"/>
            <a:ext cx="2133600" cy="457200"/>
          </a:xfrm>
        </p:spPr>
        <p:txBody>
          <a:bodyPr/>
          <a:lstStyle>
            <a:lvl1pPr>
              <a:defRPr/>
            </a:lvl1pPr>
          </a:lstStyle>
          <a:p>
            <a:fld id="{636CA085-66FD-4ED9-BE2A-171FD83EB1F1}"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12.02.2025</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12.02.2025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12.02.2025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12.02.2025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12.02.2025</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12.02.2025</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12.02.2025</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12.02.2025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763688" y="1700808"/>
            <a:ext cx="5500726" cy="278665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kk-KZ" dirty="0" smtClean="0">
              <a:solidFill>
                <a:schemeClr val="tx1"/>
              </a:solidFill>
            </a:endParaRPr>
          </a:p>
          <a:p>
            <a:pPr algn="ctr"/>
            <a:endParaRPr lang="kk-KZ" dirty="0" smtClean="0">
              <a:solidFill>
                <a:schemeClr val="tx1"/>
              </a:solidFill>
            </a:endParaRPr>
          </a:p>
          <a:p>
            <a:pPr algn="ctr"/>
            <a:endParaRPr lang="kk-KZ" dirty="0" smtClean="0">
              <a:solidFill>
                <a:schemeClr val="tx1"/>
              </a:solidFill>
            </a:endParaRPr>
          </a:p>
          <a:p>
            <a:pPr algn="ctr"/>
            <a:endParaRPr lang="kk-KZ" dirty="0" smtClean="0">
              <a:solidFill>
                <a:schemeClr val="tx1"/>
              </a:solidFill>
            </a:endParaRPr>
          </a:p>
          <a:p>
            <a:pPr algn="ctr"/>
            <a:endParaRPr lang="kk-KZ" dirty="0" smtClean="0">
              <a:solidFill>
                <a:schemeClr val="tx1"/>
              </a:solidFill>
            </a:endParaRPr>
          </a:p>
          <a:p>
            <a:pPr algn="ctr"/>
            <a:endParaRPr lang="kk-KZ" dirty="0" smtClean="0">
              <a:solidFill>
                <a:schemeClr val="tx1"/>
              </a:solidFill>
            </a:endParaRPr>
          </a:p>
          <a:p>
            <a:pPr algn="ctr"/>
            <a:endParaRPr lang="kk-KZ" dirty="0" smtClean="0">
              <a:solidFill>
                <a:schemeClr val="tx1"/>
              </a:solidFill>
            </a:endParaRPr>
          </a:p>
          <a:p>
            <a:pPr algn="ctr"/>
            <a:endParaRPr lang="kk-KZ" dirty="0" smtClean="0">
              <a:solidFill>
                <a:schemeClr val="tx1"/>
              </a:solidFill>
            </a:endParaRPr>
          </a:p>
        </p:txBody>
      </p:sp>
      <p:sp>
        <p:nvSpPr>
          <p:cNvPr id="4" name="Прямоугольник 3"/>
          <p:cNvSpPr/>
          <p:nvPr/>
        </p:nvSpPr>
        <p:spPr>
          <a:xfrm>
            <a:off x="1733465" y="1988840"/>
            <a:ext cx="5500726" cy="1754326"/>
          </a:xfrm>
          <a:prstGeom prst="rect">
            <a:avLst/>
          </a:prstGeom>
          <a:noFill/>
        </p:spPr>
        <p:txBody>
          <a:bodyPr wrap="square" lIns="91440" tIns="45720" rIns="91440" bIns="45720">
            <a:spAutoFit/>
          </a:bodyPr>
          <a:lstStyle/>
          <a:p>
            <a:pPr algn="ctr"/>
            <a:r>
              <a:rPr lang="kk-KZ"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Ми бөлімдері.</a:t>
            </a:r>
          </a:p>
          <a:p>
            <a:pPr algn="ctr"/>
            <a:r>
              <a:rPr lang="kk-KZ"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Жүйке жүйесі.</a:t>
            </a:r>
            <a:endParaRPr lang="ru-RU"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0837" name="Picture 5" descr="2 006"/>
          <p:cNvPicPr>
            <a:picLocks noGrp="1" noChangeAspect="1" noChangeArrowheads="1"/>
          </p:cNvPicPr>
          <p:nvPr>
            <p:ph/>
          </p:nvPr>
        </p:nvPicPr>
        <p:blipFill>
          <a:blip r:embed="rId2" cstate="print"/>
          <a:stretch>
            <a:fillRect/>
          </a:stretch>
        </p:blipFill>
        <p:spPr>
          <a:xfrm>
            <a:off x="642910" y="214290"/>
            <a:ext cx="6786610" cy="6500858"/>
          </a:xfrm>
          <a:noFill/>
          <a:ln/>
        </p:spPr>
      </p:pic>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20837"/>
                                        </p:tgtEl>
                                        <p:attrNameLst>
                                          <p:attrName>style.visibility</p:attrName>
                                        </p:attrNameLst>
                                      </p:cBhvr>
                                      <p:to>
                                        <p:strVal val="visible"/>
                                      </p:to>
                                    </p:set>
                                    <p:anim calcmode="lin" valueType="num">
                                      <p:cBhvr>
                                        <p:cTn id="7" dur="500" fill="hold"/>
                                        <p:tgtEl>
                                          <p:spTgt spid="120837"/>
                                        </p:tgtEl>
                                        <p:attrNameLst>
                                          <p:attrName>ppt_w</p:attrName>
                                        </p:attrNameLst>
                                      </p:cBhvr>
                                      <p:tavLst>
                                        <p:tav tm="0">
                                          <p:val>
                                            <p:fltVal val="0"/>
                                          </p:val>
                                        </p:tav>
                                        <p:tav tm="100000">
                                          <p:val>
                                            <p:strVal val="#ppt_w"/>
                                          </p:val>
                                        </p:tav>
                                      </p:tavLst>
                                    </p:anim>
                                    <p:anim calcmode="lin" valueType="num">
                                      <p:cBhvr>
                                        <p:cTn id="8" dur="500" fill="hold"/>
                                        <p:tgtEl>
                                          <p:spTgt spid="12083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lstStyle/>
          <a:p>
            <a:r>
              <a:rPr lang="kk-KZ"/>
              <a:t>Жүйке жүйесі</a:t>
            </a:r>
            <a:endParaRPr lang="ru-RU"/>
          </a:p>
        </p:txBody>
      </p:sp>
      <p:sp>
        <p:nvSpPr>
          <p:cNvPr id="4102" name="Rectangle 6"/>
          <p:cNvSpPr>
            <a:spLocks noGrp="1" noChangeArrowheads="1"/>
          </p:cNvSpPr>
          <p:nvPr>
            <p:ph type="body" idx="1"/>
          </p:nvPr>
        </p:nvSpPr>
        <p:spPr/>
        <p:txBody>
          <a:bodyPr/>
          <a:lstStyle/>
          <a:p>
            <a:r>
              <a:rPr lang="en-US"/>
              <a:t>Жүйке жүйесі</a:t>
            </a:r>
            <a:r>
              <a:rPr lang="kk-KZ"/>
              <a:t> мүшелердің жұмысын үйлесімді реттеп отырады.Ағзаның біртұтастығын қамтамасыз етеді.Организмнің сыртқы ортамен байланысын реттейді.Адам денесіндегі мүшелердің және мүшелер жүйесінің бір қалыпты болуын қамтамысыз етеді.</a:t>
            </a: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dissolve">
                                      <p:cBhvr>
                                        <p:cTn id="7" dur="500"/>
                                        <p:tgtEl>
                                          <p:spTgt spid="410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4102">
                                            <p:txEl>
                                              <p:pRg st="0" end="0"/>
                                            </p:txEl>
                                          </p:spTgt>
                                        </p:tgtEl>
                                        <p:attrNameLst>
                                          <p:attrName>style.visibility</p:attrName>
                                        </p:attrNameLst>
                                      </p:cBhvr>
                                      <p:to>
                                        <p:strVal val="visible"/>
                                      </p:to>
                                    </p:set>
                                    <p:animEffect transition="in" filter="strips(downLeft)">
                                      <p:cBhvr>
                                        <p:cTn id="12" dur="500"/>
                                        <p:tgtEl>
                                          <p:spTgt spid="410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8" name="Rectangle 14"/>
          <p:cNvSpPr>
            <a:spLocks noGrp="1" noChangeArrowheads="1"/>
          </p:cNvSpPr>
          <p:nvPr>
            <p:ph type="title"/>
          </p:nvPr>
        </p:nvSpPr>
        <p:spPr>
          <a:xfrm>
            <a:off x="457200" y="306388"/>
            <a:ext cx="8229600" cy="1111250"/>
          </a:xfrm>
        </p:spPr>
        <p:txBody>
          <a:bodyPr/>
          <a:lstStyle/>
          <a:p>
            <a:r>
              <a:rPr lang="kk-KZ"/>
              <a:t>Жүйке жүйесінің бөлімдері</a:t>
            </a:r>
            <a:endParaRPr lang="ru-RU"/>
          </a:p>
        </p:txBody>
      </p:sp>
      <p:sp>
        <p:nvSpPr>
          <p:cNvPr id="6159" name="Rectangle 15"/>
          <p:cNvSpPr>
            <a:spLocks noGrp="1" noChangeArrowheads="1"/>
          </p:cNvSpPr>
          <p:nvPr>
            <p:ph type="body" sz="half" idx="1"/>
          </p:nvPr>
        </p:nvSpPr>
        <p:spPr/>
        <p:txBody>
          <a:bodyPr/>
          <a:lstStyle/>
          <a:p>
            <a:r>
              <a:rPr lang="kk-KZ"/>
              <a:t>ОРТАЛЫК</a:t>
            </a:r>
          </a:p>
          <a:p>
            <a:r>
              <a:rPr lang="kk-KZ"/>
              <a:t>МИ және жұлыннан тұрады</a:t>
            </a:r>
          </a:p>
          <a:p>
            <a:pPr>
              <a:buFont typeface="Wingdings" pitchFamily="2" charset="2"/>
              <a:buNone/>
            </a:pPr>
            <a:endParaRPr lang="ru-RU"/>
          </a:p>
        </p:txBody>
      </p:sp>
      <p:sp>
        <p:nvSpPr>
          <p:cNvPr id="6160" name="Rectangle 16"/>
          <p:cNvSpPr>
            <a:spLocks noGrp="1" noChangeArrowheads="1"/>
          </p:cNvSpPr>
          <p:nvPr>
            <p:ph type="body" sz="half" idx="2"/>
          </p:nvPr>
        </p:nvSpPr>
        <p:spPr/>
        <p:txBody>
          <a:bodyPr/>
          <a:lstStyle/>
          <a:p>
            <a:r>
              <a:rPr lang="kk-KZ"/>
              <a:t>ШЕТКІ</a:t>
            </a:r>
          </a:p>
          <a:p>
            <a:r>
              <a:rPr lang="kk-KZ"/>
              <a:t>Ми мен жұлынан таралатын жүйкелер мен жүйке түйіндерінен тұрады</a:t>
            </a: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158"/>
                                        </p:tgtEl>
                                        <p:attrNameLst>
                                          <p:attrName>style.visibility</p:attrName>
                                        </p:attrNameLst>
                                      </p:cBhvr>
                                      <p:to>
                                        <p:strVal val="visible"/>
                                      </p:to>
                                    </p:set>
                                    <p:animEffect transition="in" filter="barn(inHorizontal)">
                                      <p:cBhvr>
                                        <p:cTn id="7" dur="500"/>
                                        <p:tgtEl>
                                          <p:spTgt spid="61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159">
                                            <p:txEl>
                                              <p:pRg st="0" end="0"/>
                                            </p:txEl>
                                          </p:spTgt>
                                        </p:tgtEl>
                                        <p:attrNameLst>
                                          <p:attrName>style.visibility</p:attrName>
                                        </p:attrNameLst>
                                      </p:cBhvr>
                                      <p:to>
                                        <p:strVal val="visible"/>
                                      </p:to>
                                    </p:set>
                                    <p:animEffect transition="in" filter="wipe(down)">
                                      <p:cBhvr>
                                        <p:cTn id="12" dur="500"/>
                                        <p:tgtEl>
                                          <p:spTgt spid="61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159">
                                            <p:txEl>
                                              <p:pRg st="1" end="1"/>
                                            </p:txEl>
                                          </p:spTgt>
                                        </p:tgtEl>
                                        <p:attrNameLst>
                                          <p:attrName>style.visibility</p:attrName>
                                        </p:attrNameLst>
                                      </p:cBhvr>
                                      <p:to>
                                        <p:strVal val="visible"/>
                                      </p:to>
                                    </p:set>
                                    <p:animEffect transition="in" filter="wipe(down)">
                                      <p:cBhvr>
                                        <p:cTn id="17" dur="500"/>
                                        <p:tgtEl>
                                          <p:spTgt spid="61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160">
                                            <p:txEl>
                                              <p:pRg st="0" end="0"/>
                                            </p:txEl>
                                          </p:spTgt>
                                        </p:tgtEl>
                                        <p:attrNameLst>
                                          <p:attrName>style.visibility</p:attrName>
                                        </p:attrNameLst>
                                      </p:cBhvr>
                                      <p:to>
                                        <p:strVal val="visible"/>
                                      </p:to>
                                    </p:set>
                                    <p:animEffect transition="in" filter="wipe(down)">
                                      <p:cBhvr>
                                        <p:cTn id="22" dur="500"/>
                                        <p:tgtEl>
                                          <p:spTgt spid="616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160">
                                            <p:txEl>
                                              <p:pRg st="1" end="1"/>
                                            </p:txEl>
                                          </p:spTgt>
                                        </p:tgtEl>
                                        <p:attrNameLst>
                                          <p:attrName>style.visibility</p:attrName>
                                        </p:attrNameLst>
                                      </p:cBhvr>
                                      <p:to>
                                        <p:strVal val="visible"/>
                                      </p:to>
                                    </p:set>
                                    <p:animEffect transition="in" filter="wipe(down)">
                                      <p:cBhvr>
                                        <p:cTn id="27" dur="500"/>
                                        <p:tgtEl>
                                          <p:spTgt spid="616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8" grpId="0"/>
      <p:bldP spid="6159" grpId="0" build="p"/>
      <p:bldP spid="616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7"/>
          <p:cNvSpPr>
            <a:spLocks noGrp="1" noChangeArrowheads="1"/>
          </p:cNvSpPr>
          <p:nvPr>
            <p:ph type="title"/>
          </p:nvPr>
        </p:nvSpPr>
        <p:spPr>
          <a:xfrm>
            <a:off x="228600" y="304800"/>
            <a:ext cx="8229600" cy="1143000"/>
          </a:xfrm>
        </p:spPr>
        <p:txBody>
          <a:bodyPr/>
          <a:lstStyle/>
          <a:p>
            <a:r>
              <a:rPr lang="kk-KZ"/>
              <a:t>Соматикалық жүйке жүйесі</a:t>
            </a:r>
            <a:endParaRPr lang="ru-RU"/>
          </a:p>
        </p:txBody>
      </p:sp>
      <p:sp>
        <p:nvSpPr>
          <p:cNvPr id="11272" name="Rectangle 8"/>
          <p:cNvSpPr>
            <a:spLocks noGrp="1" noChangeArrowheads="1"/>
          </p:cNvSpPr>
          <p:nvPr>
            <p:ph type="body" sz="half" idx="1"/>
          </p:nvPr>
        </p:nvSpPr>
        <p:spPr/>
        <p:txBody>
          <a:bodyPr/>
          <a:lstStyle/>
          <a:p>
            <a:r>
              <a:rPr lang="kk-KZ" sz="2000"/>
              <a:t>Соматикалық- (“</a:t>
            </a:r>
            <a:r>
              <a:rPr lang="en-US" sz="2000"/>
              <a:t>soma</a:t>
            </a:r>
            <a:r>
              <a:rPr lang="kk-KZ" sz="2000"/>
              <a:t>”</a:t>
            </a:r>
            <a:r>
              <a:rPr lang="en-US" sz="2000"/>
              <a:t>-</a:t>
            </a:r>
            <a:r>
              <a:rPr lang="kk-KZ" sz="2000"/>
              <a:t>дене)Денені сыртқы ортамен байланыстырады.Қоздырғыш әрекеттерді сезіп, қаңқа бұлшық етерінің қызметін реттейді.</a:t>
            </a:r>
            <a:endParaRPr lang="ru-RU" sz="2000"/>
          </a:p>
        </p:txBody>
      </p:sp>
      <p:pic>
        <p:nvPicPr>
          <p:cNvPr id="11282" name="Picture 18" descr="сома"/>
          <p:cNvPicPr>
            <a:picLocks noGrp="1" noChangeAspect="1" noChangeArrowheads="1"/>
          </p:cNvPicPr>
          <p:nvPr>
            <p:ph type="clipArt" sz="half" idx="2"/>
          </p:nvPr>
        </p:nvPicPr>
        <p:blipFill>
          <a:blip r:embed="rId2" cstate="print"/>
          <a:srcRect t="-6151" b="-8202"/>
          <a:stretch>
            <a:fillRect/>
          </a:stretch>
        </p:blipFill>
        <p:spPr>
          <a:xfrm>
            <a:off x="4648200" y="1295400"/>
            <a:ext cx="4267200" cy="50292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strips(downLeft)">
                                      <p:cBhvr>
                                        <p:cTn id="7" dur="500"/>
                                        <p:tgtEl>
                                          <p:spTgt spid="1127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1272">
                                            <p:txEl>
                                              <p:pRg st="0" end="0"/>
                                            </p:txEl>
                                          </p:spTgt>
                                        </p:tgtEl>
                                        <p:attrNameLst>
                                          <p:attrName>style.visibility</p:attrName>
                                        </p:attrNameLst>
                                      </p:cBhvr>
                                      <p:to>
                                        <p:strVal val="visible"/>
                                      </p:to>
                                    </p:set>
                                    <p:animEffect transition="in" filter="randombar(horizontal)">
                                      <p:cBhvr>
                                        <p:cTn id="12" dur="500"/>
                                        <p:tgtEl>
                                          <p:spTgt spid="1127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1282"/>
                                        </p:tgtEl>
                                        <p:attrNameLst>
                                          <p:attrName>style.visibility</p:attrName>
                                        </p:attrNameLst>
                                      </p:cBhvr>
                                      <p:to>
                                        <p:strVal val="visible"/>
                                      </p:to>
                                    </p:set>
                                    <p:animEffect transition="in" filter="checkerboard(across)">
                                      <p:cBhvr>
                                        <p:cTn id="17" dur="500"/>
                                        <p:tgtEl>
                                          <p:spTgt spid="11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P spid="1127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4" name="Rectangle 10"/>
          <p:cNvSpPr>
            <a:spLocks noGrp="1" noChangeArrowheads="1"/>
          </p:cNvSpPr>
          <p:nvPr>
            <p:ph type="title"/>
          </p:nvPr>
        </p:nvSpPr>
        <p:spPr>
          <a:xfrm>
            <a:off x="457200" y="152400"/>
            <a:ext cx="8229600" cy="1143000"/>
          </a:xfrm>
        </p:spPr>
        <p:txBody>
          <a:bodyPr/>
          <a:lstStyle/>
          <a:p>
            <a:r>
              <a:rPr lang="kk-KZ"/>
              <a:t>Вегетативті жүйке жүйесі</a:t>
            </a:r>
            <a:endParaRPr lang="ru-RU"/>
          </a:p>
        </p:txBody>
      </p:sp>
      <p:sp>
        <p:nvSpPr>
          <p:cNvPr id="21518" name="Rectangle 14"/>
          <p:cNvSpPr>
            <a:spLocks noGrp="1" noChangeArrowheads="1"/>
          </p:cNvSpPr>
          <p:nvPr>
            <p:ph type="body" sz="half" idx="2"/>
          </p:nvPr>
        </p:nvSpPr>
        <p:spPr>
          <a:xfrm>
            <a:off x="5105400" y="1600200"/>
            <a:ext cx="3581400" cy="4495800"/>
          </a:xfrm>
        </p:spPr>
        <p:txBody>
          <a:bodyPr/>
          <a:lstStyle/>
          <a:p>
            <a:pPr>
              <a:lnSpc>
                <a:spcPct val="90000"/>
              </a:lnSpc>
            </a:pPr>
            <a:r>
              <a:rPr lang="kk-KZ" sz="2000"/>
              <a:t>Адамның еркіне бағынбайды.Сондықтан оны кейде автономиялы жүйке жүйесі деп атайды.Ішкі мүшелердің қызметінің бір-бірімен үйлесімділігін қамтамасыз етеді.Рефлекстік доғасы үш нейрондық байланыстан тұрады.</a:t>
            </a:r>
          </a:p>
          <a:p>
            <a:pPr>
              <a:lnSpc>
                <a:spcPct val="90000"/>
              </a:lnSpc>
            </a:pPr>
            <a:r>
              <a:rPr lang="kk-KZ" sz="2000"/>
              <a:t>Сезгіш</a:t>
            </a:r>
          </a:p>
          <a:p>
            <a:pPr>
              <a:lnSpc>
                <a:spcPct val="90000"/>
              </a:lnSpc>
            </a:pPr>
            <a:r>
              <a:rPr lang="kk-KZ" sz="2000"/>
              <a:t>Байланыстырғыш</a:t>
            </a:r>
          </a:p>
          <a:p>
            <a:pPr>
              <a:lnSpc>
                <a:spcPct val="90000"/>
              </a:lnSpc>
            </a:pPr>
            <a:r>
              <a:rPr lang="kk-KZ" sz="2000"/>
              <a:t>Қозғалтқыш</a:t>
            </a:r>
            <a:endParaRPr lang="ru-RU" sz="2000"/>
          </a:p>
        </p:txBody>
      </p:sp>
      <p:pic>
        <p:nvPicPr>
          <p:cNvPr id="21519" name="Picture 15" descr="вегетатит"/>
          <p:cNvPicPr>
            <a:picLocks noGrp="1" noChangeAspect="1" noChangeArrowheads="1"/>
          </p:cNvPicPr>
          <p:nvPr>
            <p:ph type="clipArt" sz="half" idx="1"/>
          </p:nvPr>
        </p:nvPicPr>
        <p:blipFill>
          <a:blip r:embed="rId2" cstate="print"/>
          <a:srcRect/>
          <a:stretch>
            <a:fillRect/>
          </a:stretch>
        </p:blipFill>
        <p:spPr>
          <a:xfrm>
            <a:off x="381000" y="1676400"/>
            <a:ext cx="4373563" cy="44958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14"/>
                                        </p:tgtEl>
                                        <p:attrNameLst>
                                          <p:attrName>style.visibility</p:attrName>
                                        </p:attrNameLst>
                                      </p:cBhvr>
                                      <p:to>
                                        <p:strVal val="visible"/>
                                      </p:to>
                                    </p:set>
                                    <p:animEffect transition="in" filter="strips(downLeft)">
                                      <p:cBhvr>
                                        <p:cTn id="7" dur="500"/>
                                        <p:tgtEl>
                                          <p:spTgt spid="21514"/>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21519"/>
                                        </p:tgtEl>
                                        <p:attrNameLst>
                                          <p:attrName>style.visibility</p:attrName>
                                        </p:attrNameLst>
                                      </p:cBhvr>
                                      <p:to>
                                        <p:strVal val="visible"/>
                                      </p:to>
                                    </p:set>
                                    <p:animEffect transition="in" filter="plus(in)">
                                      <p:cBhvr>
                                        <p:cTn id="12" dur="2000"/>
                                        <p:tgtEl>
                                          <p:spTgt spid="2151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18">
                                            <p:txEl>
                                              <p:pRg st="0" end="0"/>
                                            </p:txEl>
                                          </p:spTgt>
                                        </p:tgtEl>
                                        <p:attrNameLst>
                                          <p:attrName>style.visibility</p:attrName>
                                        </p:attrNameLst>
                                      </p:cBhvr>
                                      <p:to>
                                        <p:strVal val="visible"/>
                                      </p:to>
                                    </p:set>
                                    <p:animEffect transition="in" filter="blinds(horizontal)">
                                      <p:cBhvr>
                                        <p:cTn id="17" dur="500"/>
                                        <p:tgtEl>
                                          <p:spTgt spid="2151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518">
                                            <p:txEl>
                                              <p:pRg st="1" end="1"/>
                                            </p:txEl>
                                          </p:spTgt>
                                        </p:tgtEl>
                                        <p:attrNameLst>
                                          <p:attrName>style.visibility</p:attrName>
                                        </p:attrNameLst>
                                      </p:cBhvr>
                                      <p:to>
                                        <p:strVal val="visible"/>
                                      </p:to>
                                    </p:set>
                                    <p:animEffect transition="in" filter="blinds(horizontal)">
                                      <p:cBhvr>
                                        <p:cTn id="22" dur="500"/>
                                        <p:tgtEl>
                                          <p:spTgt spid="2151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1518">
                                            <p:txEl>
                                              <p:pRg st="2" end="2"/>
                                            </p:txEl>
                                          </p:spTgt>
                                        </p:tgtEl>
                                        <p:attrNameLst>
                                          <p:attrName>style.visibility</p:attrName>
                                        </p:attrNameLst>
                                      </p:cBhvr>
                                      <p:to>
                                        <p:strVal val="visible"/>
                                      </p:to>
                                    </p:set>
                                    <p:animEffect transition="in" filter="blinds(horizontal)">
                                      <p:cBhvr>
                                        <p:cTn id="27" dur="500"/>
                                        <p:tgtEl>
                                          <p:spTgt spid="2151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1518">
                                            <p:txEl>
                                              <p:pRg st="3" end="3"/>
                                            </p:txEl>
                                          </p:spTgt>
                                        </p:tgtEl>
                                        <p:attrNameLst>
                                          <p:attrName>style.visibility</p:attrName>
                                        </p:attrNameLst>
                                      </p:cBhvr>
                                      <p:to>
                                        <p:strVal val="visible"/>
                                      </p:to>
                                    </p:set>
                                    <p:animEffect transition="in" filter="blinds(horizontal)">
                                      <p:cBhvr>
                                        <p:cTn id="32" dur="500"/>
                                        <p:tgtEl>
                                          <p:spTgt spid="215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4" grpId="0"/>
      <p:bldP spid="2151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a:xfrm>
            <a:off x="533400" y="274638"/>
            <a:ext cx="7929563" cy="1143000"/>
          </a:xfrm>
        </p:spPr>
        <p:txBody>
          <a:bodyPr>
            <a:normAutofit fontScale="90000"/>
          </a:bodyPr>
          <a:lstStyle/>
          <a:p>
            <a:r>
              <a:rPr lang="kk-KZ" sz="4000"/>
              <a:t>Вегетативті жүйке жүйесінің түрлері.</a:t>
            </a:r>
            <a:endParaRPr lang="ru-RU" sz="4000"/>
          </a:p>
        </p:txBody>
      </p:sp>
      <p:sp>
        <p:nvSpPr>
          <p:cNvPr id="26629" name="Rectangle 5"/>
          <p:cNvSpPr>
            <a:spLocks noGrp="1" noChangeArrowheads="1"/>
          </p:cNvSpPr>
          <p:nvPr>
            <p:ph type="body" idx="1"/>
          </p:nvPr>
        </p:nvSpPr>
        <p:spPr/>
        <p:txBody>
          <a:bodyPr>
            <a:normAutofit lnSpcReduction="10000"/>
          </a:bodyPr>
          <a:lstStyle/>
          <a:p>
            <a:r>
              <a:rPr lang="kk-KZ" sz="2400"/>
              <a:t>Симпатикалық-(гр.</a:t>
            </a:r>
            <a:r>
              <a:rPr lang="en-US" sz="2400"/>
              <a:t>sympathes</a:t>
            </a:r>
            <a:r>
              <a:rPr lang="kk-KZ" sz="2400"/>
              <a:t>- сезгіш,қабылдағыш).Симпатикалық бөліктің орталығы жұлынның арқа сегментерінде жүйке жасушалары шоғырланып орналасады.Симпатикалық бағанда 20-25 жүйке түйіндері бар.</a:t>
            </a:r>
          </a:p>
          <a:p>
            <a:r>
              <a:rPr lang="kk-KZ" sz="2400"/>
              <a:t>Парасимпатикалық-(гр. </a:t>
            </a:r>
            <a:r>
              <a:rPr lang="en-US" sz="2400"/>
              <a:t>Para</a:t>
            </a:r>
            <a:r>
              <a:rPr lang="kk-KZ" sz="2400"/>
              <a:t>-жанында,қасынды).Парасимпатикалық бөліктің орталығы ортаңғы және сопақша мида,жұлынның сегізкөз сегментерінде орналасқан.шеткі бөлімі ішкі мүшелердің маңында не тікелей өзінде жүйке өрімдері түрінде кездеседі.</a:t>
            </a:r>
            <a:endParaRPr lang="ru-RU"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8"/>
                                        </p:tgtEl>
                                        <p:attrNameLst>
                                          <p:attrName>style.visibility</p:attrName>
                                        </p:attrNameLst>
                                      </p:cBhvr>
                                      <p:to>
                                        <p:strVal val="visible"/>
                                      </p:to>
                                    </p:set>
                                    <p:anim calcmode="lin" valueType="num">
                                      <p:cBhvr additive="base">
                                        <p:cTn id="7" dur="500" fill="hold"/>
                                        <p:tgtEl>
                                          <p:spTgt spid="26628"/>
                                        </p:tgtEl>
                                        <p:attrNameLst>
                                          <p:attrName>ppt_x</p:attrName>
                                        </p:attrNameLst>
                                      </p:cBhvr>
                                      <p:tavLst>
                                        <p:tav tm="0">
                                          <p:val>
                                            <p:strVal val="#ppt_x"/>
                                          </p:val>
                                        </p:tav>
                                        <p:tav tm="100000">
                                          <p:val>
                                            <p:strVal val="#ppt_x"/>
                                          </p:val>
                                        </p:tav>
                                      </p:tavLst>
                                    </p:anim>
                                    <p:anim calcmode="lin" valueType="num">
                                      <p:cBhvr additive="base">
                                        <p:cTn id="8" dur="500" fill="hold"/>
                                        <p:tgtEl>
                                          <p:spTgt spid="266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6629">
                                            <p:txEl>
                                              <p:pRg st="0" end="0"/>
                                            </p:txEl>
                                          </p:spTgt>
                                        </p:tgtEl>
                                        <p:attrNameLst>
                                          <p:attrName>style.visibility</p:attrName>
                                        </p:attrNameLst>
                                      </p:cBhvr>
                                      <p:to>
                                        <p:strVal val="visible"/>
                                      </p:to>
                                    </p:set>
                                    <p:anim calcmode="lin" valueType="num">
                                      <p:cBhvr additive="base">
                                        <p:cTn id="13" dur="5000" fill="hold"/>
                                        <p:tgtEl>
                                          <p:spTgt spid="26629">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2662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26629">
                                            <p:txEl>
                                              <p:pRg st="1" end="1"/>
                                            </p:txEl>
                                          </p:spTgt>
                                        </p:tgtEl>
                                        <p:attrNameLst>
                                          <p:attrName>style.visibility</p:attrName>
                                        </p:attrNameLst>
                                      </p:cBhvr>
                                      <p:to>
                                        <p:strVal val="visible"/>
                                      </p:to>
                                    </p:set>
                                    <p:anim calcmode="lin" valueType="num">
                                      <p:cBhvr additive="base">
                                        <p:cTn id="19" dur="5000" fill="hold"/>
                                        <p:tgtEl>
                                          <p:spTgt spid="26629">
                                            <p:txEl>
                                              <p:pRg st="1" end="1"/>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2662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p:bldP spid="2662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type="title"/>
          </p:nvPr>
        </p:nvSpPr>
        <p:spPr/>
        <p:txBody>
          <a:bodyPr/>
          <a:lstStyle/>
          <a:p>
            <a:r>
              <a:rPr lang="kk-KZ"/>
              <a:t>Жүйке жүйесінің құрылысы</a:t>
            </a:r>
            <a:endParaRPr lang="ru-RU"/>
          </a:p>
        </p:txBody>
      </p:sp>
      <p:sp>
        <p:nvSpPr>
          <p:cNvPr id="29701" name="Rectangle 5"/>
          <p:cNvSpPr>
            <a:spLocks noGrp="1" noChangeArrowheads="1"/>
          </p:cNvSpPr>
          <p:nvPr>
            <p:ph type="body" idx="1"/>
          </p:nvPr>
        </p:nvSpPr>
        <p:spPr/>
        <p:txBody>
          <a:bodyPr/>
          <a:lstStyle/>
          <a:p>
            <a:r>
              <a:rPr lang="kk-KZ" sz="2400"/>
              <a:t>Жүйке ұлпаларының негізін жүйке жасушалары құрайды.Жүйке жасушалары- нейрон денесінен, ұзын және қысқа өсінділерден тұрады.Нейронның денсінде цитоплазма мен ядро болады.Ұзын өсіндісі- аксон ми мен жұлынның дененің кез-келген бөлімімен байланысуы.Сырты май текті ақ қабықшамен қапталған. Шоғырланып ми мен жұлының ақ затын түзеді.Нейронның тарамдалған қысқа өсінділерің-дендриттер дейді.Нейронда ұзын әрі тарамдалған бір аксон болады.Нейрон денесіне қозу дендриттер арқылы келеді.</a:t>
            </a:r>
            <a:endParaRPr lang="ru-RU"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 to="" calcmode="lin" valueType="num">
                                      <p:cBhvr>
                                        <p:cTn id="7" dur="1" fill="hold"/>
                                        <p:tgtEl>
                                          <p:spTgt spid="2970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29701">
                                            <p:txEl>
                                              <p:pRg st="0" end="0"/>
                                            </p:txEl>
                                          </p:spTgt>
                                        </p:tgtEl>
                                        <p:attrNameLst>
                                          <p:attrName>style.visibility</p:attrName>
                                        </p:attrNameLst>
                                      </p:cBhvr>
                                      <p:to>
                                        <p:strVal val="visible"/>
                                      </p:to>
                                    </p:set>
                                    <p:anim calcmode="lin" valueType="num">
                                      <p:cBhvr>
                                        <p:cTn id="12" dur="1000" fill="hold"/>
                                        <p:tgtEl>
                                          <p:spTgt spid="29701">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29701">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29701">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297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p:bldP spid="2970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5" name="Picture 7" descr="нейрон"/>
          <p:cNvPicPr>
            <a:picLocks noGrp="1" noChangeAspect="1" noChangeArrowheads="1"/>
          </p:cNvPicPr>
          <p:nvPr>
            <p:ph/>
          </p:nvPr>
        </p:nvPicPr>
        <p:blipFill>
          <a:blip r:embed="rId2" cstate="print"/>
          <a:srcRect/>
          <a:stretch>
            <a:fillRect/>
          </a:stretch>
        </p:blipFill>
        <p:spPr>
          <a:xfrm>
            <a:off x="2590800" y="457200"/>
            <a:ext cx="4146550" cy="58674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2775"/>
                                        </p:tgtEl>
                                        <p:attrNameLst>
                                          <p:attrName>style.visibility</p:attrName>
                                        </p:attrNameLst>
                                      </p:cBhvr>
                                      <p:to>
                                        <p:strVal val="visible"/>
                                      </p:to>
                                    </p:set>
                                    <p:animEffect transition="in" filter="fade">
                                      <p:cBhvr>
                                        <p:cTn id="7" dur="2000"/>
                                        <p:tgtEl>
                                          <p:spTgt spid="32775"/>
                                        </p:tgtEl>
                                      </p:cBhvr>
                                    </p:animEffect>
                                    <p:anim calcmode="lin" valueType="num">
                                      <p:cBhvr>
                                        <p:cTn id="8" dur="2000" fill="hold"/>
                                        <p:tgtEl>
                                          <p:spTgt spid="32775"/>
                                        </p:tgtEl>
                                        <p:attrNameLst>
                                          <p:attrName>style.rotation</p:attrName>
                                        </p:attrNameLst>
                                      </p:cBhvr>
                                      <p:tavLst>
                                        <p:tav tm="0">
                                          <p:val>
                                            <p:fltVal val="720"/>
                                          </p:val>
                                        </p:tav>
                                        <p:tav tm="100000">
                                          <p:val>
                                            <p:fltVal val="0"/>
                                          </p:val>
                                        </p:tav>
                                      </p:tavLst>
                                    </p:anim>
                                    <p:anim calcmode="lin" valueType="num">
                                      <p:cBhvr>
                                        <p:cTn id="9" dur="2000" fill="hold"/>
                                        <p:tgtEl>
                                          <p:spTgt spid="32775"/>
                                        </p:tgtEl>
                                        <p:attrNameLst>
                                          <p:attrName>ppt_h</p:attrName>
                                        </p:attrNameLst>
                                      </p:cBhvr>
                                      <p:tavLst>
                                        <p:tav tm="0">
                                          <p:val>
                                            <p:fltVal val="0"/>
                                          </p:val>
                                        </p:tav>
                                        <p:tav tm="100000">
                                          <p:val>
                                            <p:strVal val="#ppt_h"/>
                                          </p:val>
                                        </p:tav>
                                      </p:tavLst>
                                    </p:anim>
                                    <p:anim calcmode="lin" valueType="num">
                                      <p:cBhvr>
                                        <p:cTn id="10" dur="2000" fill="hold"/>
                                        <p:tgtEl>
                                          <p:spTgt spid="32775"/>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9" presetClass="exit" presetSubtype="0" accel="100000" fill="hold" nodeType="clickEffect">
                                  <p:stCondLst>
                                    <p:cond delay="0"/>
                                  </p:stCondLst>
                                  <p:childTnLst>
                                    <p:anim calcmode="lin" valueType="num">
                                      <p:cBhvr>
                                        <p:cTn id="14" dur="500"/>
                                        <p:tgtEl>
                                          <p:spTgt spid="32775"/>
                                        </p:tgtEl>
                                        <p:attrNameLst>
                                          <p:attrName>ppt_w</p:attrName>
                                        </p:attrNameLst>
                                      </p:cBhvr>
                                      <p:tavLst>
                                        <p:tav tm="0">
                                          <p:val>
                                            <p:strVal val="ppt_w"/>
                                          </p:val>
                                        </p:tav>
                                        <p:tav tm="100000">
                                          <p:val>
                                            <p:fltVal val="0"/>
                                          </p:val>
                                        </p:tav>
                                      </p:tavLst>
                                    </p:anim>
                                    <p:anim calcmode="lin" valueType="num">
                                      <p:cBhvr>
                                        <p:cTn id="15" dur="500"/>
                                        <p:tgtEl>
                                          <p:spTgt spid="32775"/>
                                        </p:tgtEl>
                                        <p:attrNameLst>
                                          <p:attrName>ppt_h</p:attrName>
                                        </p:attrNameLst>
                                      </p:cBhvr>
                                      <p:tavLst>
                                        <p:tav tm="0">
                                          <p:val>
                                            <p:strVal val="ppt_h"/>
                                          </p:val>
                                        </p:tav>
                                        <p:tav tm="100000">
                                          <p:val>
                                            <p:fltVal val="0"/>
                                          </p:val>
                                        </p:tav>
                                      </p:tavLst>
                                    </p:anim>
                                    <p:anim calcmode="lin" valueType="num">
                                      <p:cBhvr>
                                        <p:cTn id="16" dur="500"/>
                                        <p:tgtEl>
                                          <p:spTgt spid="32775"/>
                                        </p:tgtEl>
                                        <p:attrNameLst>
                                          <p:attrName>style.rotation</p:attrName>
                                        </p:attrNameLst>
                                      </p:cBhvr>
                                      <p:tavLst>
                                        <p:tav tm="0">
                                          <p:val>
                                            <p:fltVal val="0"/>
                                          </p:val>
                                        </p:tav>
                                        <p:tav tm="100000">
                                          <p:val>
                                            <p:fltVal val="360"/>
                                          </p:val>
                                        </p:tav>
                                      </p:tavLst>
                                    </p:anim>
                                    <p:animEffect transition="out" filter="fade">
                                      <p:cBhvr>
                                        <p:cTn id="17" dur="500"/>
                                        <p:tgtEl>
                                          <p:spTgt spid="32775"/>
                                        </p:tgtEl>
                                      </p:cBhvr>
                                    </p:animEffect>
                                    <p:set>
                                      <p:cBhvr>
                                        <p:cTn id="18" dur="1" fill="hold">
                                          <p:stCondLst>
                                            <p:cond delay="499"/>
                                          </p:stCondLst>
                                        </p:cTn>
                                        <p:tgtEl>
                                          <p:spTgt spid="3277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3400" y="274638"/>
            <a:ext cx="7929563" cy="1143000"/>
          </a:xfrm>
        </p:spPr>
        <p:txBody>
          <a:bodyPr/>
          <a:lstStyle/>
          <a:p>
            <a:r>
              <a:rPr lang="kk-KZ"/>
              <a:t>Рефлекс</a:t>
            </a:r>
            <a:endParaRPr lang="ru-RU"/>
          </a:p>
        </p:txBody>
      </p:sp>
      <p:sp>
        <p:nvSpPr>
          <p:cNvPr id="35843" name="Rectangle 3"/>
          <p:cNvSpPr>
            <a:spLocks noGrp="1" noChangeArrowheads="1"/>
          </p:cNvSpPr>
          <p:nvPr>
            <p:ph type="body" sz="half" idx="1"/>
          </p:nvPr>
        </p:nvSpPr>
        <p:spPr>
          <a:xfrm>
            <a:off x="457200" y="1295400"/>
            <a:ext cx="8229600" cy="1752600"/>
          </a:xfrm>
        </p:spPr>
        <p:txBody>
          <a:bodyPr>
            <a:normAutofit lnSpcReduction="10000"/>
          </a:bodyPr>
          <a:lstStyle/>
          <a:p>
            <a:r>
              <a:rPr lang="kk-KZ" sz="2400"/>
              <a:t>Ағзалардың тіршілігіндегі барлық әрекетерді жүйке жүйесі басқарады.Оны рефлекстік реттелу дейді.Сыртқы және ішкі тітіркендіргіштерге орталық жүйке жүйесі арқылы ағзаға жауап қайтаруы.</a:t>
            </a:r>
            <a:endParaRPr lang="ru-RU" sz="2400"/>
          </a:p>
        </p:txBody>
      </p:sp>
      <p:pic>
        <p:nvPicPr>
          <p:cNvPr id="35845" name="Picture 5" descr="2 002"/>
          <p:cNvPicPr>
            <a:picLocks noGrp="1" noChangeAspect="1" noChangeArrowheads="1"/>
          </p:cNvPicPr>
          <p:nvPr>
            <p:ph sz="half" idx="2"/>
          </p:nvPr>
        </p:nvPicPr>
        <p:blipFill>
          <a:blip r:embed="rId2" cstate="print"/>
          <a:srcRect/>
          <a:stretch>
            <a:fillRect/>
          </a:stretch>
        </p:blipFill>
        <p:spPr>
          <a:xfrm>
            <a:off x="2819400" y="2971800"/>
            <a:ext cx="3505200" cy="37338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p:cTn id="7" dur="500" decel="50000" fill="hold">
                                          <p:stCondLst>
                                            <p:cond delay="0"/>
                                          </p:stCondLst>
                                        </p:cTn>
                                        <p:tgtEl>
                                          <p:spTgt spid="3584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584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5842"/>
                                        </p:tgtEl>
                                        <p:attrNameLst>
                                          <p:attrName>ppt_w</p:attrName>
                                        </p:attrNameLst>
                                      </p:cBhvr>
                                      <p:tavLst>
                                        <p:tav tm="0">
                                          <p:val>
                                            <p:strVal val="#ppt_w*.05"/>
                                          </p:val>
                                        </p:tav>
                                        <p:tav tm="100000">
                                          <p:val>
                                            <p:strVal val="#ppt_w"/>
                                          </p:val>
                                        </p:tav>
                                      </p:tavLst>
                                    </p:anim>
                                    <p:anim calcmode="lin" valueType="num">
                                      <p:cBhvr>
                                        <p:cTn id="10" dur="1000" fill="hold"/>
                                        <p:tgtEl>
                                          <p:spTgt spid="3584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584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584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584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584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843">
                                            <p:txEl>
                                              <p:pRg st="0" end="0"/>
                                            </p:txEl>
                                          </p:spTgt>
                                        </p:tgtEl>
                                        <p:attrNameLst>
                                          <p:attrName>style.visibility</p:attrName>
                                        </p:attrNameLst>
                                      </p:cBhvr>
                                      <p:to>
                                        <p:strVal val="visible"/>
                                      </p:to>
                                    </p:set>
                                    <p:anim calcmode="lin" valueType="num">
                                      <p:cBhvr additive="base">
                                        <p:cTn id="19"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nodeType="clickEffect">
                                  <p:stCondLst>
                                    <p:cond delay="0"/>
                                  </p:stCondLst>
                                  <p:childTnLst>
                                    <p:set>
                                      <p:cBhvr>
                                        <p:cTn id="24" dur="1" fill="hold">
                                          <p:stCondLst>
                                            <p:cond delay="0"/>
                                          </p:stCondLst>
                                        </p:cTn>
                                        <p:tgtEl>
                                          <p:spTgt spid="35845"/>
                                        </p:tgtEl>
                                        <p:attrNameLst>
                                          <p:attrName>style.visibility</p:attrName>
                                        </p:attrNameLst>
                                      </p:cBhvr>
                                      <p:to>
                                        <p:strVal val="visible"/>
                                      </p:to>
                                    </p:set>
                                    <p:anim calcmode="lin" valueType="num">
                                      <p:cBhvr>
                                        <p:cTn id="25" dur="500" fill="hold"/>
                                        <p:tgtEl>
                                          <p:spTgt spid="35845"/>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35845"/>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35845"/>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358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33400" y="274638"/>
            <a:ext cx="7929563" cy="1143000"/>
          </a:xfrm>
        </p:spPr>
        <p:txBody>
          <a:bodyPr/>
          <a:lstStyle/>
          <a:p>
            <a:r>
              <a:rPr lang="kk-KZ"/>
              <a:t>Рефлекс</a:t>
            </a:r>
            <a:endParaRPr lang="ru-RU"/>
          </a:p>
        </p:txBody>
      </p:sp>
      <p:sp>
        <p:nvSpPr>
          <p:cNvPr id="35843" name="Rectangle 3"/>
          <p:cNvSpPr>
            <a:spLocks noGrp="1" noChangeArrowheads="1"/>
          </p:cNvSpPr>
          <p:nvPr>
            <p:ph type="body" sz="half" idx="1"/>
          </p:nvPr>
        </p:nvSpPr>
        <p:spPr>
          <a:xfrm>
            <a:off x="457200" y="1295400"/>
            <a:ext cx="8229600" cy="1752600"/>
          </a:xfrm>
        </p:spPr>
        <p:txBody>
          <a:bodyPr>
            <a:normAutofit lnSpcReduction="10000"/>
          </a:bodyPr>
          <a:lstStyle/>
          <a:p>
            <a:r>
              <a:rPr lang="kk-KZ" sz="2400"/>
              <a:t>Ағзалардың тіршілігіндегі барлық әрекетерді жүйке жүйесі басқарады.Оны рефлекстік реттелу дейді.Сыртқы және ішкі тітіркендіргіштерге орталық жүйке жүйесі арқылы ағзаға жауап қайтаруы.</a:t>
            </a:r>
            <a:endParaRPr lang="ru-RU" sz="2400"/>
          </a:p>
        </p:txBody>
      </p:sp>
      <p:pic>
        <p:nvPicPr>
          <p:cNvPr id="35845" name="Picture 5" descr="2 002"/>
          <p:cNvPicPr>
            <a:picLocks noGrp="1" noChangeAspect="1" noChangeArrowheads="1"/>
          </p:cNvPicPr>
          <p:nvPr>
            <p:ph sz="half" idx="2"/>
          </p:nvPr>
        </p:nvPicPr>
        <p:blipFill>
          <a:blip r:embed="rId2" cstate="print"/>
          <a:srcRect/>
          <a:stretch>
            <a:fillRect/>
          </a:stretch>
        </p:blipFill>
        <p:spPr>
          <a:xfrm>
            <a:off x="2819400" y="2971800"/>
            <a:ext cx="3505200" cy="37338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p:cTn id="7" dur="500" decel="50000" fill="hold">
                                          <p:stCondLst>
                                            <p:cond delay="0"/>
                                          </p:stCondLst>
                                        </p:cTn>
                                        <p:tgtEl>
                                          <p:spTgt spid="3584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584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5842"/>
                                        </p:tgtEl>
                                        <p:attrNameLst>
                                          <p:attrName>ppt_w</p:attrName>
                                        </p:attrNameLst>
                                      </p:cBhvr>
                                      <p:tavLst>
                                        <p:tav tm="0">
                                          <p:val>
                                            <p:strVal val="#ppt_w*.05"/>
                                          </p:val>
                                        </p:tav>
                                        <p:tav tm="100000">
                                          <p:val>
                                            <p:strVal val="#ppt_w"/>
                                          </p:val>
                                        </p:tav>
                                      </p:tavLst>
                                    </p:anim>
                                    <p:anim calcmode="lin" valueType="num">
                                      <p:cBhvr>
                                        <p:cTn id="10" dur="1000" fill="hold"/>
                                        <p:tgtEl>
                                          <p:spTgt spid="3584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584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584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584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584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843">
                                            <p:txEl>
                                              <p:pRg st="0" end="0"/>
                                            </p:txEl>
                                          </p:spTgt>
                                        </p:tgtEl>
                                        <p:attrNameLst>
                                          <p:attrName>style.visibility</p:attrName>
                                        </p:attrNameLst>
                                      </p:cBhvr>
                                      <p:to>
                                        <p:strVal val="visible"/>
                                      </p:to>
                                    </p:set>
                                    <p:anim calcmode="lin" valueType="num">
                                      <p:cBhvr additive="base">
                                        <p:cTn id="19"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nodeType="clickEffect">
                                  <p:stCondLst>
                                    <p:cond delay="0"/>
                                  </p:stCondLst>
                                  <p:childTnLst>
                                    <p:set>
                                      <p:cBhvr>
                                        <p:cTn id="24" dur="1" fill="hold">
                                          <p:stCondLst>
                                            <p:cond delay="0"/>
                                          </p:stCondLst>
                                        </p:cTn>
                                        <p:tgtEl>
                                          <p:spTgt spid="35845"/>
                                        </p:tgtEl>
                                        <p:attrNameLst>
                                          <p:attrName>style.visibility</p:attrName>
                                        </p:attrNameLst>
                                      </p:cBhvr>
                                      <p:to>
                                        <p:strVal val="visible"/>
                                      </p:to>
                                    </p:set>
                                    <p:anim calcmode="lin" valueType="num">
                                      <p:cBhvr>
                                        <p:cTn id="25" dur="500" fill="hold"/>
                                        <p:tgtEl>
                                          <p:spTgt spid="35845"/>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35845"/>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35845"/>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358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p:txBody>
          <a:bodyPr/>
          <a:lstStyle/>
          <a:p>
            <a:r>
              <a:rPr lang="kk-KZ"/>
              <a:t>Мидың құрылысы</a:t>
            </a:r>
            <a:endParaRPr lang="ru-RU"/>
          </a:p>
        </p:txBody>
      </p:sp>
      <p:sp>
        <p:nvSpPr>
          <p:cNvPr id="4101" name="Rectangle 5"/>
          <p:cNvSpPr>
            <a:spLocks noGrp="1" noChangeArrowheads="1"/>
          </p:cNvSpPr>
          <p:nvPr>
            <p:ph sz="quarter" idx="1"/>
          </p:nvPr>
        </p:nvSpPr>
        <p:spPr/>
        <p:txBody>
          <a:bodyPr/>
          <a:lstStyle/>
          <a:p>
            <a:pPr>
              <a:lnSpc>
                <a:spcPct val="80000"/>
              </a:lnSpc>
              <a:buFontTx/>
              <a:buNone/>
            </a:pPr>
            <a:r>
              <a:rPr lang="kk-KZ" sz="2800" dirty="0"/>
              <a:t>     Ми бассүйектің ми сауытының ішінде жатады.Салмағы шамамен 1300-1400г.Ақ зат пен сұр заттан құралған.мидың ақ затынан өткізгіш жолдар түзіліп, миды жұлынмен байланыстырады.Мидың ішінде ми сұйықтығымен толтырылған куыстар болады.Оларды ми қарыншалары дейді,себебі ішінде мөлдір әрі тұтқыр сұйықтық болады.Ол қорғаныштық ыдырау өнімдерін шығару және ми ішіндегі қысымды реттеу қызметін атқарады.</a:t>
            </a:r>
            <a:endParaRPr lang="ru-RU" sz="2800" dirty="0"/>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4100"/>
                                        </p:tgtEl>
                                        <p:attrNameLst>
                                          <p:attrName>style.visibility</p:attrName>
                                        </p:attrNameLst>
                                      </p:cBhvr>
                                      <p:to>
                                        <p:strVal val="visible"/>
                                      </p:to>
                                    </p:set>
                                    <p:animEffect transition="in" filter="fade">
                                      <p:cBhvr>
                                        <p:cTn id="7" dur="2000"/>
                                        <p:tgtEl>
                                          <p:spTgt spid="4100"/>
                                        </p:tgtEl>
                                      </p:cBhvr>
                                    </p:animEffect>
                                    <p:anim calcmode="lin" valueType="num">
                                      <p:cBhvr>
                                        <p:cTn id="8" dur="2000" fill="hold"/>
                                        <p:tgtEl>
                                          <p:spTgt spid="4100"/>
                                        </p:tgtEl>
                                        <p:attrNameLst>
                                          <p:attrName>ppt_w</p:attrName>
                                        </p:attrNameLst>
                                      </p:cBhvr>
                                      <p:tavLst>
                                        <p:tav tm="0" fmla="#ppt_w*sin(2.5*pi*$)">
                                          <p:val>
                                            <p:fltVal val="0"/>
                                          </p:val>
                                        </p:tav>
                                        <p:tav tm="100000">
                                          <p:val>
                                            <p:fltVal val="1"/>
                                          </p:val>
                                        </p:tav>
                                      </p:tavLst>
                                    </p:anim>
                                    <p:anim calcmode="lin" valueType="num">
                                      <p:cBhvr>
                                        <p:cTn id="9" dur="2000" fill="hold"/>
                                        <p:tgtEl>
                                          <p:spTgt spid="4100"/>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4101">
                                            <p:txEl>
                                              <p:pRg st="0" end="0"/>
                                            </p:txEl>
                                          </p:spTgt>
                                        </p:tgtEl>
                                        <p:attrNameLst>
                                          <p:attrName>style.visibility</p:attrName>
                                        </p:attrNameLst>
                                      </p:cBhvr>
                                      <p:to>
                                        <p:strVal val="visible"/>
                                      </p:to>
                                    </p:set>
                                    <p:animEffect transition="in" filter="checkerboard(across)">
                                      <p:cBhvr>
                                        <p:cTn id="14" dur="500"/>
                                        <p:tgtEl>
                                          <p:spTgt spid="4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kk-KZ"/>
              <a:t>Рефлекстік доға</a:t>
            </a:r>
            <a:endParaRPr lang="ru-RU"/>
          </a:p>
        </p:txBody>
      </p:sp>
      <p:sp>
        <p:nvSpPr>
          <p:cNvPr id="37891" name="Rectangle 3"/>
          <p:cNvSpPr>
            <a:spLocks noGrp="1" noChangeArrowheads="1"/>
          </p:cNvSpPr>
          <p:nvPr>
            <p:ph type="body" idx="1"/>
          </p:nvPr>
        </p:nvSpPr>
        <p:spPr/>
        <p:txBody>
          <a:bodyPr/>
          <a:lstStyle/>
          <a:p>
            <a:r>
              <a:rPr lang="kk-KZ"/>
              <a:t>Рефлекстік доға 5 бөлімнен тұрады.</a:t>
            </a:r>
          </a:p>
          <a:p>
            <a:pPr>
              <a:buFont typeface="Wingdings" pitchFamily="2" charset="2"/>
              <a:buNone/>
            </a:pPr>
            <a:r>
              <a:rPr lang="kk-KZ"/>
              <a:t>1.Жүйке ұштары-ретцепторлар</a:t>
            </a:r>
          </a:p>
          <a:p>
            <a:pPr>
              <a:buFont typeface="Wingdings" pitchFamily="2" charset="2"/>
              <a:buNone/>
            </a:pPr>
            <a:r>
              <a:rPr lang="kk-KZ"/>
              <a:t>2.Сезгіш нейрондар</a:t>
            </a:r>
          </a:p>
          <a:p>
            <a:pPr>
              <a:buFont typeface="Wingdings" pitchFamily="2" charset="2"/>
              <a:buNone/>
            </a:pPr>
            <a:r>
              <a:rPr lang="kk-KZ"/>
              <a:t>3.Жүйке орталығы</a:t>
            </a:r>
          </a:p>
          <a:p>
            <a:pPr>
              <a:buFont typeface="Wingdings" pitchFamily="2" charset="2"/>
              <a:buNone/>
            </a:pPr>
            <a:r>
              <a:rPr lang="kk-KZ"/>
              <a:t>4.Қозғалтқыш нейрондар</a:t>
            </a:r>
          </a:p>
          <a:p>
            <a:pPr>
              <a:buFont typeface="Wingdings" pitchFamily="2" charset="2"/>
              <a:buNone/>
            </a:pPr>
            <a:r>
              <a:rPr lang="kk-KZ"/>
              <a:t>5.Тітіркендіруге жауап қайтаратын мүшелер</a:t>
            </a: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7890"/>
                                        </p:tgtEl>
                                        <p:attrNameLst>
                                          <p:attrName>style.visibility</p:attrName>
                                        </p:attrNameLst>
                                      </p:cBhvr>
                                      <p:to>
                                        <p:strVal val="visible"/>
                                      </p:to>
                                    </p:set>
                                    <p:anim calcmode="discrete" valueType="clr">
                                      <p:cBhvr override="childStyle">
                                        <p:cTn id="7" dur="80"/>
                                        <p:tgtEl>
                                          <p:spTgt spid="3789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7890"/>
                                        </p:tgtEl>
                                        <p:attrNameLst>
                                          <p:attrName>fillcolor</p:attrName>
                                        </p:attrNameLst>
                                      </p:cBhvr>
                                      <p:tavLst>
                                        <p:tav tm="0">
                                          <p:val>
                                            <p:clrVal>
                                              <a:schemeClr val="accent2"/>
                                            </p:clrVal>
                                          </p:val>
                                        </p:tav>
                                        <p:tav tm="50000">
                                          <p:val>
                                            <p:clrVal>
                                              <a:schemeClr val="hlink"/>
                                            </p:clrVal>
                                          </p:val>
                                        </p:tav>
                                      </p:tavLst>
                                    </p:anim>
                                    <p:set>
                                      <p:cBhvr>
                                        <p:cTn id="9" dur="80"/>
                                        <p:tgtEl>
                                          <p:spTgt spid="37890"/>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7891">
                                            <p:txEl>
                                              <p:pRg st="0" end="0"/>
                                            </p:txEl>
                                          </p:spTgt>
                                        </p:tgtEl>
                                        <p:attrNameLst>
                                          <p:attrName>style.visibility</p:attrName>
                                        </p:attrNameLst>
                                      </p:cBhvr>
                                      <p:to>
                                        <p:strVal val="visible"/>
                                      </p:to>
                                    </p:set>
                                    <p:anim calcmode="lin" valueType="num">
                                      <p:cBhvr>
                                        <p:cTn id="14" dur="1000" fill="hold"/>
                                        <p:tgtEl>
                                          <p:spTgt spid="37891">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7891">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789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7891">
                                            <p:txEl>
                                              <p:pRg st="1" end="1"/>
                                            </p:txEl>
                                          </p:spTgt>
                                        </p:tgtEl>
                                        <p:attrNameLst>
                                          <p:attrName>style.visibility</p:attrName>
                                        </p:attrNameLst>
                                      </p:cBhvr>
                                      <p:to>
                                        <p:strVal val="visible"/>
                                      </p:to>
                                    </p:set>
                                    <p:anim calcmode="lin" valueType="num">
                                      <p:cBhvr>
                                        <p:cTn id="21" dur="1000" fill="hold"/>
                                        <p:tgtEl>
                                          <p:spTgt spid="37891">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37891">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7891">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7891">
                                            <p:txEl>
                                              <p:pRg st="2" end="2"/>
                                            </p:txEl>
                                          </p:spTgt>
                                        </p:tgtEl>
                                        <p:attrNameLst>
                                          <p:attrName>style.visibility</p:attrName>
                                        </p:attrNameLst>
                                      </p:cBhvr>
                                      <p:to>
                                        <p:strVal val="visible"/>
                                      </p:to>
                                    </p:set>
                                    <p:anim calcmode="lin" valueType="num">
                                      <p:cBhvr>
                                        <p:cTn id="28" dur="1000" fill="hold"/>
                                        <p:tgtEl>
                                          <p:spTgt spid="37891">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37891">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7891">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7891">
                                            <p:txEl>
                                              <p:pRg st="3" end="3"/>
                                            </p:txEl>
                                          </p:spTgt>
                                        </p:tgtEl>
                                        <p:attrNameLst>
                                          <p:attrName>style.visibility</p:attrName>
                                        </p:attrNameLst>
                                      </p:cBhvr>
                                      <p:to>
                                        <p:strVal val="visible"/>
                                      </p:to>
                                    </p:set>
                                    <p:anim calcmode="lin" valueType="num">
                                      <p:cBhvr>
                                        <p:cTn id="35" dur="1000" fill="hold"/>
                                        <p:tgtEl>
                                          <p:spTgt spid="37891">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37891">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789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37891">
                                            <p:txEl>
                                              <p:pRg st="4" end="4"/>
                                            </p:txEl>
                                          </p:spTgt>
                                        </p:tgtEl>
                                        <p:attrNameLst>
                                          <p:attrName>style.visibility</p:attrName>
                                        </p:attrNameLst>
                                      </p:cBhvr>
                                      <p:to>
                                        <p:strVal val="visible"/>
                                      </p:to>
                                    </p:set>
                                    <p:anim calcmode="lin" valueType="num">
                                      <p:cBhvr>
                                        <p:cTn id="42" dur="1000" fill="hold"/>
                                        <p:tgtEl>
                                          <p:spTgt spid="37891">
                                            <p:txEl>
                                              <p:pRg st="4" end="4"/>
                                            </p:txEl>
                                          </p:spTgt>
                                        </p:tgtEl>
                                        <p:attrNameLst>
                                          <p:attrName>ppt_w</p:attrName>
                                        </p:attrNameLst>
                                      </p:cBhvr>
                                      <p:tavLst>
                                        <p:tav tm="0">
                                          <p:val>
                                            <p:strVal val="#ppt_w+.3"/>
                                          </p:val>
                                        </p:tav>
                                        <p:tav tm="100000">
                                          <p:val>
                                            <p:strVal val="#ppt_w"/>
                                          </p:val>
                                        </p:tav>
                                      </p:tavLst>
                                    </p:anim>
                                    <p:anim calcmode="lin" valueType="num">
                                      <p:cBhvr>
                                        <p:cTn id="43" dur="1000" fill="hold"/>
                                        <p:tgtEl>
                                          <p:spTgt spid="37891">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7891">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37891">
                                            <p:txEl>
                                              <p:pRg st="5" end="5"/>
                                            </p:txEl>
                                          </p:spTgt>
                                        </p:tgtEl>
                                        <p:attrNameLst>
                                          <p:attrName>style.visibility</p:attrName>
                                        </p:attrNameLst>
                                      </p:cBhvr>
                                      <p:to>
                                        <p:strVal val="visible"/>
                                      </p:to>
                                    </p:set>
                                    <p:anim calcmode="lin" valueType="num">
                                      <p:cBhvr>
                                        <p:cTn id="49" dur="1000" fill="hold"/>
                                        <p:tgtEl>
                                          <p:spTgt spid="37891">
                                            <p:txEl>
                                              <p:pRg st="5" end="5"/>
                                            </p:txEl>
                                          </p:spTgt>
                                        </p:tgtEl>
                                        <p:attrNameLst>
                                          <p:attrName>ppt_w</p:attrName>
                                        </p:attrNameLst>
                                      </p:cBhvr>
                                      <p:tavLst>
                                        <p:tav tm="0">
                                          <p:val>
                                            <p:strVal val="#ppt_w+.3"/>
                                          </p:val>
                                        </p:tav>
                                        <p:tav tm="100000">
                                          <p:val>
                                            <p:strVal val="#ppt_w"/>
                                          </p:val>
                                        </p:tav>
                                      </p:tavLst>
                                    </p:anim>
                                    <p:anim calcmode="lin" valueType="num">
                                      <p:cBhvr>
                                        <p:cTn id="50" dur="1000" fill="hold"/>
                                        <p:tgtEl>
                                          <p:spTgt spid="37891">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78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9" name="Picture 7" descr="2 001"/>
          <p:cNvPicPr>
            <a:picLocks noGrp="1" noChangeAspect="1" noChangeArrowheads="1"/>
          </p:cNvPicPr>
          <p:nvPr>
            <p:ph/>
          </p:nvPr>
        </p:nvPicPr>
        <p:blipFill>
          <a:blip r:embed="rId2" cstate="print"/>
          <a:srcRect/>
          <a:stretch>
            <a:fillRect/>
          </a:stretch>
        </p:blipFill>
        <p:spPr>
          <a:xfrm>
            <a:off x="1219200" y="911225"/>
            <a:ext cx="6935788" cy="500380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iterate type="lt">
                                    <p:tmPct val="0"/>
                                  </p:iterate>
                                  <p:childTnLst>
                                    <p:set>
                                      <p:cBhvr>
                                        <p:cTn id="6" dur="1" fill="hold">
                                          <p:stCondLst>
                                            <p:cond delay="0"/>
                                          </p:stCondLst>
                                        </p:cTn>
                                        <p:tgtEl>
                                          <p:spTgt spid="38919"/>
                                        </p:tgtEl>
                                        <p:attrNameLst>
                                          <p:attrName>style.visibility</p:attrName>
                                        </p:attrNameLst>
                                      </p:cBhvr>
                                      <p:to>
                                        <p:strVal val="visible"/>
                                      </p:to>
                                    </p:set>
                                    <p:anim calcmode="lin" valueType="num">
                                      <p:cBhvr>
                                        <p:cTn id="7" dur="500" fill="hold"/>
                                        <p:tgtEl>
                                          <p:spTgt spid="38919"/>
                                        </p:tgtEl>
                                        <p:attrNameLst>
                                          <p:attrName>ppt_w</p:attrName>
                                        </p:attrNameLst>
                                      </p:cBhvr>
                                      <p:tavLst>
                                        <p:tav tm="0">
                                          <p:val>
                                            <p:strVal val="#ppt_w*0.05"/>
                                          </p:val>
                                        </p:tav>
                                        <p:tav tm="100000">
                                          <p:val>
                                            <p:strVal val="#ppt_w"/>
                                          </p:val>
                                        </p:tav>
                                      </p:tavLst>
                                    </p:anim>
                                    <p:anim calcmode="lin" valueType="num">
                                      <p:cBhvr>
                                        <p:cTn id="8" dur="500" fill="hold"/>
                                        <p:tgtEl>
                                          <p:spTgt spid="38919"/>
                                        </p:tgtEl>
                                        <p:attrNameLst>
                                          <p:attrName>ppt_h</p:attrName>
                                        </p:attrNameLst>
                                      </p:cBhvr>
                                      <p:tavLst>
                                        <p:tav tm="0">
                                          <p:val>
                                            <p:strVal val="#ppt_h"/>
                                          </p:val>
                                        </p:tav>
                                        <p:tav tm="100000">
                                          <p:val>
                                            <p:strVal val="#ppt_h"/>
                                          </p:val>
                                        </p:tav>
                                      </p:tavLst>
                                    </p:anim>
                                    <p:anim calcmode="lin" valueType="num">
                                      <p:cBhvr>
                                        <p:cTn id="9" dur="500" fill="hold"/>
                                        <p:tgtEl>
                                          <p:spTgt spid="38919"/>
                                        </p:tgtEl>
                                        <p:attrNameLst>
                                          <p:attrName>ppt_x</p:attrName>
                                        </p:attrNameLst>
                                      </p:cBhvr>
                                      <p:tavLst>
                                        <p:tav tm="0">
                                          <p:val>
                                            <p:strVal val="#ppt_x-.2"/>
                                          </p:val>
                                        </p:tav>
                                        <p:tav tm="100000">
                                          <p:val>
                                            <p:strVal val="#ppt_x"/>
                                          </p:val>
                                        </p:tav>
                                      </p:tavLst>
                                    </p:anim>
                                    <p:anim calcmode="lin" valueType="num">
                                      <p:cBhvr>
                                        <p:cTn id="10" dur="500" fill="hold"/>
                                        <p:tgtEl>
                                          <p:spTgt spid="38919"/>
                                        </p:tgtEl>
                                        <p:attrNameLst>
                                          <p:attrName>ppt_y</p:attrName>
                                        </p:attrNameLst>
                                      </p:cBhvr>
                                      <p:tavLst>
                                        <p:tav tm="0">
                                          <p:val>
                                            <p:strVal val="#ppt_y"/>
                                          </p:val>
                                        </p:tav>
                                        <p:tav tm="100000">
                                          <p:val>
                                            <p:strVal val="#ppt_y"/>
                                          </p:val>
                                        </p:tav>
                                      </p:tavLst>
                                    </p:anim>
                                    <p:animEffect transition="in" filter="fade">
                                      <p:cBhvr>
                                        <p:cTn id="11" dur="500"/>
                                        <p:tgtEl>
                                          <p:spTgt spid="38919"/>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xit" presetSubtype="4" fill="hold" nodeType="clickEffect">
                                  <p:stCondLst>
                                    <p:cond delay="0"/>
                                  </p:stCondLst>
                                  <p:iterate type="lt">
                                    <p:tmPct val="0"/>
                                  </p:iterate>
                                  <p:childTnLst>
                                    <p:animEffect transition="out" filter="wheel(4)">
                                      <p:cBhvr>
                                        <p:cTn id="15" dur="2000"/>
                                        <p:tgtEl>
                                          <p:spTgt spid="38919"/>
                                        </p:tgtEl>
                                      </p:cBhvr>
                                    </p:animEffect>
                                    <p:set>
                                      <p:cBhvr>
                                        <p:cTn id="16" dur="1" fill="hold">
                                          <p:stCondLst>
                                            <p:cond delay="1999"/>
                                          </p:stCondLst>
                                        </p:cTn>
                                        <p:tgtEl>
                                          <p:spTgt spid="389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3265" y="2214554"/>
            <a:ext cx="9017470" cy="175432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Назарларыңызға</a:t>
            </a:r>
          </a:p>
          <a:p>
            <a:pPr algn="ctr"/>
            <a:r>
              <a:rPr lang="kk-KZ"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рақмет!</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ransition advClick="0" advTm="3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909" name="Picture 5" descr="2 005"/>
          <p:cNvPicPr>
            <a:picLocks noGrp="1" noChangeAspect="1" noChangeArrowheads="1"/>
          </p:cNvPicPr>
          <p:nvPr>
            <p:ph/>
          </p:nvPr>
        </p:nvPicPr>
        <p:blipFill>
          <a:blip r:embed="rId2" cstate="print"/>
          <a:stretch>
            <a:fillRect/>
          </a:stretch>
        </p:blipFill>
        <p:spPr>
          <a:xfrm>
            <a:off x="785786" y="214290"/>
            <a:ext cx="7286676" cy="6143668"/>
          </a:xfrm>
          <a:noFill/>
          <a:ln/>
        </p:spPr>
      </p:pic>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3909"/>
                                        </p:tgtEl>
                                        <p:attrNameLst>
                                          <p:attrName>style.visibility</p:attrName>
                                        </p:attrNameLst>
                                      </p:cBhvr>
                                      <p:to>
                                        <p:strVal val="visible"/>
                                      </p:to>
                                    </p:set>
                                    <p:animEffect transition="in" filter="wheel(4)">
                                      <p:cBhvr>
                                        <p:cTn id="7" dur="2000"/>
                                        <p:tgtEl>
                                          <p:spTgt spid="123909"/>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xit" presetSubtype="10" fill="hold" nodeType="clickEffect">
                                  <p:stCondLst>
                                    <p:cond delay="0"/>
                                  </p:stCondLst>
                                  <p:childTnLst>
                                    <p:anim calcmode="lin" valueType="num">
                                      <p:cBhvr>
                                        <p:cTn id="11" dur="500"/>
                                        <p:tgtEl>
                                          <p:spTgt spid="123909"/>
                                        </p:tgtEl>
                                        <p:attrNameLst>
                                          <p:attrName>ppt_w</p:attrName>
                                        </p:attrNameLst>
                                      </p:cBhvr>
                                      <p:tavLst>
                                        <p:tav tm="0">
                                          <p:val>
                                            <p:strVal val="ppt_w"/>
                                          </p:val>
                                        </p:tav>
                                        <p:tav tm="100000">
                                          <p:val>
                                            <p:fltVal val="0"/>
                                          </p:val>
                                        </p:tav>
                                      </p:tavLst>
                                    </p:anim>
                                    <p:anim calcmode="lin" valueType="num">
                                      <p:cBhvr>
                                        <p:cTn id="12" dur="500"/>
                                        <p:tgtEl>
                                          <p:spTgt spid="123909"/>
                                        </p:tgtEl>
                                        <p:attrNameLst>
                                          <p:attrName>ppt_h</p:attrName>
                                        </p:attrNameLst>
                                      </p:cBhvr>
                                      <p:tavLst>
                                        <p:tav tm="0">
                                          <p:val>
                                            <p:strVal val="ppt_h"/>
                                          </p:val>
                                        </p:tav>
                                        <p:tav tm="100000">
                                          <p:val>
                                            <p:strVal val="ppt_h"/>
                                          </p:val>
                                        </p:tav>
                                      </p:tavLst>
                                    </p:anim>
                                    <p:set>
                                      <p:cBhvr>
                                        <p:cTn id="13" dur="1" fill="hold">
                                          <p:stCondLst>
                                            <p:cond delay="499"/>
                                          </p:stCondLst>
                                        </p:cTn>
                                        <p:tgtEl>
                                          <p:spTgt spid="12390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kk-KZ"/>
              <a:t>Сопақша ми</a:t>
            </a:r>
            <a:endParaRPr lang="ru-RU"/>
          </a:p>
        </p:txBody>
      </p:sp>
      <p:sp>
        <p:nvSpPr>
          <p:cNvPr id="114691" name="Rectangle 3"/>
          <p:cNvSpPr>
            <a:spLocks noGrp="1" noChangeArrowheads="1"/>
          </p:cNvSpPr>
          <p:nvPr>
            <p:ph sz="quarter" idx="1"/>
          </p:nvPr>
        </p:nvSpPr>
        <p:spPr/>
        <p:txBody>
          <a:bodyPr/>
          <a:lstStyle/>
          <a:p>
            <a:pPr>
              <a:lnSpc>
                <a:spcPct val="90000"/>
              </a:lnSpc>
            </a:pPr>
            <a:r>
              <a:rPr lang="kk-KZ" sz="2800" dirty="0" smtClean="0"/>
              <a:t>Жұлынның </a:t>
            </a:r>
            <a:r>
              <a:rPr lang="kk-KZ" sz="2800" dirty="0"/>
              <a:t>жоғарғы шетінің жалғасы.Төменгі шеті жіңішкелеу,жоғарғы шеті жуандау.Ұзындығы 2,5-3см.Бір ми қарыншасы орналасқан.Онда ему,жұту,жөтелу,түшкіру.көзді жыпылықтату рефлекстерінің орталығы орналасқан.Сұр затында тыныс алу, қан тамырларын,ас қортуды реттейтін орталықтар </a:t>
            </a:r>
            <a:r>
              <a:rPr lang="kk-KZ" sz="2800" dirty="0" smtClean="0"/>
              <a:t>бар.Егер </a:t>
            </a:r>
            <a:r>
              <a:rPr lang="kk-KZ" sz="2800" dirty="0"/>
              <a:t>сопақша ми зақымданса тыныс алу мен жүректің тоқтауынан адам тез өліп кетеді.</a:t>
            </a:r>
            <a:endParaRPr lang="ru-RU" sz="2800" dirty="0"/>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114690"/>
                                        </p:tgtEl>
                                        <p:attrNameLst>
                                          <p:attrName>style.visibility</p:attrName>
                                        </p:attrNameLst>
                                      </p:cBhvr>
                                      <p:to>
                                        <p:strVal val="visible"/>
                                      </p:to>
                                    </p:set>
                                    <p:anim calcmode="lin" valueType="num">
                                      <p:cBhvr>
                                        <p:cTn id="7" dur="500" fill="hold"/>
                                        <p:tgtEl>
                                          <p:spTgt spid="114690"/>
                                        </p:tgtEl>
                                        <p:attrNameLst>
                                          <p:attrName>ppt_w</p:attrName>
                                        </p:attrNameLst>
                                      </p:cBhvr>
                                      <p:tavLst>
                                        <p:tav tm="0">
                                          <p:val>
                                            <p:strVal val="#ppt_w*0.05"/>
                                          </p:val>
                                        </p:tav>
                                        <p:tav tm="100000">
                                          <p:val>
                                            <p:strVal val="#ppt_w"/>
                                          </p:val>
                                        </p:tav>
                                      </p:tavLst>
                                    </p:anim>
                                    <p:anim calcmode="lin" valueType="num">
                                      <p:cBhvr>
                                        <p:cTn id="8" dur="500" fill="hold"/>
                                        <p:tgtEl>
                                          <p:spTgt spid="114690"/>
                                        </p:tgtEl>
                                        <p:attrNameLst>
                                          <p:attrName>ppt_h</p:attrName>
                                        </p:attrNameLst>
                                      </p:cBhvr>
                                      <p:tavLst>
                                        <p:tav tm="0">
                                          <p:val>
                                            <p:strVal val="#ppt_h"/>
                                          </p:val>
                                        </p:tav>
                                        <p:tav tm="100000">
                                          <p:val>
                                            <p:strVal val="#ppt_h"/>
                                          </p:val>
                                        </p:tav>
                                      </p:tavLst>
                                    </p:anim>
                                    <p:anim calcmode="lin" valueType="num">
                                      <p:cBhvr>
                                        <p:cTn id="9" dur="500" fill="hold"/>
                                        <p:tgtEl>
                                          <p:spTgt spid="114690"/>
                                        </p:tgtEl>
                                        <p:attrNameLst>
                                          <p:attrName>ppt_x</p:attrName>
                                        </p:attrNameLst>
                                      </p:cBhvr>
                                      <p:tavLst>
                                        <p:tav tm="0">
                                          <p:val>
                                            <p:strVal val="#ppt_x-.2"/>
                                          </p:val>
                                        </p:tav>
                                        <p:tav tm="100000">
                                          <p:val>
                                            <p:strVal val="#ppt_x"/>
                                          </p:val>
                                        </p:tav>
                                      </p:tavLst>
                                    </p:anim>
                                    <p:anim calcmode="lin" valueType="num">
                                      <p:cBhvr>
                                        <p:cTn id="10" dur="500" fill="hold"/>
                                        <p:tgtEl>
                                          <p:spTgt spid="114690"/>
                                        </p:tgtEl>
                                        <p:attrNameLst>
                                          <p:attrName>ppt_y</p:attrName>
                                        </p:attrNameLst>
                                      </p:cBhvr>
                                      <p:tavLst>
                                        <p:tav tm="0">
                                          <p:val>
                                            <p:strVal val="#ppt_y"/>
                                          </p:val>
                                        </p:tav>
                                        <p:tav tm="100000">
                                          <p:val>
                                            <p:strVal val="#ppt_y"/>
                                          </p:val>
                                        </p:tav>
                                      </p:tavLst>
                                    </p:anim>
                                    <p:animEffect transition="in" filter="fade">
                                      <p:cBhvr>
                                        <p:cTn id="11" dur="500"/>
                                        <p:tgtEl>
                                          <p:spTgt spid="114690"/>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14691">
                                            <p:txEl>
                                              <p:pRg st="0" end="0"/>
                                            </p:txEl>
                                          </p:spTgt>
                                        </p:tgtEl>
                                        <p:attrNameLst>
                                          <p:attrName>style.visibility</p:attrName>
                                        </p:attrNameLst>
                                      </p:cBhvr>
                                      <p:to>
                                        <p:strVal val="visible"/>
                                      </p:to>
                                    </p:set>
                                    <p:animEffect transition="in" filter="circle(in)">
                                      <p:cBhvr>
                                        <p:cTn id="16" dur="2000"/>
                                        <p:tgtEl>
                                          <p:spTgt spid="1146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p:bldP spid="11469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kk-KZ"/>
              <a:t>Артқы ми</a:t>
            </a:r>
            <a:endParaRPr lang="ru-RU"/>
          </a:p>
        </p:txBody>
      </p:sp>
      <p:sp>
        <p:nvSpPr>
          <p:cNvPr id="115715" name="Rectangle 3"/>
          <p:cNvSpPr>
            <a:spLocks noGrp="1" noChangeArrowheads="1"/>
          </p:cNvSpPr>
          <p:nvPr>
            <p:ph sz="quarter" idx="1"/>
          </p:nvPr>
        </p:nvSpPr>
        <p:spPr/>
        <p:txBody>
          <a:bodyPr/>
          <a:lstStyle/>
          <a:p>
            <a:pPr>
              <a:lnSpc>
                <a:spcPct val="90000"/>
              </a:lnSpc>
            </a:pPr>
            <a:r>
              <a:rPr lang="kk-KZ"/>
              <a:t>Мишық пен ми копірі жатады.Ми көпірі ортаңғы ми мен сопақша ми аралығында орналасқан.Өткізгіш доғасы үлкен ми сыңарларының қыртысын жұлынмен жіне мишықтың қыртысымен жалғастырады.Бет терісінен, ауыз қуысынан,тілден,есту,тепе тендікті сақтаудан келетін хабаларды қабылдайды.</a:t>
            </a:r>
            <a:endParaRPr lang="ru-RU"/>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5714"/>
                                        </p:tgtEl>
                                        <p:attrNameLst>
                                          <p:attrName>style.visibility</p:attrName>
                                        </p:attrNameLst>
                                      </p:cBhvr>
                                      <p:to>
                                        <p:strVal val="visible"/>
                                      </p:to>
                                    </p:set>
                                    <p:animEffect transition="in" filter="randombar(horizontal)">
                                      <p:cBhvr>
                                        <p:cTn id="7" dur="500"/>
                                        <p:tgtEl>
                                          <p:spTgt spid="115714"/>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115715">
                                            <p:txEl>
                                              <p:pRg st="0" end="0"/>
                                            </p:txEl>
                                          </p:spTgt>
                                        </p:tgtEl>
                                        <p:attrNameLst>
                                          <p:attrName>style.visibility</p:attrName>
                                        </p:attrNameLst>
                                      </p:cBhvr>
                                      <p:to>
                                        <p:strVal val="visible"/>
                                      </p:to>
                                    </p:set>
                                    <p:anim calcmode="lin" valueType="num">
                                      <p:cBhvr additive="base">
                                        <p:cTn id="12" dur="50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1157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kk-KZ"/>
              <a:t>Мишық</a:t>
            </a:r>
            <a:endParaRPr lang="ru-RU"/>
          </a:p>
        </p:txBody>
      </p:sp>
      <p:sp>
        <p:nvSpPr>
          <p:cNvPr id="116739" name="Rectangle 3"/>
          <p:cNvSpPr>
            <a:spLocks noGrp="1" noChangeArrowheads="1"/>
          </p:cNvSpPr>
          <p:nvPr>
            <p:ph sz="quarter" idx="1"/>
          </p:nvPr>
        </p:nvSpPr>
        <p:spPr/>
        <p:txBody>
          <a:bodyPr>
            <a:normAutofit/>
          </a:bodyPr>
          <a:lstStyle/>
          <a:p>
            <a:pPr>
              <a:lnSpc>
                <a:spcPct val="90000"/>
              </a:lnSpc>
            </a:pPr>
            <a:r>
              <a:rPr lang="kk-KZ" sz="2800" dirty="0"/>
              <a:t>Сопақша ми мен көпірдің артқы жағына жатады.Сыртында сұр заттан түзілген қыртыстары және өте көп иірімдері болады.Сол сұр заты астында ақ заты орналасады.Нейрондардың мишықтан шығатын өсінділері оны орталық жүйке жүйесінің барлық бөлімдерімен байланыстырады.Дене бұлщықеттерінің үйлесімді жиырылуын реттейді.Мишық жарақатанса адамның қол аяғы тез шаршайды,қозғалысы,тепе-тендігі, сөзі бұзылады. </a:t>
            </a:r>
            <a:endParaRPr lang="ru-RU" sz="2800" dirty="0"/>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116738"/>
                                        </p:tgtEl>
                                        <p:attrNameLst>
                                          <p:attrName>style.visibility</p:attrName>
                                        </p:attrNameLst>
                                      </p:cBhvr>
                                      <p:to>
                                        <p:strVal val="visible"/>
                                      </p:to>
                                    </p:set>
                                    <p:anim calcmode="lin" valueType="num">
                                      <p:cBhvr>
                                        <p:cTn id="7" dur="500" fill="hold"/>
                                        <p:tgtEl>
                                          <p:spTgt spid="116738"/>
                                        </p:tgtEl>
                                        <p:attrNameLst>
                                          <p:attrName>ppt_w</p:attrName>
                                        </p:attrNameLst>
                                      </p:cBhvr>
                                      <p:tavLst>
                                        <p:tav tm="0">
                                          <p:val>
                                            <p:fltVal val="0"/>
                                          </p:val>
                                        </p:tav>
                                        <p:tav tm="100000">
                                          <p:val>
                                            <p:strVal val="#ppt_w"/>
                                          </p:val>
                                        </p:tav>
                                      </p:tavLst>
                                    </p:anim>
                                    <p:anim calcmode="lin" valueType="num">
                                      <p:cBhvr>
                                        <p:cTn id="8" dur="500" fill="hold"/>
                                        <p:tgtEl>
                                          <p:spTgt spid="116738"/>
                                        </p:tgtEl>
                                        <p:attrNameLst>
                                          <p:attrName>ppt_h</p:attrName>
                                        </p:attrNameLst>
                                      </p:cBhvr>
                                      <p:tavLst>
                                        <p:tav tm="0">
                                          <p:val>
                                            <p:fltVal val="0"/>
                                          </p:val>
                                        </p:tav>
                                        <p:tav tm="100000">
                                          <p:val>
                                            <p:strVal val="#ppt_h"/>
                                          </p:val>
                                        </p:tav>
                                      </p:tavLst>
                                    </p:anim>
                                    <p:anim calcmode="lin" valueType="num">
                                      <p:cBhvr>
                                        <p:cTn id="9" dur="500" fill="hold"/>
                                        <p:tgtEl>
                                          <p:spTgt spid="116738"/>
                                        </p:tgtEl>
                                        <p:attrNameLst>
                                          <p:attrName>style.rotation</p:attrName>
                                        </p:attrNameLst>
                                      </p:cBhvr>
                                      <p:tavLst>
                                        <p:tav tm="0">
                                          <p:val>
                                            <p:fltVal val="360"/>
                                          </p:val>
                                        </p:tav>
                                        <p:tav tm="100000">
                                          <p:val>
                                            <p:fltVal val="0"/>
                                          </p:val>
                                        </p:tav>
                                      </p:tavLst>
                                    </p:anim>
                                    <p:animEffect transition="in" filter="fade">
                                      <p:cBhvr>
                                        <p:cTn id="10" dur="500"/>
                                        <p:tgtEl>
                                          <p:spTgt spid="116738"/>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116739">
                                            <p:txEl>
                                              <p:pRg st="0" end="0"/>
                                            </p:txEl>
                                          </p:spTgt>
                                        </p:tgtEl>
                                        <p:attrNameLst>
                                          <p:attrName>style.visibility</p:attrName>
                                        </p:attrNameLst>
                                      </p:cBhvr>
                                      <p:to>
                                        <p:strVal val="visible"/>
                                      </p:to>
                                    </p:set>
                                    <p:anim calcmode="lin" valueType="num">
                                      <p:cBhvr>
                                        <p:cTn id="15" dur="500" fill="hold"/>
                                        <p:tgtEl>
                                          <p:spTgt spid="116739">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16739">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kk-KZ"/>
              <a:t>Ортаңғы ми</a:t>
            </a:r>
            <a:endParaRPr lang="ru-RU"/>
          </a:p>
        </p:txBody>
      </p:sp>
      <p:sp>
        <p:nvSpPr>
          <p:cNvPr id="117763" name="Rectangle 3"/>
          <p:cNvSpPr>
            <a:spLocks noGrp="1" noChangeArrowheads="1"/>
          </p:cNvSpPr>
          <p:nvPr>
            <p:ph sz="quarter" idx="1"/>
          </p:nvPr>
        </p:nvSpPr>
        <p:spPr/>
        <p:txBody>
          <a:bodyPr/>
          <a:lstStyle/>
          <a:p>
            <a:pPr>
              <a:lnSpc>
                <a:spcPct val="90000"/>
              </a:lnSpc>
            </a:pPr>
            <a:r>
              <a:rPr lang="kk-KZ"/>
              <a:t>Артқы ми мен аралық мидың арасында орналасқан.Ол алдыңғы ми мен артқы миды бір-бірімен жалғастырып тұрады.Мидың бұл бөлімі арқылы жоғары және төмен қарай өткізгіш жүйке жолдары өтеді.Теріде пигменттің түзілуін реттейді.Кенеттен шықан дыбыс,жарық тітіркендіргіштерін тез бағдарлауды реттейді.</a:t>
            </a:r>
            <a:endParaRPr lang="ru-RU"/>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7762"/>
                                        </p:tgtEl>
                                        <p:attrNameLst>
                                          <p:attrName>style.visibility</p:attrName>
                                        </p:attrNameLst>
                                      </p:cBhvr>
                                      <p:to>
                                        <p:strVal val="visible"/>
                                      </p:to>
                                    </p:set>
                                    <p:animEffect transition="in" filter="blinds(horizontal)">
                                      <p:cBhvr>
                                        <p:cTn id="7" dur="500"/>
                                        <p:tgtEl>
                                          <p:spTgt spid="11776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17763">
                                            <p:txEl>
                                              <p:pRg st="0" end="0"/>
                                            </p:txEl>
                                          </p:spTgt>
                                        </p:tgtEl>
                                        <p:attrNameLst>
                                          <p:attrName>style.visibility</p:attrName>
                                        </p:attrNameLst>
                                      </p:cBhvr>
                                      <p:to>
                                        <p:strVal val="visible"/>
                                      </p:to>
                                    </p:set>
                                    <p:animEffect transition="in" filter="plus(in)">
                                      <p:cBhvr>
                                        <p:cTn id="12" dur="2000"/>
                                        <p:tgtEl>
                                          <p:spTgt spid="1177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2" grpId="0"/>
      <p:bldP spid="11776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kk-KZ"/>
              <a:t>Аралық ми</a:t>
            </a:r>
            <a:endParaRPr lang="ru-RU"/>
          </a:p>
        </p:txBody>
      </p:sp>
      <p:sp>
        <p:nvSpPr>
          <p:cNvPr id="118787" name="Rectangle 3"/>
          <p:cNvSpPr>
            <a:spLocks noGrp="1" noChangeArrowheads="1"/>
          </p:cNvSpPr>
          <p:nvPr>
            <p:ph sz="quarter" idx="1"/>
          </p:nvPr>
        </p:nvSpPr>
        <p:spPr/>
        <p:txBody>
          <a:bodyPr/>
          <a:lstStyle/>
          <a:p>
            <a:pPr>
              <a:lnSpc>
                <a:spcPct val="80000"/>
              </a:lnSpc>
            </a:pPr>
            <a:r>
              <a:rPr lang="kk-KZ" sz="2800"/>
              <a:t>Ортаңғы мидың алдыңғы жағына жатады.Көру төмпешіктері мен төмпешік асты аймақтан тұрады.Аралық мида да да бір ми қарыншасы бар.Көру, дәм сезу,есту және т.б. Рецепторлардан келетін қозу аралқ миарқылы үлкен ми сыңарларының қыртысына өтеді.Зат алмасу, жүрек қан-тамырлары жүйесі, ішкі секреция бездері, зәр шығару, уйқы жұмысын реттейді.Ағзаның ішкі ортасы,дене температурасы, тынысалу,қан қысымының тұрақты болуы аралық миға байланысты.</a:t>
            </a:r>
            <a:endParaRPr lang="ru-RU" sz="2800"/>
          </a:p>
        </p:txBody>
      </p:sp>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18786"/>
                                        </p:tgtEl>
                                        <p:attrNameLst>
                                          <p:attrName>style.visibility</p:attrName>
                                        </p:attrNameLst>
                                      </p:cBhvr>
                                      <p:to>
                                        <p:strVal val="visible"/>
                                      </p:to>
                                    </p:set>
                                    <p:anim to="" calcmode="lin" valueType="num">
                                      <p:cBhvr>
                                        <p:cTn id="7" dur="1" fill="hold"/>
                                        <p:tgtEl>
                                          <p:spTgt spid="11878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 calcmode="lin" valueType="num">
                                      <p:cBhvr>
                                        <p:cTn id="12" dur="1000" fill="hold"/>
                                        <p:tgtEl>
                                          <p:spTgt spid="118787">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118787">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11878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kk-KZ"/>
              <a:t>Үлкен ми сыңарлары</a:t>
            </a:r>
            <a:endParaRPr lang="ru-RU"/>
          </a:p>
        </p:txBody>
      </p:sp>
      <p:sp>
        <p:nvSpPr>
          <p:cNvPr id="119811" name="Rectangle 3"/>
          <p:cNvSpPr>
            <a:spLocks noGrp="1" noChangeArrowheads="1"/>
          </p:cNvSpPr>
          <p:nvPr>
            <p:ph type="body" sz="half" idx="1"/>
          </p:nvPr>
        </p:nvSpPr>
        <p:spPr/>
        <p:txBody>
          <a:bodyPr/>
          <a:lstStyle/>
          <a:p>
            <a:r>
              <a:rPr lang="kk-KZ" sz="2800"/>
              <a:t>Сезу-қимыл аймағы маңдай,төбе бөлігінде</a:t>
            </a:r>
          </a:p>
          <a:p>
            <a:r>
              <a:rPr lang="kk-KZ" sz="2800"/>
              <a:t>Көру аймағы-шүйде бөлігінде</a:t>
            </a:r>
          </a:p>
          <a:p>
            <a:r>
              <a:rPr lang="kk-KZ" sz="2800"/>
              <a:t>Есту аймағы-самай бөлігінде</a:t>
            </a:r>
            <a:endParaRPr lang="ru-RU" sz="2800"/>
          </a:p>
        </p:txBody>
      </p:sp>
      <p:pic>
        <p:nvPicPr>
          <p:cNvPr id="119813" name="Picture 5" descr="2 007"/>
          <p:cNvPicPr>
            <a:picLocks noGrp="1" noChangeAspect="1" noChangeArrowheads="1"/>
          </p:cNvPicPr>
          <p:nvPr>
            <p:ph sz="half" idx="2"/>
          </p:nvPr>
        </p:nvPicPr>
        <p:blipFill>
          <a:blip r:embed="rId2" cstate="print"/>
          <a:srcRect/>
          <a:stretch>
            <a:fillRect/>
          </a:stretch>
        </p:blipFill>
        <p:spPr>
          <a:xfrm>
            <a:off x="4876800" y="1600200"/>
            <a:ext cx="3810000" cy="4267200"/>
          </a:xfrm>
          <a:noFill/>
          <a:ln/>
        </p:spPr>
      </p:pic>
    </p:spTree>
  </p:cSld>
  <p:clrMapOvr>
    <a:masterClrMapping/>
  </p:clrMapOvr>
  <p:transition advClick="0"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blinds(horizontal)">
                                      <p:cBhvr>
                                        <p:cTn id="7" dur="500"/>
                                        <p:tgtEl>
                                          <p:spTgt spid="119810"/>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19811">
                                            <p:txEl>
                                              <p:pRg st="0" end="0"/>
                                            </p:txEl>
                                          </p:spTgt>
                                        </p:tgtEl>
                                        <p:attrNameLst>
                                          <p:attrName>style.visibility</p:attrName>
                                        </p:attrNameLst>
                                      </p:cBhvr>
                                      <p:to>
                                        <p:strVal val="visible"/>
                                      </p:to>
                                    </p:set>
                                    <p:anim calcmode="lin" valueType="num">
                                      <p:cBhvr additive="base">
                                        <p:cTn id="12" dur="5000" fill="hold"/>
                                        <p:tgtEl>
                                          <p:spTgt spid="119811">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1198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19811">
                                            <p:txEl>
                                              <p:pRg st="1" end="1"/>
                                            </p:txEl>
                                          </p:spTgt>
                                        </p:tgtEl>
                                        <p:attrNameLst>
                                          <p:attrName>style.visibility</p:attrName>
                                        </p:attrNameLst>
                                      </p:cBhvr>
                                      <p:to>
                                        <p:strVal val="visible"/>
                                      </p:to>
                                    </p:set>
                                    <p:anim calcmode="lin" valueType="num">
                                      <p:cBhvr additive="base">
                                        <p:cTn id="18" dur="5000" fill="hold"/>
                                        <p:tgtEl>
                                          <p:spTgt spid="119811">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1198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19811">
                                            <p:txEl>
                                              <p:pRg st="2" end="2"/>
                                            </p:txEl>
                                          </p:spTgt>
                                        </p:tgtEl>
                                        <p:attrNameLst>
                                          <p:attrName>style.visibility</p:attrName>
                                        </p:attrNameLst>
                                      </p:cBhvr>
                                      <p:to>
                                        <p:strVal val="visible"/>
                                      </p:to>
                                    </p:set>
                                    <p:anim calcmode="lin" valueType="num">
                                      <p:cBhvr additive="base">
                                        <p:cTn id="24" dur="5000" fill="hold"/>
                                        <p:tgtEl>
                                          <p:spTgt spid="119811">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1198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19813"/>
                                        </p:tgtEl>
                                        <p:attrNameLst>
                                          <p:attrName>style.visibility</p:attrName>
                                        </p:attrNameLst>
                                      </p:cBhvr>
                                      <p:to>
                                        <p:strVal val="visible"/>
                                      </p:to>
                                    </p:set>
                                    <p:animEffect transition="in" filter="fade">
                                      <p:cBhvr>
                                        <p:cTn id="30" dur="2000"/>
                                        <p:tgtEl>
                                          <p:spTgt spid="119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p:bldP spid="119811"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TotalTime>
  <Words>577</Words>
  <Application>Microsoft Office PowerPoint</Application>
  <PresentationFormat>Экран (4:3)</PresentationFormat>
  <Paragraphs>56</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Century Schoolbook</vt:lpstr>
      <vt:lpstr>Wingdings</vt:lpstr>
      <vt:lpstr>Wingdings 2</vt:lpstr>
      <vt:lpstr>Эркер</vt:lpstr>
      <vt:lpstr>Презентация PowerPoint</vt:lpstr>
      <vt:lpstr>Мидың құрылысы</vt:lpstr>
      <vt:lpstr>Презентация PowerPoint</vt:lpstr>
      <vt:lpstr>Сопақша ми</vt:lpstr>
      <vt:lpstr>Артқы ми</vt:lpstr>
      <vt:lpstr>Мишық</vt:lpstr>
      <vt:lpstr>Ортаңғы ми</vt:lpstr>
      <vt:lpstr>Аралық ми</vt:lpstr>
      <vt:lpstr>Үлкен ми сыңарлары</vt:lpstr>
      <vt:lpstr>Презентация PowerPoint</vt:lpstr>
      <vt:lpstr>Жүйке жүйесі</vt:lpstr>
      <vt:lpstr>Жүйке жүйесінің бөлімдері</vt:lpstr>
      <vt:lpstr>Соматикалық жүйке жүйесі</vt:lpstr>
      <vt:lpstr>Вегетативті жүйке жүйесі</vt:lpstr>
      <vt:lpstr>Вегетативті жүйке жүйесінің түрлері.</vt:lpstr>
      <vt:lpstr>Жүйке жүйесінің құрылысы</vt:lpstr>
      <vt:lpstr>Презентация PowerPoint</vt:lpstr>
      <vt:lpstr>Рефлекс</vt:lpstr>
      <vt:lpstr>Рефлекс</vt:lpstr>
      <vt:lpstr>Рефлекстік доға</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Данагул</cp:lastModifiedBy>
  <cp:revision>7</cp:revision>
  <dcterms:created xsi:type="dcterms:W3CDTF">2017-12-12T15:04:05Z</dcterms:created>
  <dcterms:modified xsi:type="dcterms:W3CDTF">2025-02-12T12:08:24Z</dcterms:modified>
</cp:coreProperties>
</file>