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84" r:id="rId3"/>
    <p:sldId id="294" r:id="rId4"/>
    <p:sldId id="295" r:id="rId5"/>
    <p:sldId id="296" r:id="rId6"/>
    <p:sldId id="256" r:id="rId7"/>
    <p:sldId id="287" r:id="rId8"/>
    <p:sldId id="300" r:id="rId9"/>
    <p:sldId id="301" r:id="rId10"/>
    <p:sldId id="280" r:id="rId11"/>
    <p:sldId id="281" r:id="rId12"/>
    <p:sldId id="293" r:id="rId13"/>
    <p:sldId id="297" r:id="rId14"/>
    <p:sldId id="264"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8865A078-8238-41E0-AE22-5CD4196200BE}">
          <p14:sldIdLst>
            <p14:sldId id="257"/>
            <p14:sldId id="284"/>
            <p14:sldId id="294"/>
            <p14:sldId id="295"/>
            <p14:sldId id="296"/>
            <p14:sldId id="256"/>
            <p14:sldId id="287"/>
            <p14:sldId id="300"/>
            <p14:sldId id="301"/>
            <p14:sldId id="280"/>
            <p14:sldId id="281"/>
            <p14:sldId id="293"/>
            <p14:sldId id="297"/>
            <p14:sldId id="26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9" d="100"/>
          <a:sy n="49" d="100"/>
        </p:scale>
        <p:origin x="1382"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733BF4-0013-4988-B170-57E8625C4D08}" type="datetimeFigureOut">
              <a:rPr lang="ru-RU" smtClean="0"/>
              <a:t>09.06.2025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CFF118-D9D8-432C-A8BB-107CE1E1A03D}" type="slidenum">
              <a:rPr lang="ru-RU" smtClean="0"/>
              <a:t>‹#›</a:t>
            </a:fld>
            <a:endParaRPr lang="ru-RU"/>
          </a:p>
        </p:txBody>
      </p:sp>
    </p:spTree>
    <p:extLst>
      <p:ext uri="{BB962C8B-B14F-4D97-AF65-F5344CB8AC3E}">
        <p14:creationId xmlns:p14="http://schemas.microsoft.com/office/powerpoint/2010/main" val="3888210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9CFF118-D9D8-432C-A8BB-107CE1E1A03D}" type="slidenum">
              <a:rPr lang="ru-RU" smtClean="0"/>
              <a:t>14</a:t>
            </a:fld>
            <a:endParaRPr lang="ru-RU"/>
          </a:p>
        </p:txBody>
      </p:sp>
    </p:spTree>
    <p:extLst>
      <p:ext uri="{BB962C8B-B14F-4D97-AF65-F5344CB8AC3E}">
        <p14:creationId xmlns:p14="http://schemas.microsoft.com/office/powerpoint/2010/main" val="4165069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09.06.2025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09.06.2025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09.06.2025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09.06.2025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09.06.2025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09.06.2025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09.06.2025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09.06.2025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09.06.2025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124744"/>
            <a:ext cx="7772400" cy="1470025"/>
          </a:xfrm>
        </p:spPr>
        <p:txBody>
          <a:bodyPr>
            <a:normAutofit fontScale="90000"/>
          </a:bodyPr>
          <a:lstStyle/>
          <a:p>
            <a:r>
              <a:rPr lang="en-US" dirty="0" smtClean="0">
                <a:solidFill>
                  <a:schemeClr val="accent4"/>
                </a:solidFill>
              </a:rPr>
              <a:t>5</a:t>
            </a:r>
            <a:r>
              <a:rPr lang="kk-KZ" dirty="0" smtClean="0">
                <a:solidFill>
                  <a:schemeClr val="accent4"/>
                </a:solidFill>
              </a:rPr>
              <a:t> бөлім: </a:t>
            </a:r>
            <a:r>
              <a:rPr lang="en-US" dirty="0" smtClean="0"/>
              <a:t/>
            </a:r>
            <a:br>
              <a:rPr lang="en-US" dirty="0" smtClean="0"/>
            </a:br>
            <a:r>
              <a:rPr lang="kk-KZ" b="1" dirty="0" smtClean="0">
                <a:solidFill>
                  <a:srgbClr val="FF0000"/>
                </a:solidFill>
              </a:rPr>
              <a:t>Шығармашылық </a:t>
            </a:r>
            <a:r>
              <a:rPr lang="kk-KZ" b="1" dirty="0">
                <a:solidFill>
                  <a:srgbClr val="FF0000"/>
                </a:solidFill>
              </a:rPr>
              <a:t>және компьютер</a:t>
            </a:r>
            <a:endParaRPr lang="ru-RU" dirty="0">
              <a:solidFill>
                <a:srgbClr val="FF0000"/>
              </a:solidFill>
            </a:endParaRPr>
          </a:p>
        </p:txBody>
      </p:sp>
      <p:sp>
        <p:nvSpPr>
          <p:cNvPr id="3" name="Подзаголовок 2"/>
          <p:cNvSpPr>
            <a:spLocks noGrp="1"/>
          </p:cNvSpPr>
          <p:nvPr>
            <p:ph type="subTitle" idx="1"/>
          </p:nvPr>
        </p:nvSpPr>
        <p:spPr>
          <a:xfrm>
            <a:off x="1619672" y="3789040"/>
            <a:ext cx="6400800" cy="1752600"/>
          </a:xfrm>
        </p:spPr>
        <p:txBody>
          <a:bodyPr/>
          <a:lstStyle/>
          <a:p>
            <a:r>
              <a:rPr lang="kk-KZ" b="1" dirty="0" smtClean="0">
                <a:solidFill>
                  <a:srgbClr val="FF0000"/>
                </a:solidFill>
              </a:rPr>
              <a:t>Сабақ тақырыбы</a:t>
            </a:r>
            <a:r>
              <a:rPr lang="kk-KZ" dirty="0" smtClean="0"/>
              <a:t>:</a:t>
            </a:r>
          </a:p>
          <a:p>
            <a:r>
              <a:rPr lang="kk-KZ" b="1" dirty="0">
                <a:solidFill>
                  <a:srgbClr val="0070C0"/>
                </a:solidFill>
              </a:rPr>
              <a:t>Графикалық редактордағы пішімдер</a:t>
            </a:r>
            <a:endParaRPr lang="ru-RU" b="1" dirty="0">
              <a:solidFill>
                <a:srgbClr val="0070C0"/>
              </a:solidFill>
            </a:endParaRPr>
          </a:p>
        </p:txBody>
      </p:sp>
    </p:spTree>
    <p:extLst>
      <p:ext uri="{BB962C8B-B14F-4D97-AF65-F5344CB8AC3E}">
        <p14:creationId xmlns:p14="http://schemas.microsoft.com/office/powerpoint/2010/main" val="3030080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1960" y="764705"/>
            <a:ext cx="4932040" cy="25798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Заголовок 1"/>
          <p:cNvSpPr>
            <a:spLocks noGrp="1"/>
          </p:cNvSpPr>
          <p:nvPr>
            <p:ph type="title"/>
          </p:nvPr>
        </p:nvSpPr>
        <p:spPr/>
        <p:txBody>
          <a:bodyPr>
            <a:normAutofit/>
          </a:bodyPr>
          <a:lstStyle/>
          <a:p>
            <a:r>
              <a:rPr lang="kk-KZ" sz="6000" b="1" dirty="0">
                <a:solidFill>
                  <a:srgbClr val="7030A0"/>
                </a:solidFill>
                <a:latin typeface="Buxton Sketch" panose="03080500000500000004" pitchFamily="66" charset="0"/>
              </a:rPr>
              <a:t>Сергіту </a:t>
            </a:r>
            <a:r>
              <a:rPr lang="kk-KZ" sz="6000" b="1" dirty="0" smtClean="0">
                <a:solidFill>
                  <a:srgbClr val="7030A0"/>
                </a:solidFill>
                <a:latin typeface="Buxton Sketch" panose="03080500000500000004" pitchFamily="66" charset="0"/>
              </a:rPr>
              <a:t>сәті</a:t>
            </a:r>
            <a:endParaRPr lang="ru-RU" sz="6000" dirty="0">
              <a:solidFill>
                <a:srgbClr val="7030A0"/>
              </a:solidFill>
              <a:latin typeface="Buxton Sketch" panose="03080500000500000004" pitchFamily="66" charset="0"/>
            </a:endParaRPr>
          </a:p>
        </p:txBody>
      </p:sp>
      <p:sp>
        <p:nvSpPr>
          <p:cNvPr id="3" name="AutoShape 2" descr="ÐÐ¾ÑÐ¾Ð¶ÐµÐµ Ð¸Ð·Ð¾Ð±ÑÐ°Ð¶ÐµÐ½Ð¸Ð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 name="Прямоугольник 5"/>
          <p:cNvSpPr/>
          <p:nvPr/>
        </p:nvSpPr>
        <p:spPr>
          <a:xfrm>
            <a:off x="466813" y="2060848"/>
            <a:ext cx="8064896" cy="3416320"/>
          </a:xfrm>
          <a:prstGeom prst="rect">
            <a:avLst/>
          </a:prstGeom>
        </p:spPr>
        <p:txBody>
          <a:bodyPr wrap="square">
            <a:spAutoFit/>
          </a:bodyPr>
          <a:lstStyle/>
          <a:p>
            <a:r>
              <a:rPr lang="kk-KZ" sz="3600" b="1" i="1" dirty="0">
                <a:solidFill>
                  <a:schemeClr val="accent2">
                    <a:lumMod val="75000"/>
                  </a:schemeClr>
                </a:solidFill>
              </a:rPr>
              <a:t>Көз жаттығуы: </a:t>
            </a:r>
            <a:endParaRPr lang="ru-RU" sz="3600" b="1" i="1" dirty="0">
              <a:solidFill>
                <a:schemeClr val="accent2">
                  <a:lumMod val="75000"/>
                </a:schemeClr>
              </a:solidFill>
            </a:endParaRPr>
          </a:p>
          <a:p>
            <a:r>
              <a:rPr lang="kk-KZ" sz="3600" b="1" i="1" dirty="0">
                <a:solidFill>
                  <a:srgbClr val="0070C0"/>
                </a:solidFill>
              </a:rPr>
              <a:t>Бір нүктеге 2-3 минут көз алмай қарап тұрамыз. </a:t>
            </a:r>
            <a:endParaRPr lang="ru-RU" sz="3600" b="1" i="1" dirty="0">
              <a:solidFill>
                <a:srgbClr val="0070C0"/>
              </a:solidFill>
            </a:endParaRPr>
          </a:p>
          <a:p>
            <a:r>
              <a:rPr lang="kk-KZ" sz="3600" b="1" i="1" dirty="0">
                <a:solidFill>
                  <a:srgbClr val="0070C0"/>
                </a:solidFill>
              </a:rPr>
              <a:t>Көзіміздің қарашығын жоғары, төмен, оңға, солға қозғалту арқылы көзімізді жаттықтырып аламыз</a:t>
            </a:r>
            <a:r>
              <a:rPr lang="kk-KZ" sz="3600" b="1" i="1" dirty="0">
                <a:solidFill>
                  <a:srgbClr val="C00000"/>
                </a:solidFill>
              </a:rPr>
              <a:t>.  </a:t>
            </a:r>
            <a:endParaRPr lang="ru-RU" sz="3600" b="1" i="1" dirty="0">
              <a:solidFill>
                <a:srgbClr val="C00000"/>
              </a:solidFill>
            </a:endParaRPr>
          </a:p>
        </p:txBody>
      </p:sp>
      <p:sp>
        <p:nvSpPr>
          <p:cNvPr id="7" name="AutoShape 2" descr="ÐÐ¾ÑÐ¾Ð¶ÐµÐµ Ð¸Ð·Ð¾Ð±ÑÐ°Ð¶ÐµÐ½Ð¸Ð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Tree>
    <p:extLst>
      <p:ext uri="{BB962C8B-B14F-4D97-AF65-F5344CB8AC3E}">
        <p14:creationId xmlns:p14="http://schemas.microsoft.com/office/powerpoint/2010/main" val="36082957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68133" y="1731137"/>
            <a:ext cx="2564904" cy="25649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Заголовок 1"/>
          <p:cNvSpPr>
            <a:spLocks noGrp="1"/>
          </p:cNvSpPr>
          <p:nvPr>
            <p:ph type="title"/>
          </p:nvPr>
        </p:nvSpPr>
        <p:spPr/>
        <p:txBody>
          <a:bodyPr>
            <a:normAutofit/>
          </a:bodyPr>
          <a:lstStyle/>
          <a:p>
            <a:pPr algn="r"/>
            <a:r>
              <a:rPr lang="kk-KZ" sz="3200" b="1" dirty="0">
                <a:solidFill>
                  <a:srgbClr val="002060"/>
                </a:solidFill>
                <a:latin typeface="Buxton Sketch" panose="03080500000500000004" pitchFamily="66" charset="0"/>
              </a:rPr>
              <a:t>Практикалық жұмыс</a:t>
            </a:r>
            <a:endParaRPr lang="ru-RU" sz="3200" dirty="0">
              <a:solidFill>
                <a:srgbClr val="002060"/>
              </a:solidFill>
              <a:latin typeface="Buxton Sketch" panose="03080500000500000004" pitchFamily="66" charset="0"/>
            </a:endParaRPr>
          </a:p>
        </p:txBody>
      </p:sp>
      <p:sp>
        <p:nvSpPr>
          <p:cNvPr id="6" name="Прямоугольник 5"/>
          <p:cNvSpPr/>
          <p:nvPr/>
        </p:nvSpPr>
        <p:spPr>
          <a:xfrm>
            <a:off x="2930806" y="1556077"/>
            <a:ext cx="4538619" cy="523220"/>
          </a:xfrm>
          <a:prstGeom prst="rect">
            <a:avLst/>
          </a:prstGeom>
        </p:spPr>
        <p:txBody>
          <a:bodyPr wrap="square">
            <a:spAutoFit/>
          </a:bodyPr>
          <a:lstStyle/>
          <a:p>
            <a:pPr lvl="0"/>
            <a:r>
              <a:rPr lang="kk-KZ" sz="2800" b="1" dirty="0">
                <a:solidFill>
                  <a:srgbClr val="0070C0"/>
                </a:solidFill>
              </a:rPr>
              <a:t>«Сурет </a:t>
            </a:r>
            <a:r>
              <a:rPr lang="kk-KZ" sz="2800" b="1" dirty="0" smtClean="0">
                <a:solidFill>
                  <a:srgbClr val="0070C0"/>
                </a:solidFill>
              </a:rPr>
              <a:t>үзіңдісін </a:t>
            </a:r>
            <a:r>
              <a:rPr lang="kk-KZ" sz="2800" b="1" dirty="0">
                <a:solidFill>
                  <a:srgbClr val="0070C0"/>
                </a:solidFill>
              </a:rPr>
              <a:t>жылжыту»</a:t>
            </a:r>
            <a:endParaRPr lang="ru-RU" sz="2800" dirty="0">
              <a:solidFill>
                <a:srgbClr val="0070C0"/>
              </a:solidFill>
              <a:latin typeface="Buxton Sketch" panose="03080500000500000004" pitchFamily="66" charset="0"/>
            </a:endParaRPr>
          </a:p>
        </p:txBody>
      </p:sp>
      <p:sp>
        <p:nvSpPr>
          <p:cNvPr id="3" name="AutoShape 4" descr="ÐÐ¾ÑÐ¾Ð¶ÐµÐµ Ð¸Ð·Ð¾Ð±ÑÐ°Ð¶ÐµÐ½Ð¸Ð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6" descr="ÐÐ¾ÑÐ¾Ð¶ÐµÐµ Ð¸Ð·Ð¾Ð±ÑÐ°Ð¶ÐµÐ½Ð¸Ð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AutoShape 8" descr="ÐÐ¾ÑÐ¾Ð¶ÐµÐµ Ð¸Ð·Ð¾Ð±ÑÐ°Ð¶ÐµÐ½Ð¸Ð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Прямоугольник 10"/>
          <p:cNvSpPr/>
          <p:nvPr/>
        </p:nvSpPr>
        <p:spPr>
          <a:xfrm>
            <a:off x="612775" y="2708920"/>
            <a:ext cx="7356480" cy="2246769"/>
          </a:xfrm>
          <a:prstGeom prst="rect">
            <a:avLst/>
          </a:prstGeom>
        </p:spPr>
        <p:txBody>
          <a:bodyPr wrap="square">
            <a:spAutoFit/>
          </a:bodyPr>
          <a:lstStyle/>
          <a:p>
            <a:r>
              <a:rPr lang="kk-KZ" sz="2800" b="1" dirty="0">
                <a:solidFill>
                  <a:srgbClr val="C00000"/>
                </a:solidFill>
              </a:rPr>
              <a:t>1 Тапсырма. </a:t>
            </a:r>
            <a:endParaRPr lang="ru-RU" sz="2800" dirty="0">
              <a:solidFill>
                <a:srgbClr val="C00000"/>
              </a:solidFill>
            </a:endParaRPr>
          </a:p>
          <a:p>
            <a:r>
              <a:rPr lang="ru-RU" sz="2800" dirty="0" smtClean="0">
                <a:solidFill>
                  <a:srgbClr val="7030A0"/>
                </a:solidFill>
              </a:rPr>
              <a:t>Пирамида</a:t>
            </a:r>
            <a:r>
              <a:rPr lang="kk-KZ" sz="2800" dirty="0" smtClean="0">
                <a:solidFill>
                  <a:srgbClr val="7030A0"/>
                </a:solidFill>
              </a:rPr>
              <a:t>.bmp </a:t>
            </a:r>
            <a:r>
              <a:rPr lang="kk-KZ" sz="2800" dirty="0">
                <a:solidFill>
                  <a:srgbClr val="7030A0"/>
                </a:solidFill>
              </a:rPr>
              <a:t>файылын ашыңыз</a:t>
            </a:r>
            <a:endParaRPr lang="ru-RU" sz="2800" dirty="0">
              <a:solidFill>
                <a:srgbClr val="7030A0"/>
              </a:solidFill>
            </a:endParaRPr>
          </a:p>
          <a:p>
            <a:r>
              <a:rPr lang="kk-KZ" sz="2800" dirty="0">
                <a:solidFill>
                  <a:schemeClr val="accent6">
                    <a:lumMod val="75000"/>
                  </a:schemeClr>
                </a:solidFill>
              </a:rPr>
              <a:t>Бөліп алу құрылғыны қолдана отырып Пирамиданы жинақтаңыз. Өздеріне ұнайтын түстермен бояңыз.</a:t>
            </a:r>
            <a:endParaRPr lang="ru-RU" sz="2800" dirty="0">
              <a:solidFill>
                <a:schemeClr val="accent6">
                  <a:lumMod val="75000"/>
                </a:schemeClr>
              </a:solidFill>
            </a:endParaRPr>
          </a:p>
        </p:txBody>
      </p:sp>
    </p:spTree>
    <p:extLst>
      <p:ext uri="{BB962C8B-B14F-4D97-AF65-F5344CB8AC3E}">
        <p14:creationId xmlns:p14="http://schemas.microsoft.com/office/powerpoint/2010/main" val="42218795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r"/>
            <a:r>
              <a:rPr lang="kk-KZ" sz="3200" b="1" dirty="0">
                <a:solidFill>
                  <a:srgbClr val="002060"/>
                </a:solidFill>
                <a:latin typeface="Buxton Sketch" panose="03080500000500000004" pitchFamily="66" charset="0"/>
              </a:rPr>
              <a:t>Практикалық жұмыс</a:t>
            </a:r>
            <a:endParaRPr lang="ru-RU" sz="3200" dirty="0">
              <a:solidFill>
                <a:srgbClr val="002060"/>
              </a:solidFill>
              <a:latin typeface="Buxton Sketch" panose="03080500000500000004" pitchFamily="66" charset="0"/>
            </a:endParaRPr>
          </a:p>
        </p:txBody>
      </p:sp>
      <p:sp>
        <p:nvSpPr>
          <p:cNvPr id="6" name="Прямоугольник 5"/>
          <p:cNvSpPr/>
          <p:nvPr/>
        </p:nvSpPr>
        <p:spPr>
          <a:xfrm>
            <a:off x="2930806" y="1556077"/>
            <a:ext cx="5169586" cy="523220"/>
          </a:xfrm>
          <a:prstGeom prst="rect">
            <a:avLst/>
          </a:prstGeom>
        </p:spPr>
        <p:txBody>
          <a:bodyPr wrap="square">
            <a:spAutoFit/>
          </a:bodyPr>
          <a:lstStyle/>
          <a:p>
            <a:pPr lvl="0"/>
            <a:r>
              <a:rPr lang="kk-KZ" sz="2800" b="1" dirty="0">
                <a:solidFill>
                  <a:srgbClr val="0070C0"/>
                </a:solidFill>
              </a:rPr>
              <a:t>«Сурет </a:t>
            </a:r>
            <a:r>
              <a:rPr lang="kk-KZ" sz="2800" b="1" dirty="0" smtClean="0">
                <a:solidFill>
                  <a:srgbClr val="0070C0"/>
                </a:solidFill>
              </a:rPr>
              <a:t>үзіңдісін толы</a:t>
            </a:r>
            <a:r>
              <a:rPr lang="kk-KZ" sz="2800" b="1" dirty="0">
                <a:solidFill>
                  <a:srgbClr val="0070C0"/>
                </a:solidFill>
              </a:rPr>
              <a:t>қ</a:t>
            </a:r>
            <a:r>
              <a:rPr lang="kk-KZ" sz="2800" b="1" dirty="0" smtClean="0">
                <a:solidFill>
                  <a:srgbClr val="0070C0"/>
                </a:solidFill>
              </a:rPr>
              <a:t>тыру»</a:t>
            </a:r>
            <a:endParaRPr lang="ru-RU" sz="2800" dirty="0">
              <a:solidFill>
                <a:srgbClr val="0070C0"/>
              </a:solidFill>
              <a:latin typeface="Buxton Sketch" panose="03080500000500000004" pitchFamily="66" charset="0"/>
            </a:endParaRPr>
          </a:p>
        </p:txBody>
      </p:sp>
      <p:sp>
        <p:nvSpPr>
          <p:cNvPr id="3" name="AutoShape 4" descr="ÐÐ¾ÑÐ¾Ð¶ÐµÐµ Ð¸Ð·Ð¾Ð±ÑÐ°Ð¶ÐµÐ½Ð¸Ð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6" descr="ÐÐ¾ÑÐ¾Ð¶ÐµÐµ Ð¸Ð·Ð¾Ð±ÑÐ°Ð¶ÐµÐ½Ð¸Ð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AutoShape 8" descr="ÐÐ¾ÑÐ¾Ð¶ÐµÐµ Ð¸Ð·Ð¾Ð±ÑÐ°Ð¶ÐµÐ½Ð¸Ð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Прямоугольник 10"/>
          <p:cNvSpPr/>
          <p:nvPr/>
        </p:nvSpPr>
        <p:spPr>
          <a:xfrm>
            <a:off x="307975" y="2420888"/>
            <a:ext cx="8440489" cy="1815882"/>
          </a:xfrm>
          <a:prstGeom prst="rect">
            <a:avLst/>
          </a:prstGeom>
        </p:spPr>
        <p:txBody>
          <a:bodyPr wrap="square">
            <a:spAutoFit/>
          </a:bodyPr>
          <a:lstStyle/>
          <a:p>
            <a:r>
              <a:rPr lang="kk-KZ" sz="2800" b="1" dirty="0" smtClean="0">
                <a:solidFill>
                  <a:schemeClr val="accent6">
                    <a:lumMod val="75000"/>
                  </a:schemeClr>
                </a:solidFill>
              </a:rPr>
              <a:t>2 </a:t>
            </a:r>
            <a:r>
              <a:rPr lang="kk-KZ" sz="2800" b="1" dirty="0">
                <a:solidFill>
                  <a:schemeClr val="accent6">
                    <a:lumMod val="75000"/>
                  </a:schemeClr>
                </a:solidFill>
              </a:rPr>
              <a:t>Тапсырма.</a:t>
            </a:r>
            <a:endParaRPr lang="ru-RU" sz="2800" dirty="0">
              <a:solidFill>
                <a:schemeClr val="accent6">
                  <a:lumMod val="75000"/>
                </a:schemeClr>
              </a:solidFill>
            </a:endParaRPr>
          </a:p>
          <a:p>
            <a:r>
              <a:rPr lang="kk-KZ" sz="2800" b="1" dirty="0">
                <a:solidFill>
                  <a:srgbClr val="0070C0"/>
                </a:solidFill>
              </a:rPr>
              <a:t>Көшіру мүмкіндігін қолдана отырып «Домино» файлын ашып суретті толықтырып салыңыз.</a:t>
            </a:r>
            <a:endParaRPr lang="ru-RU" sz="2800" b="1" dirty="0">
              <a:solidFill>
                <a:srgbClr val="0070C0"/>
              </a:solidFill>
            </a:endParaRPr>
          </a:p>
          <a:p>
            <a:pPr lvl="0"/>
            <a:endParaRPr lang="ru-RU" sz="2800" dirty="0">
              <a:solidFill>
                <a:srgbClr val="002060"/>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7770" y="3995738"/>
            <a:ext cx="8016611" cy="15214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526636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r"/>
            <a:r>
              <a:rPr lang="kk-KZ" sz="3200" b="1" dirty="0">
                <a:solidFill>
                  <a:srgbClr val="002060"/>
                </a:solidFill>
                <a:latin typeface="Buxton Sketch" panose="03080500000500000004" pitchFamily="66" charset="0"/>
              </a:rPr>
              <a:t>Практикалық жұмыс</a:t>
            </a:r>
            <a:endParaRPr lang="ru-RU" sz="3200" dirty="0">
              <a:solidFill>
                <a:srgbClr val="002060"/>
              </a:solidFill>
              <a:latin typeface="Buxton Sketch" panose="03080500000500000004" pitchFamily="66" charset="0"/>
            </a:endParaRPr>
          </a:p>
        </p:txBody>
      </p:sp>
      <p:sp>
        <p:nvSpPr>
          <p:cNvPr id="6" name="Прямоугольник 5"/>
          <p:cNvSpPr/>
          <p:nvPr/>
        </p:nvSpPr>
        <p:spPr>
          <a:xfrm>
            <a:off x="2930806" y="1556077"/>
            <a:ext cx="5169586" cy="523220"/>
          </a:xfrm>
          <a:prstGeom prst="rect">
            <a:avLst/>
          </a:prstGeom>
        </p:spPr>
        <p:txBody>
          <a:bodyPr wrap="square">
            <a:spAutoFit/>
          </a:bodyPr>
          <a:lstStyle/>
          <a:p>
            <a:pPr lvl="0"/>
            <a:r>
              <a:rPr lang="kk-KZ" sz="2800" b="1" dirty="0">
                <a:solidFill>
                  <a:srgbClr val="0070C0"/>
                </a:solidFill>
              </a:rPr>
              <a:t>«Сурет </a:t>
            </a:r>
            <a:r>
              <a:rPr lang="kk-KZ" sz="2800" b="1" dirty="0" smtClean="0">
                <a:solidFill>
                  <a:srgbClr val="0070C0"/>
                </a:solidFill>
              </a:rPr>
              <a:t>үзіңдісін толы</a:t>
            </a:r>
            <a:r>
              <a:rPr lang="kk-KZ" sz="2800" b="1" dirty="0">
                <a:solidFill>
                  <a:srgbClr val="0070C0"/>
                </a:solidFill>
              </a:rPr>
              <a:t>қ</a:t>
            </a:r>
            <a:r>
              <a:rPr lang="kk-KZ" sz="2800" b="1" dirty="0" smtClean="0">
                <a:solidFill>
                  <a:srgbClr val="0070C0"/>
                </a:solidFill>
              </a:rPr>
              <a:t>тыру»</a:t>
            </a:r>
            <a:endParaRPr lang="ru-RU" sz="2800" dirty="0">
              <a:solidFill>
                <a:srgbClr val="0070C0"/>
              </a:solidFill>
              <a:latin typeface="Buxton Sketch" panose="03080500000500000004" pitchFamily="66" charset="0"/>
            </a:endParaRPr>
          </a:p>
        </p:txBody>
      </p:sp>
      <p:sp>
        <p:nvSpPr>
          <p:cNvPr id="3" name="AutoShape 4" descr="ÐÐ¾ÑÐ¾Ð¶ÐµÐµ Ð¸Ð·Ð¾Ð±ÑÐ°Ð¶ÐµÐ½Ð¸Ð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6" descr="ÐÐ¾ÑÐ¾Ð¶ÐµÐµ Ð¸Ð·Ð¾Ð±ÑÐ°Ð¶ÐµÐ½Ð¸Ð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AutoShape 8" descr="ÐÐ¾ÑÐ¾Ð¶ÐµÐµ Ð¸Ð·Ð¾Ð±ÑÐ°Ð¶ÐµÐ½Ð¸Ð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Прямоугольник 10"/>
          <p:cNvSpPr/>
          <p:nvPr/>
        </p:nvSpPr>
        <p:spPr>
          <a:xfrm>
            <a:off x="307975" y="2420888"/>
            <a:ext cx="8440489" cy="954107"/>
          </a:xfrm>
          <a:prstGeom prst="rect">
            <a:avLst/>
          </a:prstGeom>
        </p:spPr>
        <p:txBody>
          <a:bodyPr wrap="square">
            <a:spAutoFit/>
          </a:bodyPr>
          <a:lstStyle/>
          <a:p>
            <a:r>
              <a:rPr lang="kk-KZ" sz="2800" b="1" dirty="0" smtClean="0">
                <a:solidFill>
                  <a:schemeClr val="accent6">
                    <a:lumMod val="75000"/>
                  </a:schemeClr>
                </a:solidFill>
              </a:rPr>
              <a:t>3* </a:t>
            </a:r>
            <a:r>
              <a:rPr lang="kk-KZ" sz="2800" b="1" dirty="0">
                <a:solidFill>
                  <a:schemeClr val="accent6">
                    <a:lumMod val="75000"/>
                  </a:schemeClr>
                </a:solidFill>
              </a:rPr>
              <a:t>Тапсырма.</a:t>
            </a:r>
            <a:endParaRPr lang="ru-RU" sz="2800" dirty="0">
              <a:solidFill>
                <a:schemeClr val="accent6">
                  <a:lumMod val="75000"/>
                </a:schemeClr>
              </a:solidFill>
            </a:endParaRPr>
          </a:p>
          <a:p>
            <a:r>
              <a:rPr lang="kk-KZ" sz="2800" b="1" i="1" dirty="0">
                <a:solidFill>
                  <a:srgbClr val="7030A0"/>
                </a:solidFill>
              </a:rPr>
              <a:t>Көпбұрыш пішінің қолдана отырып сурет </a:t>
            </a:r>
            <a:r>
              <a:rPr lang="kk-KZ" sz="2800" b="1" i="1" dirty="0" smtClean="0">
                <a:solidFill>
                  <a:srgbClr val="7030A0"/>
                </a:solidFill>
              </a:rPr>
              <a:t>салыңыз</a:t>
            </a:r>
            <a:endParaRPr lang="ru-RU" sz="2800" b="1" i="1" dirty="0">
              <a:solidFill>
                <a:srgbClr val="7030A0"/>
              </a:solidFill>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3645024"/>
            <a:ext cx="5782266" cy="2350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93472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3611" y="11266"/>
            <a:ext cx="8229600" cy="1143000"/>
          </a:xfrm>
        </p:spPr>
        <p:txBody>
          <a:bodyPr>
            <a:normAutofit/>
          </a:bodyPr>
          <a:lstStyle/>
          <a:p>
            <a:r>
              <a:rPr lang="kk-KZ" sz="6000" b="1" dirty="0" smtClean="0">
                <a:solidFill>
                  <a:srgbClr val="00B050"/>
                </a:solidFill>
                <a:latin typeface="Buxton Sketch" panose="03080500000500000004" pitchFamily="66" charset="0"/>
              </a:rPr>
              <a:t>Р</a:t>
            </a:r>
            <a:r>
              <a:rPr lang="kk-KZ" sz="6000" b="1" dirty="0" smtClean="0">
                <a:solidFill>
                  <a:srgbClr val="FF0000"/>
                </a:solidFill>
                <a:latin typeface="Buxton Sketch" panose="03080500000500000004" pitchFamily="66" charset="0"/>
              </a:rPr>
              <a:t>е</a:t>
            </a:r>
            <a:r>
              <a:rPr lang="kk-KZ" sz="6000" b="1" dirty="0" smtClean="0">
                <a:solidFill>
                  <a:srgbClr val="0070C0"/>
                </a:solidFill>
                <a:latin typeface="Buxton Sketch" panose="03080500000500000004" pitchFamily="66" charset="0"/>
              </a:rPr>
              <a:t>ф</a:t>
            </a:r>
            <a:r>
              <a:rPr lang="kk-KZ" sz="6000" b="1" dirty="0" smtClean="0">
                <a:solidFill>
                  <a:srgbClr val="FFC000"/>
                </a:solidFill>
                <a:latin typeface="Buxton Sketch" panose="03080500000500000004" pitchFamily="66" charset="0"/>
              </a:rPr>
              <a:t>л</a:t>
            </a:r>
            <a:r>
              <a:rPr lang="kk-KZ" sz="6000" b="1" dirty="0" smtClean="0">
                <a:solidFill>
                  <a:srgbClr val="00B050"/>
                </a:solidFill>
                <a:latin typeface="Buxton Sketch" panose="03080500000500000004" pitchFamily="66" charset="0"/>
              </a:rPr>
              <a:t>е</a:t>
            </a:r>
            <a:r>
              <a:rPr lang="kk-KZ" sz="6000" b="1" dirty="0" smtClean="0">
                <a:solidFill>
                  <a:srgbClr val="C00000"/>
                </a:solidFill>
                <a:latin typeface="Buxton Sketch" panose="03080500000500000004" pitchFamily="66" charset="0"/>
              </a:rPr>
              <a:t>к</a:t>
            </a:r>
            <a:r>
              <a:rPr lang="kk-KZ" sz="6000" b="1" dirty="0" smtClean="0">
                <a:solidFill>
                  <a:srgbClr val="00B0F0"/>
                </a:solidFill>
                <a:latin typeface="Buxton Sketch" panose="03080500000500000004" pitchFamily="66" charset="0"/>
              </a:rPr>
              <a:t>с</a:t>
            </a:r>
            <a:r>
              <a:rPr lang="kk-KZ" sz="6000" b="1" dirty="0" smtClean="0">
                <a:solidFill>
                  <a:srgbClr val="7030A0"/>
                </a:solidFill>
                <a:latin typeface="Buxton Sketch" panose="03080500000500000004" pitchFamily="66" charset="0"/>
              </a:rPr>
              <a:t>и</a:t>
            </a:r>
            <a:r>
              <a:rPr lang="kk-KZ" sz="6000" b="1" dirty="0" smtClean="0">
                <a:solidFill>
                  <a:srgbClr val="00B050"/>
                </a:solidFill>
                <a:latin typeface="Buxton Sketch" panose="03080500000500000004" pitchFamily="66" charset="0"/>
              </a:rPr>
              <a:t>я</a:t>
            </a:r>
            <a:endParaRPr lang="ru-RU" sz="6000" dirty="0">
              <a:solidFill>
                <a:srgbClr val="00B050"/>
              </a:solidFill>
              <a:latin typeface="Buxton Sketch" panose="03080500000500000004" pitchFamily="66" charset="0"/>
            </a:endParaRPr>
          </a:p>
        </p:txBody>
      </p:sp>
      <p:sp>
        <p:nvSpPr>
          <p:cNvPr id="6" name="Прямоугольник 5"/>
          <p:cNvSpPr/>
          <p:nvPr/>
        </p:nvSpPr>
        <p:spPr>
          <a:xfrm>
            <a:off x="323528" y="1484784"/>
            <a:ext cx="8496944" cy="4401205"/>
          </a:xfrm>
          <a:prstGeom prst="rect">
            <a:avLst/>
          </a:prstGeom>
        </p:spPr>
        <p:txBody>
          <a:bodyPr wrap="square">
            <a:spAutoFit/>
          </a:bodyPr>
          <a:lstStyle/>
          <a:p>
            <a:pPr algn="just"/>
            <a:r>
              <a:rPr lang="kk-KZ" sz="2800" dirty="0"/>
              <a:t>Балақайлар сіздердің устелдерінде 2 адам бейнеленген кеспе қағаздар жатыр. Біреуі құанышты, жетістікті, ләззат алуды, қызығушылыкты бейнелейтін  қызғылтсары (көрсетіңіз) түс. Ал екіншісі қиындықты, кедергіні бейнелейтін  жасыл (көрсетіңіз) түсті. Егерде сіздерге сабақта қызықты, тапсырмалар онай, барлығы түсінікті болса қолдарына қызғылтсары адамды алыңыз. Ал егерде түсінбей қалған жайттар болса онда жасыл адамды алыңыз. Жоғарыға көтеріп көрсетіңізде, өздеріңізге алып қалыңыздар.</a:t>
            </a:r>
            <a:endParaRPr lang="ru-RU" sz="2800"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249"/>
            <a:ext cx="823912" cy="15859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547" y="55437"/>
            <a:ext cx="674759" cy="14815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214520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7584" y="733780"/>
            <a:ext cx="8004114" cy="707886"/>
          </a:xfrm>
          <a:prstGeom prst="rect">
            <a:avLst/>
          </a:prstGeom>
        </p:spPr>
        <p:txBody>
          <a:bodyPr wrap="none">
            <a:spAutoFit/>
          </a:bodyPr>
          <a:lstStyle/>
          <a:p>
            <a:r>
              <a:rPr lang="kk-KZ" sz="4000" b="1" i="1" dirty="0" smtClean="0">
                <a:solidFill>
                  <a:srgbClr val="7030A0"/>
                </a:solidFill>
              </a:rPr>
              <a:t>«</a:t>
            </a:r>
            <a:r>
              <a:rPr lang="kk-KZ" sz="4000" b="1" i="1" dirty="0">
                <a:solidFill>
                  <a:srgbClr val="7030A0"/>
                </a:solidFill>
              </a:rPr>
              <a:t>Ұшқыр ой патшалығы» ойыны</a:t>
            </a:r>
            <a:r>
              <a:rPr lang="kk-KZ" sz="4000" b="1" i="1" dirty="0" smtClean="0">
                <a:solidFill>
                  <a:srgbClr val="7030A0"/>
                </a:solidFill>
              </a:rPr>
              <a:t>.</a:t>
            </a:r>
            <a:endParaRPr lang="ru-RU" sz="4000" dirty="0">
              <a:solidFill>
                <a:srgbClr val="7030A0"/>
              </a:solidFill>
            </a:endParaRPr>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1043608" y="2276872"/>
            <a:ext cx="6696744" cy="2123658"/>
          </a:xfrm>
          <a:prstGeom prst="rect">
            <a:avLst/>
          </a:prstGeom>
        </p:spPr>
        <p:txBody>
          <a:bodyPr wrap="square">
            <a:spAutoFit/>
          </a:bodyPr>
          <a:lstStyle/>
          <a:p>
            <a:pPr algn="ctr"/>
            <a:r>
              <a:rPr lang="en-US" sz="4400" b="1" dirty="0">
                <a:solidFill>
                  <a:schemeClr val="accent6">
                    <a:lumMod val="50000"/>
                  </a:schemeClr>
                </a:solidFill>
              </a:rPr>
              <a:t>Paint</a:t>
            </a:r>
            <a:r>
              <a:rPr lang="kk-KZ" sz="4400" b="1" dirty="0">
                <a:solidFill>
                  <a:schemeClr val="accent6">
                    <a:lumMod val="50000"/>
                  </a:schemeClr>
                </a:solidFill>
              </a:rPr>
              <a:t> графикалық </a:t>
            </a:r>
            <a:r>
              <a:rPr lang="kk-KZ" sz="4400" b="1" dirty="0" smtClean="0">
                <a:solidFill>
                  <a:schemeClr val="accent6">
                    <a:lumMod val="50000"/>
                  </a:schemeClr>
                </a:solidFill>
              </a:rPr>
              <a:t>редактор </a:t>
            </a:r>
            <a:r>
              <a:rPr lang="kk-KZ" sz="4400" b="1" dirty="0">
                <a:solidFill>
                  <a:schemeClr val="accent6">
                    <a:lumMod val="50000"/>
                  </a:schemeClr>
                </a:solidFill>
              </a:rPr>
              <a:t>қалай іске қосылады?</a:t>
            </a:r>
            <a:endParaRPr lang="ru-RU" sz="4400" b="1" dirty="0">
              <a:solidFill>
                <a:schemeClr val="accent6">
                  <a:lumMod val="50000"/>
                </a:schemeClr>
              </a:solidFill>
            </a:endParaRPr>
          </a:p>
        </p:txBody>
      </p:sp>
    </p:spTree>
    <p:extLst>
      <p:ext uri="{BB962C8B-B14F-4D97-AF65-F5344CB8AC3E}">
        <p14:creationId xmlns:p14="http://schemas.microsoft.com/office/powerpoint/2010/main" val="32122366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7584" y="733780"/>
            <a:ext cx="8004114" cy="707886"/>
          </a:xfrm>
          <a:prstGeom prst="rect">
            <a:avLst/>
          </a:prstGeom>
        </p:spPr>
        <p:txBody>
          <a:bodyPr wrap="none">
            <a:spAutoFit/>
          </a:bodyPr>
          <a:lstStyle/>
          <a:p>
            <a:r>
              <a:rPr lang="kk-KZ" sz="4000" b="1" i="1" dirty="0" smtClean="0">
                <a:solidFill>
                  <a:srgbClr val="7030A0"/>
                </a:solidFill>
              </a:rPr>
              <a:t>«</a:t>
            </a:r>
            <a:r>
              <a:rPr lang="kk-KZ" sz="4000" b="1" i="1" dirty="0">
                <a:solidFill>
                  <a:srgbClr val="7030A0"/>
                </a:solidFill>
              </a:rPr>
              <a:t>Ұшқыр ой патшалығы» ойыны</a:t>
            </a:r>
            <a:r>
              <a:rPr lang="kk-KZ" sz="4000" b="1" i="1" dirty="0" smtClean="0">
                <a:solidFill>
                  <a:srgbClr val="7030A0"/>
                </a:solidFill>
              </a:rPr>
              <a:t>.</a:t>
            </a:r>
            <a:endParaRPr lang="ru-RU" sz="4000" dirty="0">
              <a:solidFill>
                <a:srgbClr val="7030A0"/>
              </a:solidFill>
            </a:endParaRPr>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1043608" y="2276872"/>
            <a:ext cx="6696744" cy="2123658"/>
          </a:xfrm>
          <a:prstGeom prst="rect">
            <a:avLst/>
          </a:prstGeom>
        </p:spPr>
        <p:txBody>
          <a:bodyPr wrap="square">
            <a:spAutoFit/>
          </a:bodyPr>
          <a:lstStyle/>
          <a:p>
            <a:pPr algn="ctr"/>
            <a:r>
              <a:rPr lang="kk-KZ" sz="4400" b="1" dirty="0">
                <a:solidFill>
                  <a:schemeClr val="accent6">
                    <a:lumMod val="50000"/>
                  </a:schemeClr>
                </a:solidFill>
              </a:rPr>
              <a:t>Paint графикалық </a:t>
            </a:r>
            <a:r>
              <a:rPr lang="kk-KZ" sz="4400" b="1" dirty="0" smtClean="0">
                <a:solidFill>
                  <a:schemeClr val="accent6">
                    <a:lumMod val="50000"/>
                  </a:schemeClr>
                </a:solidFill>
              </a:rPr>
              <a:t>редактор </a:t>
            </a:r>
            <a:r>
              <a:rPr lang="kk-KZ" sz="4400" b="1" dirty="0">
                <a:solidFill>
                  <a:schemeClr val="accent6">
                    <a:lumMod val="50000"/>
                  </a:schemeClr>
                </a:solidFill>
              </a:rPr>
              <a:t>қандай элементтерден тұрады?</a:t>
            </a:r>
            <a:endParaRPr lang="ru-RU" sz="4400" b="1" dirty="0">
              <a:solidFill>
                <a:schemeClr val="accent6">
                  <a:lumMod val="50000"/>
                </a:schemeClr>
              </a:solidFill>
            </a:endParaRPr>
          </a:p>
        </p:txBody>
      </p:sp>
    </p:spTree>
    <p:extLst>
      <p:ext uri="{BB962C8B-B14F-4D97-AF65-F5344CB8AC3E}">
        <p14:creationId xmlns:p14="http://schemas.microsoft.com/office/powerpoint/2010/main" val="28577614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27584" y="733780"/>
            <a:ext cx="8004114" cy="707886"/>
          </a:xfrm>
          <a:prstGeom prst="rect">
            <a:avLst/>
          </a:prstGeom>
        </p:spPr>
        <p:txBody>
          <a:bodyPr wrap="none">
            <a:spAutoFit/>
          </a:bodyPr>
          <a:lstStyle/>
          <a:p>
            <a:r>
              <a:rPr lang="kk-KZ" sz="4000" b="1" i="1" dirty="0" smtClean="0">
                <a:solidFill>
                  <a:srgbClr val="7030A0"/>
                </a:solidFill>
              </a:rPr>
              <a:t>«</a:t>
            </a:r>
            <a:r>
              <a:rPr lang="kk-KZ" sz="4000" b="1" i="1" dirty="0">
                <a:solidFill>
                  <a:srgbClr val="7030A0"/>
                </a:solidFill>
              </a:rPr>
              <a:t>Ұшқыр ой патшалығы» ойыны</a:t>
            </a:r>
            <a:r>
              <a:rPr lang="kk-KZ" sz="4000" b="1" i="1" dirty="0" smtClean="0">
                <a:solidFill>
                  <a:srgbClr val="7030A0"/>
                </a:solidFill>
              </a:rPr>
              <a:t>.</a:t>
            </a:r>
            <a:endParaRPr lang="ru-RU" sz="4000" dirty="0">
              <a:solidFill>
                <a:srgbClr val="7030A0"/>
              </a:solidFill>
            </a:endParaRPr>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2" name="Прямоугольник 1"/>
          <p:cNvSpPr/>
          <p:nvPr/>
        </p:nvSpPr>
        <p:spPr>
          <a:xfrm>
            <a:off x="1043608" y="2276872"/>
            <a:ext cx="6696744" cy="2800767"/>
          </a:xfrm>
          <a:prstGeom prst="rect">
            <a:avLst/>
          </a:prstGeom>
        </p:spPr>
        <p:txBody>
          <a:bodyPr wrap="square">
            <a:spAutoFit/>
          </a:bodyPr>
          <a:lstStyle/>
          <a:p>
            <a:pPr algn="ctr"/>
            <a:r>
              <a:rPr lang="kk-KZ" sz="4400" b="1" dirty="0">
                <a:solidFill>
                  <a:schemeClr val="accent6">
                    <a:lumMod val="50000"/>
                  </a:schemeClr>
                </a:solidFill>
              </a:rPr>
              <a:t>Paint графикалық редактордың мүмкіндіктерін атап беріңіз</a:t>
            </a:r>
            <a:r>
              <a:rPr lang="kk-KZ" sz="4400" b="1" dirty="0" smtClean="0">
                <a:solidFill>
                  <a:schemeClr val="accent6">
                    <a:lumMod val="50000"/>
                  </a:schemeClr>
                </a:solidFill>
              </a:rPr>
              <a:t>?</a:t>
            </a:r>
            <a:endParaRPr lang="ru-RU" sz="4400" b="1" dirty="0">
              <a:solidFill>
                <a:schemeClr val="accent6">
                  <a:lumMod val="50000"/>
                </a:schemeClr>
              </a:solidFill>
            </a:endParaRPr>
          </a:p>
        </p:txBody>
      </p:sp>
    </p:spTree>
    <p:extLst>
      <p:ext uri="{BB962C8B-B14F-4D97-AF65-F5344CB8AC3E}">
        <p14:creationId xmlns:p14="http://schemas.microsoft.com/office/powerpoint/2010/main" val="4026064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5080543"/>
            <a:ext cx="7272808" cy="17774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Заголовок 1"/>
          <p:cNvSpPr>
            <a:spLocks noGrp="1"/>
          </p:cNvSpPr>
          <p:nvPr>
            <p:ph type="title"/>
          </p:nvPr>
        </p:nvSpPr>
        <p:spPr>
          <a:xfrm>
            <a:off x="0" y="548680"/>
            <a:ext cx="9144000" cy="1143000"/>
          </a:xfrm>
        </p:spPr>
        <p:txBody>
          <a:bodyPr>
            <a:normAutofit fontScale="90000"/>
          </a:bodyPr>
          <a:lstStyle/>
          <a:p>
            <a:r>
              <a:rPr lang="kk-KZ" b="1" i="1" dirty="0">
                <a:solidFill>
                  <a:srgbClr val="7030A0"/>
                </a:solidFill>
              </a:rPr>
              <a:t>Paint графикалық редакторда қолданылатын құрал-саймандарды атап беріңіз</a:t>
            </a:r>
            <a:endParaRPr lang="ru-RU" b="1" i="1" dirty="0">
              <a:solidFill>
                <a:srgbClr val="7030A0"/>
              </a:solidFill>
            </a:endParaRPr>
          </a:p>
        </p:txBody>
      </p:sp>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7732" y="2060848"/>
            <a:ext cx="924297" cy="34422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420189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987824" y="4149080"/>
            <a:ext cx="5976664" cy="1080120"/>
          </a:xfrm>
        </p:spPr>
        <p:txBody>
          <a:bodyPr>
            <a:noAutofit/>
          </a:bodyPr>
          <a:lstStyle/>
          <a:p>
            <a:pPr lvl="0" algn="l"/>
            <a:r>
              <a:rPr lang="kk-KZ" dirty="0" smtClean="0">
                <a:solidFill>
                  <a:srgbClr val="C00000"/>
                </a:solidFill>
              </a:rPr>
              <a:t>Қарапайым </a:t>
            </a:r>
            <a:r>
              <a:rPr lang="kk-KZ" dirty="0">
                <a:solidFill>
                  <a:srgbClr val="C00000"/>
                </a:solidFill>
              </a:rPr>
              <a:t>графикалық редактор құралдарын қолдану</a:t>
            </a:r>
            <a:endParaRPr lang="ru-RU" dirty="0">
              <a:solidFill>
                <a:srgbClr val="C00000"/>
              </a:solidFill>
            </a:endParaRPr>
          </a:p>
        </p:txBody>
      </p:sp>
      <p:sp>
        <p:nvSpPr>
          <p:cNvPr id="4" name="Подзаголовок 2"/>
          <p:cNvSpPr>
            <a:spLocks noGrp="1"/>
          </p:cNvSpPr>
          <p:nvPr>
            <p:ph type="ctrTitle"/>
          </p:nvPr>
        </p:nvSpPr>
        <p:spPr>
          <a:xfrm>
            <a:off x="395536" y="1196752"/>
            <a:ext cx="7772400" cy="1470025"/>
          </a:xfrm>
        </p:spPr>
        <p:txBody>
          <a:bodyPr>
            <a:normAutofit fontScale="90000"/>
          </a:bodyPr>
          <a:lstStyle/>
          <a:p>
            <a:r>
              <a:rPr lang="kk-KZ" b="1" dirty="0" smtClean="0">
                <a:solidFill>
                  <a:srgbClr val="FF0000"/>
                </a:solidFill>
              </a:rPr>
              <a:t>Сабақ тақырыбы</a:t>
            </a:r>
            <a:r>
              <a:rPr lang="kk-KZ" dirty="0" smtClean="0"/>
              <a:t>:</a:t>
            </a:r>
          </a:p>
          <a:p>
            <a:r>
              <a:rPr lang="kk-KZ" b="1" dirty="0"/>
              <a:t>Графикалық редактордағы пішімдер</a:t>
            </a:r>
            <a:endParaRPr lang="ru-RU" dirty="0">
              <a:solidFill>
                <a:srgbClr val="0070C0"/>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0562" y="3284984"/>
            <a:ext cx="2390775" cy="1914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510729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714202"/>
          </a:xfrm>
        </p:spPr>
        <p:txBody>
          <a:bodyPr>
            <a:normAutofit/>
          </a:bodyPr>
          <a:lstStyle/>
          <a:p>
            <a:r>
              <a:rPr lang="kk-KZ" dirty="0">
                <a:solidFill>
                  <a:srgbClr val="FF0000"/>
                </a:solidFill>
              </a:rPr>
              <a:t>«Бөліп алу» </a:t>
            </a:r>
            <a:r>
              <a:rPr lang="kk-KZ" dirty="0" smtClean="0">
                <a:solidFill>
                  <a:srgbClr val="FF0000"/>
                </a:solidFill>
              </a:rPr>
              <a:t>батырмалары</a:t>
            </a:r>
            <a:r>
              <a:rPr lang="kk-KZ" b="1" dirty="0" smtClean="0">
                <a:solidFill>
                  <a:srgbClr val="FF0000"/>
                </a:solidFill>
              </a:rPr>
              <a:t> </a:t>
            </a:r>
            <a:endParaRPr lang="ru-RU" b="1" dirty="0">
              <a:solidFill>
                <a:srgbClr val="FF0000"/>
              </a:solidFill>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44824"/>
            <a:ext cx="9144788" cy="3528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747565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548680"/>
            <a:ext cx="9144000" cy="1143000"/>
          </a:xfrm>
        </p:spPr>
        <p:txBody>
          <a:bodyPr>
            <a:normAutofit fontScale="90000"/>
          </a:bodyPr>
          <a:lstStyle/>
          <a:p>
            <a:r>
              <a:rPr lang="kk-KZ" b="1" dirty="0">
                <a:solidFill>
                  <a:srgbClr val="7030A0"/>
                </a:solidFill>
              </a:rPr>
              <a:t>Құралдарды тауып атқаратын міндеттері бойынша сәйкестендір</a:t>
            </a:r>
            <a:endParaRPr lang="ru-RU" b="1" dirty="0">
              <a:solidFill>
                <a:srgbClr val="7030A0"/>
              </a:solidFill>
            </a:endParaRPr>
          </a:p>
        </p:txBody>
      </p:sp>
      <p:pic>
        <p:nvPicPr>
          <p:cNvPr id="5" name="Рисунок 4"/>
          <p:cNvPicPr/>
          <p:nvPr/>
        </p:nvPicPr>
        <p:blipFill>
          <a:blip r:embed="rId2"/>
          <a:stretch>
            <a:fillRect/>
          </a:stretch>
        </p:blipFill>
        <p:spPr>
          <a:xfrm>
            <a:off x="899592" y="1772816"/>
            <a:ext cx="7560840" cy="4392488"/>
          </a:xfrm>
          <a:prstGeom prst="rect">
            <a:avLst/>
          </a:prstGeom>
        </p:spPr>
      </p:pic>
    </p:spTree>
    <p:extLst>
      <p:ext uri="{BB962C8B-B14F-4D97-AF65-F5344CB8AC3E}">
        <p14:creationId xmlns:p14="http://schemas.microsoft.com/office/powerpoint/2010/main" val="19364828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548680"/>
            <a:ext cx="9144000" cy="1143000"/>
          </a:xfrm>
        </p:spPr>
        <p:txBody>
          <a:bodyPr>
            <a:normAutofit fontScale="90000"/>
          </a:bodyPr>
          <a:lstStyle/>
          <a:p>
            <a:r>
              <a:rPr lang="kk-KZ" b="1" dirty="0">
                <a:solidFill>
                  <a:srgbClr val="7030A0"/>
                </a:solidFill>
              </a:rPr>
              <a:t>Құралдарды тауып атқаратын міндеттері бойынша сәйкестендір</a:t>
            </a:r>
            <a:endParaRPr lang="ru-RU" b="1" dirty="0">
              <a:solidFill>
                <a:srgbClr val="7030A0"/>
              </a:solidFill>
            </a:endParaRPr>
          </a:p>
        </p:txBody>
      </p:sp>
      <p:pic>
        <p:nvPicPr>
          <p:cNvPr id="4" name="Рисунок 3"/>
          <p:cNvPicPr/>
          <p:nvPr/>
        </p:nvPicPr>
        <p:blipFill>
          <a:blip r:embed="rId2">
            <a:extLst>
              <a:ext uri="{28A0092B-C50C-407E-A947-70E740481C1C}">
                <a14:useLocalDpi xmlns:a14="http://schemas.microsoft.com/office/drawing/2010/main" val="0"/>
              </a:ext>
            </a:extLst>
          </a:blip>
          <a:srcRect/>
          <a:stretch>
            <a:fillRect/>
          </a:stretch>
        </p:blipFill>
        <p:spPr bwMode="auto">
          <a:xfrm>
            <a:off x="899592" y="1700808"/>
            <a:ext cx="7488832" cy="4536504"/>
          </a:xfrm>
          <a:prstGeom prst="rect">
            <a:avLst/>
          </a:prstGeom>
          <a:noFill/>
          <a:ln>
            <a:noFill/>
          </a:ln>
        </p:spPr>
      </p:pic>
    </p:spTree>
    <p:extLst>
      <p:ext uri="{BB962C8B-B14F-4D97-AF65-F5344CB8AC3E}">
        <p14:creationId xmlns:p14="http://schemas.microsoft.com/office/powerpoint/2010/main" val="126170078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883</TotalTime>
  <Words>242</Words>
  <Application>Microsoft Office PowerPoint</Application>
  <PresentationFormat>Экран (4:3)</PresentationFormat>
  <Paragraphs>36</Paragraphs>
  <Slides>14</Slides>
  <Notes>1</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Arial</vt:lpstr>
      <vt:lpstr>Buxton Sketch</vt:lpstr>
      <vt:lpstr>Calibri</vt:lpstr>
      <vt:lpstr>Тема Office</vt:lpstr>
      <vt:lpstr>5 бөлім:  Шығармашылық және компьютер</vt:lpstr>
      <vt:lpstr>Презентация PowerPoint</vt:lpstr>
      <vt:lpstr>Презентация PowerPoint</vt:lpstr>
      <vt:lpstr>Презентация PowerPoint</vt:lpstr>
      <vt:lpstr>Paint графикалық редакторда қолданылатын құрал-саймандарды атап беріңіз</vt:lpstr>
      <vt:lpstr>Сабақ тақырыбы: Графикалық редактордағы пішімдер</vt:lpstr>
      <vt:lpstr>«Бөліп алу» батырмалары </vt:lpstr>
      <vt:lpstr>Құралдарды тауып атқаратын міндеттері бойынша сәйкестендір</vt:lpstr>
      <vt:lpstr>Құралдарды тауып атқаратын міндеттері бойынша сәйкестендір</vt:lpstr>
      <vt:lpstr>Сергіту сәті</vt:lpstr>
      <vt:lpstr>Практикалық жұмыс</vt:lpstr>
      <vt:lpstr>Практикалық жұмыс</vt:lpstr>
      <vt:lpstr>Практикалық жұмыс</vt:lpstr>
      <vt:lpstr>Рефлексия</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бөлім: Компютер және программа</dc:title>
  <dc:creator>admin</dc:creator>
  <cp:lastModifiedBy>*</cp:lastModifiedBy>
  <cp:revision>62</cp:revision>
  <dcterms:created xsi:type="dcterms:W3CDTF">2018-07-19T03:29:33Z</dcterms:created>
  <dcterms:modified xsi:type="dcterms:W3CDTF">2025-06-09T11:11:02Z</dcterms:modified>
</cp:coreProperties>
</file>