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4" r:id="rId3"/>
    <p:sldId id="307" r:id="rId4"/>
    <p:sldId id="308" r:id="rId5"/>
    <p:sldId id="256" r:id="rId6"/>
    <p:sldId id="286" r:id="rId7"/>
    <p:sldId id="302" r:id="rId8"/>
    <p:sldId id="309" r:id="rId9"/>
    <p:sldId id="310" r:id="rId10"/>
    <p:sldId id="311" r:id="rId11"/>
    <p:sldId id="313" r:id="rId12"/>
    <p:sldId id="314" r:id="rId13"/>
    <p:sldId id="316" r:id="rId14"/>
    <p:sldId id="312" r:id="rId15"/>
    <p:sldId id="315" r:id="rId16"/>
    <p:sldId id="294" r:id="rId17"/>
    <p:sldId id="296" r:id="rId18"/>
    <p:sldId id="303" r:id="rId19"/>
    <p:sldId id="305" r:id="rId20"/>
    <p:sldId id="306" r:id="rId21"/>
    <p:sldId id="280" r:id="rId22"/>
    <p:sldId id="298" r:id="rId23"/>
    <p:sldId id="301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65A078-8238-41E0-AE22-5CD4196200BE}">
          <p14:sldIdLst>
            <p14:sldId id="257"/>
            <p14:sldId id="284"/>
            <p14:sldId id="307"/>
            <p14:sldId id="308"/>
            <p14:sldId id="256"/>
            <p14:sldId id="286"/>
            <p14:sldId id="302"/>
            <p14:sldId id="309"/>
            <p14:sldId id="310"/>
            <p14:sldId id="311"/>
            <p14:sldId id="313"/>
            <p14:sldId id="314"/>
            <p14:sldId id="316"/>
            <p14:sldId id="312"/>
            <p14:sldId id="315"/>
            <p14:sldId id="294"/>
            <p14:sldId id="296"/>
            <p14:sldId id="303"/>
            <p14:sldId id="305"/>
            <p14:sldId id="306"/>
            <p14:sldId id="280"/>
            <p14:sldId id="298"/>
            <p14:sldId id="30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49" d="100"/>
          <a:sy n="4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e" TargetMode="External"/><Relationship Id="rId7" Type="http://schemas.openxmlformats.org/officeDocument/2006/relationships/hyperlink" Target="https://www.google.com/chrom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le.com/safari/" TargetMode="External"/><Relationship Id="rId5" Type="http://schemas.openxmlformats.org/officeDocument/2006/relationships/hyperlink" Target="http://www.mozilla.com/firefox" TargetMode="External"/><Relationship Id="rId4" Type="http://schemas.openxmlformats.org/officeDocument/2006/relationships/hyperlink" Target="http://www.opera.com/brows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limland.kz/kk/courses/informatika-kk/6-synyp/lesson/internetten-aqparatty-izdeu-tasilder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voetv.kz/2018/08/mir-prazdnuet-173-letie-so-dnya-rozhdeniya-abaya-kunanbaeva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24smi.org/celebrity/1144-roza-rymbae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kt6Hnr61Gm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6</a:t>
            </a:r>
            <a:r>
              <a:rPr lang="kk-KZ" dirty="0" smtClean="0">
                <a:solidFill>
                  <a:schemeClr val="accent4"/>
                </a:solidFill>
              </a:rPr>
              <a:t> бөлім: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b="1" dirty="0">
                <a:solidFill>
                  <a:srgbClr val="0070C0"/>
                </a:solidFill>
              </a:rPr>
              <a:t>Әлемнің барлығы Ғаламторда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</a:t>
            </a:r>
            <a:r>
              <a:rPr lang="kk-KZ" b="1" dirty="0" smtClean="0">
                <a:solidFill>
                  <a:srgbClr val="0070C0"/>
                </a:solidFill>
              </a:rPr>
              <a:t>қпаратты іздеу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dirty="0">
                <a:solidFill>
                  <a:srgbClr val="7030A0"/>
                </a:solidFill>
              </a:rPr>
              <a:t>Компьютер арқылы ақпаратты қалай алуға болады</a:t>
            </a:r>
            <a:r>
              <a:rPr lang="kk-KZ" dirty="0" smtClean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99" y="2170999"/>
            <a:ext cx="4679801" cy="46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772217"/>
            <a:ext cx="394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Терминалогия кестесі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859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7630" y="260648"/>
            <a:ext cx="394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Терминалогия кестесі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8" y="1628800"/>
            <a:ext cx="71185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8" y="4221088"/>
            <a:ext cx="263286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7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7630" y="260648"/>
            <a:ext cx="394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Терминалогия кестесі</a:t>
            </a:r>
            <a:endParaRPr lang="ru-RU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9" y="4233802"/>
            <a:ext cx="263286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8069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8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132856"/>
            <a:ext cx="41459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00192" y="1698224"/>
            <a:ext cx="251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5688BE"/>
                </a:solidFill>
                <a:hlinkClick r:id="rId3"/>
              </a:rPr>
              <a:t>Internet Explorer</a:t>
            </a:r>
            <a:endParaRPr lang="ru-RU" altLang="ru-RU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80037" y="4725144"/>
            <a:ext cx="102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5688BE"/>
                </a:solidFill>
                <a:hlinkClick r:id="rId4"/>
              </a:rPr>
              <a:t>Opera</a:t>
            </a:r>
            <a:endParaRPr lang="ru-RU" altLang="ru-RU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43473" y="1247974"/>
            <a:ext cx="220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DA2828"/>
                </a:solidFill>
                <a:hlinkClick r:id="rId5"/>
              </a:rPr>
              <a:t>Mozilla Firefox</a:t>
            </a:r>
            <a:endParaRPr lang="ru-RU" altLang="ru-RU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72225" y="4723556"/>
            <a:ext cx="185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DA2828"/>
                </a:solidFill>
                <a:hlinkClick r:id="rId6"/>
              </a:rPr>
              <a:t>Apple Safari</a:t>
            </a:r>
            <a:endParaRPr lang="ru-RU" altLang="ru-RU" sz="2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1986" y="1709936"/>
            <a:ext cx="225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DA2828"/>
                </a:solidFill>
                <a:hlinkClick r:id="rId7"/>
              </a:rPr>
              <a:t>Google Chrome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7798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04" y="5157192"/>
            <a:ext cx="169819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2921" y="188640"/>
            <a:ext cx="394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7030A0"/>
                </a:solidFill>
              </a:rPr>
              <a:t>Терминалогия кестесі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" y="2169"/>
            <a:ext cx="2831852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75" y="1052736"/>
            <a:ext cx="3812356" cy="38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" y="1772816"/>
            <a:ext cx="5300685" cy="45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9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Терминалогия </a:t>
            </a:r>
            <a:r>
              <a:rPr lang="kk-KZ" dirty="0" smtClean="0"/>
              <a:t>кестесі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9" y="4233802"/>
            <a:ext cx="263286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7"/>
            <a:ext cx="5976664" cy="35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5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96" y="90114"/>
            <a:ext cx="2243603" cy="16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9857" y="548680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k-KZ" sz="4400" b="1" dirty="0">
                <a:solidFill>
                  <a:srgbClr val="C00000"/>
                </a:solidFill>
              </a:rPr>
              <a:t>Интернеттен ақпаратты іздеу тәсілдері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32" y="1998531"/>
            <a:ext cx="5866433" cy="37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313413"/>
            <a:ext cx="859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bilimland.kz/kk/courses/informatika-kk/6-synyp/lesson/internetten-aqparatty-izdeu-tasilderi</a:t>
            </a:r>
            <a:r>
              <a:rPr lang="kk-KZ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97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7408"/>
            <a:ext cx="6894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Дұрыс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немесе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бұрыс</a:t>
            </a:r>
            <a:r>
              <a:rPr lang="ru-RU" sz="4000" b="1" dirty="0">
                <a:solidFill>
                  <a:srgbClr val="C00000"/>
                </a:solidFill>
              </a:rPr>
              <a:t>»- </a:t>
            </a:r>
            <a:r>
              <a:rPr lang="ru-RU" sz="4000" b="1" dirty="0" err="1">
                <a:solidFill>
                  <a:srgbClr val="C00000"/>
                </a:solidFill>
              </a:rPr>
              <a:t>ойны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Ғаламтордаң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ақпарат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іздеудің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ең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жақсы</a:t>
            </a:r>
            <a:r>
              <a:rPr lang="ru-RU" sz="2800" dirty="0">
                <a:solidFill>
                  <a:srgbClr val="C00000"/>
                </a:solidFill>
              </a:rPr>
              <a:t>  </a:t>
            </a:r>
            <a:r>
              <a:rPr lang="ru-RU" sz="2800" dirty="0" err="1">
                <a:solidFill>
                  <a:srgbClr val="C00000"/>
                </a:solidFill>
              </a:rPr>
              <a:t>жолы</a:t>
            </a:r>
            <a:r>
              <a:rPr lang="ru-RU" sz="2800" dirty="0">
                <a:solidFill>
                  <a:srgbClr val="C00000"/>
                </a:solidFill>
              </a:rPr>
              <a:t> –</a:t>
            </a:r>
            <a:r>
              <a:rPr lang="ru-RU" sz="2800" dirty="0" err="1">
                <a:solidFill>
                  <a:srgbClr val="C00000"/>
                </a:solidFill>
              </a:rPr>
              <a:t>іздеу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жүйесін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қолдану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5817" y="23933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dirty="0">
                <a:solidFill>
                  <a:srgbClr val="7030A0"/>
                </a:solidFill>
              </a:rPr>
              <a:t>Google –іздеу программаларының ішіндегі ең жақсысы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919" y="3778300"/>
            <a:ext cx="873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B050"/>
                </a:solidFill>
              </a:rPr>
              <a:t>Іздеу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программалары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Веб-</a:t>
            </a:r>
            <a:r>
              <a:rPr lang="ru-RU" sz="2800" dirty="0" err="1" smtClean="0">
                <a:solidFill>
                  <a:srgbClr val="00B050"/>
                </a:solidFill>
              </a:rPr>
              <a:t>өрмекшілерді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қолданбайды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483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800" dirty="0">
                <a:solidFill>
                  <a:srgbClr val="0070C0"/>
                </a:solidFill>
              </a:rPr>
              <a:t>Robot exclusion protocol </a:t>
            </a:r>
            <a:r>
              <a:rPr lang="kk-KZ" sz="2800" dirty="0" smtClean="0">
                <a:solidFill>
                  <a:srgbClr val="0070C0"/>
                </a:solidFill>
              </a:rPr>
              <a:t>веб-өрмекшілердін </a:t>
            </a:r>
            <a:r>
              <a:rPr lang="kk-KZ" sz="2800" dirty="0">
                <a:solidFill>
                  <a:srgbClr val="0070C0"/>
                </a:solidFill>
              </a:rPr>
              <a:t>әрекетінің алдын алу үшін қолданылады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1882" y="5940427"/>
            <a:ext cx="586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</a:rPr>
              <a:t>Іздеу жүйелері </a:t>
            </a:r>
            <a:r>
              <a:rPr lang="en-US" sz="2800" dirty="0">
                <a:solidFill>
                  <a:srgbClr val="FF0000"/>
                </a:solidFill>
              </a:rPr>
              <a:t>WWW</a:t>
            </a:r>
            <a:r>
              <a:rPr lang="kk-KZ" sz="2800" dirty="0">
                <a:solidFill>
                  <a:srgbClr val="FF0000"/>
                </a:solidFill>
              </a:rPr>
              <a:t> - қолданбайды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3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9" y="2420888"/>
            <a:ext cx="901540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156"/>
            <a:ext cx="2995532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002171">
            <a:off x="312901" y="673165"/>
            <a:ext cx="3134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</a:rPr>
              <a:t>Тексер!!!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576064" cy="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576064" cy="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55" y="3429000"/>
            <a:ext cx="327037" cy="2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7098" y="3737552"/>
            <a:ext cx="383193" cy="2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7096" y="4673656"/>
            <a:ext cx="383193" cy="2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6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-	</a:t>
            </a:r>
            <a:r>
              <a:rPr lang="ru-RU" sz="4400" b="1" dirty="0" err="1">
                <a:solidFill>
                  <a:srgbClr val="C00000"/>
                </a:solidFill>
              </a:rPr>
              <a:t>Ақпаратты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іздеуге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арналған</a:t>
            </a:r>
            <a:r>
              <a:rPr lang="ru-RU" sz="4400" b="1" dirty="0">
                <a:solidFill>
                  <a:srgbClr val="C00000"/>
                </a:solidFill>
              </a:rPr>
              <a:t> программа </a:t>
            </a:r>
            <a:r>
              <a:rPr lang="ru-RU" sz="4400" b="1" dirty="0" err="1">
                <a:solidFill>
                  <a:srgbClr val="C00000"/>
                </a:solidFill>
              </a:rPr>
              <a:t>қалай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аталады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  <a:p>
            <a:r>
              <a:rPr lang="ru-RU" sz="4400" b="1" dirty="0">
                <a:solidFill>
                  <a:srgbClr val="00B0F0"/>
                </a:solidFill>
              </a:rPr>
              <a:t>-	Браузер </a:t>
            </a:r>
            <a:r>
              <a:rPr lang="ru-RU" sz="4400" b="1" dirty="0" err="1">
                <a:solidFill>
                  <a:srgbClr val="00B0F0"/>
                </a:solidFill>
              </a:rPr>
              <a:t>дегеніміз</a:t>
            </a:r>
            <a:r>
              <a:rPr lang="ru-RU" sz="4400" b="1" dirty="0">
                <a:solidFill>
                  <a:srgbClr val="00B0F0"/>
                </a:solidFill>
              </a:rPr>
              <a:t> не?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-	Кен </a:t>
            </a:r>
            <a:r>
              <a:rPr lang="ru-RU" sz="4400" b="1" dirty="0" err="1" smtClean="0">
                <a:solidFill>
                  <a:srgbClr val="7030A0"/>
                </a:solidFill>
              </a:rPr>
              <a:t>таралған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браузерлерге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мысал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келтіріңіз</a:t>
            </a:r>
            <a:r>
              <a:rPr lang="ru-RU" sz="44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99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55776" y="692696"/>
            <a:ext cx="4398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solidFill>
                  <a:srgbClr val="FF0000"/>
                </a:solidFill>
              </a:rPr>
              <a:t>Шаттық шеңбер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 bwMode="auto">
          <a:xfrm>
            <a:off x="1619672" y="1521166"/>
            <a:ext cx="5334872" cy="53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3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3452"/>
            <a:ext cx="3421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7030A0"/>
                </a:solidFill>
              </a:rPr>
              <a:t>Көрсетілім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5167"/>
            <a:ext cx="6552728" cy="46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7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7030A0"/>
                </a:solidFill>
                <a:latin typeface="Buxton Sketch" panose="03080500000500000004" pitchFamily="66" charset="0"/>
              </a:rPr>
              <a:t>Сергіту 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сәті</a:t>
            </a:r>
            <a:endParaRPr lang="ru-RU" sz="6000" dirty="0">
              <a:solidFill>
                <a:srgbClr val="7030A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71686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</a:rPr>
              <a:t>Орнымыздан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тұрамыз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Қос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бүй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рд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kk-KZ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Оңға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солға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бұрылып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>
                <a:solidFill>
                  <a:srgbClr val="C00000"/>
                </a:solidFill>
              </a:rPr>
              <a:t>р </a:t>
            </a:r>
            <a:r>
              <a:rPr lang="ru-RU" sz="3200" dirty="0" err="1">
                <a:solidFill>
                  <a:srgbClr val="C00000"/>
                </a:solidFill>
              </a:rPr>
              <a:t>айналып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шығамыз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р,ек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үш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төрт</a:t>
            </a:r>
            <a:r>
              <a:rPr lang="ru-RU" sz="3200" dirty="0">
                <a:solidFill>
                  <a:srgbClr val="C00000"/>
                </a:solidFill>
              </a:rPr>
              <a:t>, бес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Қолды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ұрамыз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29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1255" y="443005"/>
            <a:ext cx="5958408" cy="8062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k-KZ" sz="4000" b="1" dirty="0" smtClean="0">
                <a:solidFill>
                  <a:srgbClr val="002060"/>
                </a:solidFill>
                <a:latin typeface="Buxton Sketch" panose="03080500000500000004" pitchFamily="66" charset="0"/>
              </a:rPr>
              <a:t>Практикалық  жұмыс</a:t>
            </a:r>
            <a:endParaRPr lang="ru-RU" sz="4000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68760"/>
            <a:ext cx="80752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</a:rPr>
              <a:t> </a:t>
            </a:r>
            <a:r>
              <a:rPr lang="kk-KZ" sz="4400" b="1" dirty="0" smtClean="0">
                <a:solidFill>
                  <a:srgbClr val="7030A0"/>
                </a:solidFill>
              </a:rPr>
              <a:t>1 тапсырма</a:t>
            </a:r>
          </a:p>
          <a:p>
            <a:r>
              <a:rPr lang="kk-KZ" sz="2800" dirty="0" smtClean="0">
                <a:solidFill>
                  <a:srgbClr val="C00000"/>
                </a:solidFill>
              </a:rPr>
              <a:t>Тақтада </a:t>
            </a:r>
            <a:r>
              <a:rPr lang="kk-KZ" sz="2800" dirty="0">
                <a:solidFill>
                  <a:srgbClr val="C00000"/>
                </a:solidFill>
              </a:rPr>
              <a:t>бейнеленген атақты тұлғалар туралы мәлімет қарастыру.</a:t>
            </a:r>
            <a:endParaRPr lang="ru-RU" sz="2800" dirty="0">
              <a:solidFill>
                <a:srgbClr val="C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C00000"/>
                </a:solidFill>
              </a:rPr>
              <a:t>Қай жылы туылған?</a:t>
            </a:r>
            <a:endParaRPr lang="ru-RU" sz="2800" dirty="0">
              <a:solidFill>
                <a:srgbClr val="C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C00000"/>
                </a:solidFill>
              </a:rPr>
              <a:t>Қай елді мекенде туылған</a:t>
            </a:r>
            <a:r>
              <a:rPr lang="kk-KZ" sz="2800" dirty="0" smtClean="0">
                <a:solidFill>
                  <a:srgbClr val="C00000"/>
                </a:solidFill>
              </a:rPr>
              <a:t>?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3096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48" y="4293096"/>
            <a:ext cx="269355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9" y="3761750"/>
            <a:ext cx="1349958" cy="189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0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002060"/>
                </a:solidFill>
                <a:latin typeface="Buxton Sketch" panose="03080500000500000004" pitchFamily="66" charset="0"/>
              </a:rPr>
              <a:t>Практикалық жұмыс</a:t>
            </a:r>
            <a:endParaRPr lang="ru-RU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447" y="1417638"/>
            <a:ext cx="8502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3600" dirty="0" smtClean="0">
                <a:solidFill>
                  <a:srgbClr val="FF0000"/>
                </a:solidFill>
              </a:rPr>
              <a:t>*** 2 </a:t>
            </a:r>
            <a:r>
              <a:rPr lang="kk-KZ" sz="3600" dirty="0">
                <a:solidFill>
                  <a:srgbClr val="FF0000"/>
                </a:solidFill>
              </a:rPr>
              <a:t>тапсырма </a:t>
            </a:r>
            <a:endParaRPr lang="kk-KZ" sz="3600" dirty="0" smtClean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kk-KZ" sz="3600" dirty="0"/>
              <a:t>Қазақстан Республикасының әнұран мәтінін тауып көрсетіңіз, оны өз бумаңызға көшіріп алыңыз. </a:t>
            </a:r>
            <a:endParaRPr lang="ru-RU" sz="3600" dirty="0"/>
          </a:p>
          <a:p>
            <a:pPr marL="742950" lvl="0" indent="-742950">
              <a:buFont typeface="+mj-lt"/>
              <a:buAutoNum type="alphaLcParenR"/>
            </a:pPr>
            <a:r>
              <a:rPr lang="ru-RU" sz="3600" dirty="0"/>
              <a:t>Герб </a:t>
            </a:r>
            <a:r>
              <a:rPr lang="ru-RU" sz="3600" dirty="0" err="1"/>
              <a:t>суретін</a:t>
            </a:r>
            <a:r>
              <a:rPr lang="ru-RU" sz="3600" dirty="0"/>
              <a:t> </a:t>
            </a:r>
            <a:r>
              <a:rPr lang="ru-RU" sz="3600" dirty="0" err="1"/>
              <a:t>көшіріп</a:t>
            </a:r>
            <a:r>
              <a:rPr lang="ru-RU" sz="3600" dirty="0"/>
              <a:t> </a:t>
            </a:r>
            <a:r>
              <a:rPr lang="ru-RU" sz="3600" dirty="0" err="1"/>
              <a:t>алыңыз</a:t>
            </a:r>
            <a:r>
              <a:rPr lang="ru-RU" sz="3600" dirty="0"/>
              <a:t>. </a:t>
            </a:r>
          </a:p>
          <a:p>
            <a:pPr marL="742950" lvl="0" indent="-742950">
              <a:buFont typeface="+mj-lt"/>
              <a:buAutoNum type="alphaLcParenR"/>
            </a:pPr>
            <a:r>
              <a:rPr lang="kk-KZ" sz="3600" dirty="0"/>
              <a:t>ҚР «Құрмет» орденінің суретін тауып көріңіз</a:t>
            </a:r>
            <a:r>
              <a:rPr lang="kk-KZ" sz="3600" dirty="0" smtClean="0"/>
              <a:t>.</a:t>
            </a:r>
            <a:endParaRPr lang="ru-RU" sz="3600" dirty="0"/>
          </a:p>
        </p:txBody>
      </p:sp>
      <p:sp>
        <p:nvSpPr>
          <p:cNvPr id="2" name="AutoShape 2" descr="ÐÐ°ÑÑÐ¸Ð½ÐºÐ¸ Ð¿Ð¾ Ð·Ð°Ð¿ÑÐ¾ÑÑ Â«ÒÒ±ÑÐ¼ÐµÑÂ» Ð¾ÑÐ´ÐµÐ½ÑÐ½ÑÒ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Â«ÒÒ±ÑÐ¼ÐµÑÂ» Ð¾ÑÐ´ÐµÐ½ÑÐ½ÑÒ£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4"/>
            <a:ext cx="1204587" cy="21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08864"/>
            <a:ext cx="1152128" cy="12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54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11" y="11266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Р</a:t>
            </a:r>
            <a:r>
              <a:rPr lang="kk-KZ" sz="6000" b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0070C0"/>
                </a:solidFill>
                <a:latin typeface="Buxton Sketch" panose="03080500000500000004" pitchFamily="66" charset="0"/>
              </a:rPr>
              <a:t>ф</a:t>
            </a:r>
            <a:r>
              <a:rPr lang="kk-KZ" sz="6000" b="1" dirty="0" smtClean="0">
                <a:solidFill>
                  <a:srgbClr val="FFC000"/>
                </a:solidFill>
                <a:latin typeface="Buxton Sketch" panose="03080500000500000004" pitchFamily="66" charset="0"/>
              </a:rPr>
              <a:t>л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C00000"/>
                </a:solidFill>
                <a:latin typeface="Buxton Sketch" panose="03080500000500000004" pitchFamily="66" charset="0"/>
              </a:rPr>
              <a:t>к</a:t>
            </a:r>
            <a:r>
              <a:rPr lang="kk-KZ" sz="6000" b="1" dirty="0" smtClean="0">
                <a:solidFill>
                  <a:srgbClr val="00B0F0"/>
                </a:solidFill>
                <a:latin typeface="Buxton Sketch" panose="03080500000500000004" pitchFamily="66" charset="0"/>
              </a:rPr>
              <a:t>с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и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я</a:t>
            </a:r>
            <a:endParaRPr lang="ru-RU" sz="6000" dirty="0">
              <a:solidFill>
                <a:srgbClr val="00B05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185832"/>
            <a:ext cx="3951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solidFill>
                  <a:srgbClr val="FF0000"/>
                </a:solidFill>
              </a:rPr>
              <a:t>«Әңгіме» тәсілі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1)	</a:t>
            </a:r>
            <a:r>
              <a:rPr lang="ru-RU" sz="3200" dirty="0" err="1">
                <a:solidFill>
                  <a:srgbClr val="7030A0"/>
                </a:solidFill>
              </a:rPr>
              <a:t>Бүгін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біздер</a:t>
            </a:r>
            <a:r>
              <a:rPr lang="ru-RU" sz="3200" dirty="0">
                <a:solidFill>
                  <a:srgbClr val="7030A0"/>
                </a:solidFill>
              </a:rPr>
              <a:t>… </a:t>
            </a:r>
            <a:r>
              <a:rPr lang="ru-RU" sz="3200" dirty="0" err="1">
                <a:solidFill>
                  <a:srgbClr val="7030A0"/>
                </a:solidFill>
              </a:rPr>
              <a:t>орындадық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2)	</a:t>
            </a:r>
            <a:r>
              <a:rPr lang="ru-RU" sz="3200" dirty="0" err="1">
                <a:solidFill>
                  <a:srgbClr val="0070C0"/>
                </a:solidFill>
              </a:rPr>
              <a:t>Бізге</a:t>
            </a:r>
            <a:r>
              <a:rPr lang="ru-RU" sz="3200" dirty="0">
                <a:solidFill>
                  <a:srgbClr val="0070C0"/>
                </a:solidFill>
              </a:rPr>
              <a:t>… </a:t>
            </a:r>
            <a:r>
              <a:rPr lang="ru-RU" sz="3200" dirty="0" err="1">
                <a:solidFill>
                  <a:srgbClr val="0070C0"/>
                </a:solidFill>
              </a:rPr>
              <a:t>ұнады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B050"/>
                </a:solidFill>
              </a:rPr>
              <a:t>3)	</a:t>
            </a:r>
            <a:r>
              <a:rPr lang="ru-RU" sz="3200" dirty="0" err="1">
                <a:solidFill>
                  <a:srgbClr val="00B050"/>
                </a:solidFill>
              </a:rPr>
              <a:t>Бізде</a:t>
            </a:r>
            <a:r>
              <a:rPr lang="ru-RU" sz="3200" dirty="0">
                <a:solidFill>
                  <a:srgbClr val="00B050"/>
                </a:solidFill>
              </a:rPr>
              <a:t> …</a:t>
            </a:r>
            <a:r>
              <a:rPr lang="ru-RU" sz="3200" dirty="0" err="1">
                <a:solidFill>
                  <a:srgbClr val="00B050"/>
                </a:solidFill>
              </a:rPr>
              <a:t>өте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жақсы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шықты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4)	</a:t>
            </a:r>
            <a:r>
              <a:rPr lang="ru-RU" sz="3200" dirty="0" err="1">
                <a:solidFill>
                  <a:srgbClr val="C00000"/>
                </a:solidFill>
              </a:rPr>
              <a:t>Әзірше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бізге</a:t>
            </a:r>
            <a:r>
              <a:rPr lang="ru-RU" sz="3200" dirty="0">
                <a:solidFill>
                  <a:srgbClr val="C00000"/>
                </a:solidFill>
              </a:rPr>
              <a:t> … </a:t>
            </a:r>
            <a:r>
              <a:rPr lang="ru-RU" sz="3200" dirty="0" err="1">
                <a:solidFill>
                  <a:srgbClr val="C00000"/>
                </a:solidFill>
              </a:rPr>
              <a:t>қиындық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туғызды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08624" y="430639"/>
            <a:ext cx="3126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solidFill>
                  <a:srgbClr val="C00000"/>
                </a:solidFill>
              </a:rPr>
              <a:t>«</a:t>
            </a:r>
            <a:r>
              <a:rPr lang="kk-KZ" sz="4800" dirty="0" smtClean="0">
                <a:solidFill>
                  <a:srgbClr val="FF0000"/>
                </a:solidFill>
              </a:rPr>
              <a:t>М</a:t>
            </a:r>
            <a:r>
              <a:rPr lang="kk-KZ" sz="4800" dirty="0" smtClean="0">
                <a:solidFill>
                  <a:srgbClr val="FFC000"/>
                </a:solidFill>
              </a:rPr>
              <a:t>о</a:t>
            </a:r>
            <a:r>
              <a:rPr lang="kk-KZ" sz="4800" dirty="0" smtClean="0">
                <a:solidFill>
                  <a:srgbClr val="92D050"/>
                </a:solidFill>
              </a:rPr>
              <a:t>з</a:t>
            </a:r>
            <a:r>
              <a:rPr lang="kk-KZ" sz="4800" dirty="0" smtClean="0">
                <a:solidFill>
                  <a:srgbClr val="00B050"/>
                </a:solidFill>
              </a:rPr>
              <a:t>а</a:t>
            </a:r>
            <a:r>
              <a:rPr lang="kk-KZ" sz="4800" dirty="0" smtClean="0">
                <a:solidFill>
                  <a:srgbClr val="00B0F0"/>
                </a:solidFill>
              </a:rPr>
              <a:t>й</a:t>
            </a:r>
            <a:r>
              <a:rPr lang="kk-KZ" sz="4800" dirty="0" smtClean="0">
                <a:solidFill>
                  <a:srgbClr val="0070C0"/>
                </a:solidFill>
              </a:rPr>
              <a:t>к</a:t>
            </a:r>
            <a:r>
              <a:rPr lang="kk-KZ" sz="4800" dirty="0" smtClean="0">
                <a:solidFill>
                  <a:srgbClr val="002060"/>
                </a:solidFill>
              </a:rPr>
              <a:t>а</a:t>
            </a:r>
            <a:r>
              <a:rPr lang="kk-KZ" sz="4800" dirty="0" smtClean="0">
                <a:solidFill>
                  <a:srgbClr val="7030A0"/>
                </a:solidFill>
              </a:rPr>
              <a:t>»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1461"/>
            <a:ext cx="1933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11461"/>
            <a:ext cx="16192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4761"/>
            <a:ext cx="1238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34" y="2702073"/>
            <a:ext cx="2667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14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17491"/>
            <a:ext cx="742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8666"/>
            <a:ext cx="781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5124939"/>
            <a:ext cx="923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9400"/>
            <a:ext cx="1085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2968336"/>
            <a:ext cx="1095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62" y="4796759"/>
            <a:ext cx="1133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1329"/>
            <a:ext cx="2114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4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5040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solidFill>
                  <a:srgbClr val="7030A0"/>
                </a:solidFill>
              </a:rPr>
              <a:t>Неміс философ-идеалисті және социолог </a:t>
            </a:r>
            <a:endParaRPr lang="kk-KZ" sz="3200" dirty="0" smtClean="0">
              <a:solidFill>
                <a:srgbClr val="7030A0"/>
              </a:solidFill>
            </a:endParaRPr>
          </a:p>
          <a:p>
            <a:pPr algn="ctr"/>
            <a:r>
              <a:rPr lang="kk-KZ" sz="3200" dirty="0" smtClean="0">
                <a:solidFill>
                  <a:srgbClr val="C00000"/>
                </a:solidFill>
              </a:rPr>
              <a:t>Георг </a:t>
            </a:r>
            <a:r>
              <a:rPr lang="kk-KZ" sz="3200" dirty="0">
                <a:solidFill>
                  <a:srgbClr val="C00000"/>
                </a:solidFill>
              </a:rPr>
              <a:t>Зиммель: </a:t>
            </a:r>
            <a:endParaRPr lang="kk-KZ" sz="3200" dirty="0" smtClean="0">
              <a:solidFill>
                <a:srgbClr val="C00000"/>
              </a:solidFill>
            </a:endParaRPr>
          </a:p>
          <a:p>
            <a:pPr algn="ctr"/>
            <a:r>
              <a:rPr lang="kk-KZ" sz="4000" dirty="0" smtClean="0">
                <a:solidFill>
                  <a:srgbClr val="0070C0"/>
                </a:solidFill>
              </a:rPr>
              <a:t>«</a:t>
            </a:r>
            <a:r>
              <a:rPr lang="kk-KZ" sz="4000" dirty="0">
                <a:solidFill>
                  <a:srgbClr val="0070C0"/>
                </a:solidFill>
              </a:rPr>
              <a:t>Білімді адам – өзі білмейтінді қайдан табу керектігін білетін адам» </a:t>
            </a:r>
            <a:r>
              <a:rPr lang="kk-KZ" sz="3200" dirty="0">
                <a:solidFill>
                  <a:srgbClr val="7030A0"/>
                </a:solidFill>
              </a:rPr>
              <a:t>деген екен</a:t>
            </a:r>
            <a:r>
              <a:rPr lang="kk-KZ" sz="3200" dirty="0"/>
              <a:t>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98575"/>
            <a:ext cx="2677269" cy="350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7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1978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331" y="2924944"/>
            <a:ext cx="6658133" cy="3672408"/>
          </a:xfrm>
        </p:spPr>
        <p:txBody>
          <a:bodyPr>
            <a:noAutofit/>
          </a:bodyPr>
          <a:lstStyle/>
          <a:p>
            <a:pPr algn="l"/>
            <a:r>
              <a:rPr lang="kk-KZ" sz="3600" b="1" dirty="0" smtClean="0">
                <a:solidFill>
                  <a:srgbClr val="C00000"/>
                </a:solidFill>
              </a:rPr>
              <a:t>Нақты </a:t>
            </a:r>
            <a:r>
              <a:rPr lang="kk-KZ" sz="3600" b="1" dirty="0">
                <a:solidFill>
                  <a:srgbClr val="C00000"/>
                </a:solidFill>
              </a:rPr>
              <a:t>сұрақтарға жауап табу үшін Ғаламтор қолдану </a:t>
            </a:r>
            <a:endParaRPr lang="ru-RU" sz="3600" b="1" dirty="0">
              <a:solidFill>
                <a:srgbClr val="C00000"/>
              </a:solidFill>
            </a:endParaRPr>
          </a:p>
          <a:p>
            <a:endParaRPr lang="kk-KZ" sz="2800" b="1" dirty="0" smtClean="0">
              <a:solidFill>
                <a:srgbClr val="00B050"/>
              </a:solidFill>
            </a:endParaRPr>
          </a:p>
          <a:p>
            <a:pPr algn="l"/>
            <a:r>
              <a:rPr lang="kk-KZ" sz="3600" b="1" dirty="0" smtClean="0">
                <a:solidFill>
                  <a:srgbClr val="00B050"/>
                </a:solidFill>
              </a:rPr>
              <a:t>Құжаттағы </a:t>
            </a:r>
            <a:r>
              <a:rPr lang="kk-KZ" sz="3600" b="1" dirty="0">
                <a:solidFill>
                  <a:srgbClr val="00B050"/>
                </a:solidFill>
              </a:rPr>
              <a:t>ерекшеленген мәтінді қиып алу, көшіру, қою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438493" y="7697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  <a:br>
              <a:rPr lang="kk-KZ" dirty="0" smtClean="0"/>
            </a:br>
            <a:r>
              <a:rPr lang="kk-KZ" sz="5300" b="1" i="1" dirty="0" smtClean="0">
                <a:solidFill>
                  <a:srgbClr val="7030A0"/>
                </a:solidFill>
              </a:rPr>
              <a:t>Ақпаратты іздеу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1755654" cy="1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82" y="1"/>
            <a:ext cx="234186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949280"/>
            <a:ext cx="867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http://vesti.kz/profi/247632</a:t>
            </a:r>
            <a:r>
              <a:rPr lang="en-US" sz="1400" dirty="0" smtClean="0">
                <a:hlinkClick r:id="rId2"/>
              </a:rPr>
              <a:t>/</a:t>
            </a:r>
            <a:r>
              <a:rPr lang="ru-RU" sz="1400" dirty="0" smtClean="0">
                <a:hlinkClick r:id="rId2"/>
              </a:rPr>
              <a:t>  - </a:t>
            </a:r>
            <a:r>
              <a:rPr lang="ru-RU" sz="1400" dirty="0" err="1" smtClean="0">
                <a:hlinkClick r:id="rId2"/>
              </a:rPr>
              <a:t>Данияр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err="1" smtClean="0">
                <a:hlinkClick r:id="rId2"/>
              </a:rPr>
              <a:t>Елейсинов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24smi.org/celebrity/1144-roza-rymbaeva.html</a:t>
            </a:r>
            <a:r>
              <a:rPr lang="en-US" sz="1400" dirty="0" smtClean="0"/>
              <a:t> - </a:t>
            </a:r>
            <a:r>
              <a:rPr lang="ru-RU" sz="1400" dirty="0" smtClean="0"/>
              <a:t>Роза </a:t>
            </a:r>
            <a:r>
              <a:rPr lang="ru-RU" sz="1400" dirty="0" err="1" smtClean="0"/>
              <a:t>Рымбаева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://novoetv.kz/2018/08/mir-prazdnuet-173-letie-so-dnya-rozhdeniya-abaya-kunanbaeva</a:t>
            </a:r>
            <a:r>
              <a:rPr lang="en-US" sz="1400" dirty="0" smtClean="0">
                <a:hlinkClick r:id="rId3"/>
              </a:rPr>
              <a:t>/</a:t>
            </a:r>
            <a:r>
              <a:rPr lang="kk-KZ" sz="1400" dirty="0" smtClean="0"/>
              <a:t> Абай Құнанбаев</a:t>
            </a:r>
            <a:endParaRPr lang="ru-RU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482"/>
            <a:ext cx="4284844" cy="214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1507"/>
            <a:ext cx="40279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Ата</a:t>
            </a:r>
            <a:r>
              <a:rPr lang="kk-KZ" sz="3600" dirty="0" smtClean="0">
                <a:solidFill>
                  <a:srgbClr val="FF0000"/>
                </a:solidFill>
              </a:rPr>
              <a:t>қты тұлғаларды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атаңыз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1959"/>
            <a:ext cx="1551041" cy="218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1959"/>
            <a:ext cx="4296676" cy="218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02" y="1824112"/>
            <a:ext cx="1481584" cy="14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786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7030A0"/>
                </a:solidFill>
              </a:rPr>
              <a:t>Жұптық жұмыс.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11760" cy="182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420888"/>
            <a:ext cx="60373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dirty="0" smtClean="0">
                <a:solidFill>
                  <a:srgbClr val="C00000"/>
                </a:solidFill>
              </a:rPr>
              <a:t>Атақты </a:t>
            </a:r>
            <a:r>
              <a:rPr lang="kk-KZ" sz="4400" dirty="0">
                <a:solidFill>
                  <a:srgbClr val="C00000"/>
                </a:solidFill>
              </a:rPr>
              <a:t>тұлғалар туралы </a:t>
            </a:r>
            <a:endParaRPr lang="kk-KZ" sz="4400" dirty="0" smtClean="0">
              <a:solidFill>
                <a:srgbClr val="C00000"/>
              </a:solidFill>
            </a:endParaRPr>
          </a:p>
          <a:p>
            <a:pPr algn="ctr"/>
            <a:r>
              <a:rPr lang="kk-KZ" sz="4400" dirty="0" smtClean="0">
                <a:solidFill>
                  <a:srgbClr val="C00000"/>
                </a:solidFill>
              </a:rPr>
              <a:t>білгендерімен </a:t>
            </a:r>
            <a:r>
              <a:rPr lang="kk-KZ" sz="4400" dirty="0">
                <a:solidFill>
                  <a:srgbClr val="C00000"/>
                </a:solidFill>
              </a:rPr>
              <a:t>бөліс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58924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https://www.youtube.com/watch?v=kt6Hnr61Gm0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4027"/>
            <a:ext cx="71151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715"/>
            <a:ext cx="2381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423626"/>
            <a:ext cx="3051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Сұрақ-</a:t>
            </a:r>
            <a:r>
              <a:rPr lang="kk-KZ" sz="4000" b="1" dirty="0" smtClean="0">
                <a:solidFill>
                  <a:srgbClr val="00B050"/>
                </a:solidFill>
              </a:rPr>
              <a:t>жауап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484784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800" dirty="0">
                <a:solidFill>
                  <a:srgbClr val="C00000"/>
                </a:solidFill>
              </a:rPr>
              <a:t>- Сіз қажет ақпаратты қайдан табасыз? </a:t>
            </a:r>
            <a:endParaRPr lang="ru-RU" sz="2800" dirty="0">
              <a:solidFill>
                <a:srgbClr val="C00000"/>
              </a:solidFill>
            </a:endParaRPr>
          </a:p>
          <a:p>
            <a:pPr fontAlgn="base"/>
            <a:r>
              <a:rPr lang="kk-KZ" sz="2800" dirty="0">
                <a:solidFill>
                  <a:srgbClr val="FF0000"/>
                </a:solidFill>
              </a:rPr>
              <a:t>- Ол үшін сіз не пайдаланасыз? </a:t>
            </a:r>
            <a:endParaRPr lang="ru-RU" sz="2800" dirty="0">
              <a:solidFill>
                <a:srgbClr val="FF0000"/>
              </a:solidFill>
            </a:endParaRPr>
          </a:p>
          <a:p>
            <a:pPr fontAlgn="base"/>
            <a:r>
              <a:rPr lang="kk-KZ" sz="2800" dirty="0">
                <a:solidFill>
                  <a:srgbClr val="FFC000"/>
                </a:solidFill>
              </a:rPr>
              <a:t>- Қандай іздеу онлайн іздеуден өзгеше?</a:t>
            </a:r>
            <a:endParaRPr lang="ru-RU" sz="2800" dirty="0">
              <a:solidFill>
                <a:srgbClr val="FFC000"/>
              </a:solidFill>
            </a:endParaRPr>
          </a:p>
          <a:p>
            <a:pPr fontAlgn="base"/>
            <a:r>
              <a:rPr lang="kk-KZ" sz="2800" dirty="0">
                <a:solidFill>
                  <a:srgbClr val="92D050"/>
                </a:solidFill>
              </a:rPr>
              <a:t>- Интернет дегеніміз не?</a:t>
            </a:r>
            <a:endParaRPr lang="ru-RU" sz="2800" dirty="0">
              <a:solidFill>
                <a:srgbClr val="92D050"/>
              </a:solidFill>
            </a:endParaRPr>
          </a:p>
          <a:p>
            <a:pPr fontAlgn="base"/>
            <a:r>
              <a:rPr lang="kk-KZ" sz="2800" dirty="0">
                <a:solidFill>
                  <a:srgbClr val="00B050"/>
                </a:solidFill>
              </a:rPr>
              <a:t>- Интернет желісі қандай қызметтер ұсынады?</a:t>
            </a:r>
            <a:endParaRPr lang="ru-RU" sz="2800" dirty="0">
              <a:solidFill>
                <a:srgbClr val="00B050"/>
              </a:solidFill>
            </a:endParaRPr>
          </a:p>
          <a:p>
            <a:pPr fontAlgn="base"/>
            <a:r>
              <a:rPr lang="kk-KZ" sz="2800" dirty="0">
                <a:solidFill>
                  <a:srgbClr val="00B0F0"/>
                </a:solidFill>
              </a:rPr>
              <a:t>- Веб-сайт дегеніміз не?</a:t>
            </a:r>
            <a:endParaRPr lang="ru-RU" sz="2800" dirty="0">
              <a:solidFill>
                <a:srgbClr val="00B0F0"/>
              </a:solidFill>
            </a:endParaRPr>
          </a:p>
          <a:p>
            <a:pPr fontAlgn="base"/>
            <a:r>
              <a:rPr lang="kk-KZ" sz="2800" dirty="0">
                <a:solidFill>
                  <a:srgbClr val="0070C0"/>
                </a:solidFill>
              </a:rPr>
              <a:t>- Веб-парақша дегеніміз не?</a:t>
            </a:r>
            <a:endParaRPr lang="ru-RU" sz="2800" dirty="0">
              <a:solidFill>
                <a:srgbClr val="0070C0"/>
              </a:solidFill>
            </a:endParaRPr>
          </a:p>
          <a:p>
            <a:pPr fontAlgn="base"/>
            <a:r>
              <a:rPr lang="kk-KZ" sz="2800" dirty="0">
                <a:solidFill>
                  <a:srgbClr val="002060"/>
                </a:solidFill>
              </a:rPr>
              <a:t>- Қандай веб-сайтқа сіз жиі кіресіз?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303</Words>
  <Application>Microsoft Office PowerPoint</Application>
  <PresentationFormat>Экран (4:3)</PresentationFormat>
  <Paragraphs>78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Buxton Sketch</vt:lpstr>
      <vt:lpstr>Calibri</vt:lpstr>
      <vt:lpstr>Times New Roman</vt:lpstr>
      <vt:lpstr>Тема Office</vt:lpstr>
      <vt:lpstr>6 бөлім:  Әлемнің барлығы Ғаламторда</vt:lpstr>
      <vt:lpstr>Презентация PowerPoint</vt:lpstr>
      <vt:lpstr>«Мозайка»</vt:lpstr>
      <vt:lpstr>Презентация PowerPoint</vt:lpstr>
      <vt:lpstr>Сабақ тақырыбы: Ақпаратты іздеу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 арқылы ақпаратты қалай алуға болады?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Терминалогия кестесі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*</cp:lastModifiedBy>
  <cp:revision>100</cp:revision>
  <dcterms:created xsi:type="dcterms:W3CDTF">2018-07-19T03:29:33Z</dcterms:created>
  <dcterms:modified xsi:type="dcterms:W3CDTF">2025-06-09T11:15:53Z</dcterms:modified>
</cp:coreProperties>
</file>