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87" r:id="rId2"/>
    <p:sldId id="288" r:id="rId3"/>
    <p:sldId id="289" r:id="rId4"/>
    <p:sldId id="290" r:id="rId5"/>
    <p:sldId id="291" r:id="rId6"/>
    <p:sldId id="293" r:id="rId7"/>
    <p:sldId id="294" r:id="rId8"/>
    <p:sldId id="275" r:id="rId9"/>
    <p:sldId id="295" r:id="rId10"/>
    <p:sldId id="298" r:id="rId11"/>
    <p:sldId id="280" r:id="rId12"/>
    <p:sldId id="262" r:id="rId13"/>
    <p:sldId id="267" r:id="rId14"/>
    <p:sldId id="296" r:id="rId15"/>
    <p:sldId id="284" r:id="rId16"/>
    <p:sldId id="281" r:id="rId17"/>
    <p:sldId id="297" r:id="rId18"/>
    <p:sldId id="264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62" d="100"/>
          <a:sy n="62" d="100"/>
        </p:scale>
        <p:origin x="-9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7-25T23:57:12.326" idx="1">
    <p:pos x="2678" y="211"/>
    <p:text>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60E4-9DC9-45A4-93B0-7D2E4C080D5F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6D7-A9D5-4764-AD70-45862E492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95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15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42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07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07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91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22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8A6D7-A9D5-4764-AD70-45862E492A3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19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6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75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15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5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18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2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27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1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7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D642B-F8EB-46FA-80A2-30FE354A38ED}" type="datetimeFigureOut">
              <a:rPr lang="ru-RU" smtClean="0"/>
              <a:pPr/>
              <a:t>25.07.2020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E788-AD25-48E6-B075-7802BEBE1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7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-all.kz/jospar/3064-Adebiet-teoriyasy-negizderinin-qoldanys-ulgiler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4691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Таза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мінсіз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6912"/>
            <a:ext cx="12192000" cy="51110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«Керқұла атты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Кендебай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ертегісінің көркемдік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ҚАЗАҚ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 (Т1)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8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"/>
            <a:ext cx="12192000" cy="126923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Білгенің </a:t>
            </a:r>
            <a:r>
              <a:rPr lang="ru-RU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жөн!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1687"/>
            <a:ext cx="12192000" cy="57854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83114" y="1640514"/>
            <a:ext cx="10497649" cy="180607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грекше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metaphora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өңдендіре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суреттеліп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ажарлата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затқа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құбылысқа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сөйтіп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суреттеліп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құбылыстың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үстеу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тереңдетіп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97183" y="3819433"/>
            <a:ext cx="10567987" cy="217340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Әсірелеу,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(грек,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hyperbole 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әдебиеттегі көркемдеу тәсілдерінің бірі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түрлі құбылыстарды немесе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нәрсені шамадан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тәсілі.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Әсірелеу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 тілдің көркемдігін ғана емес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бейнелілігін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әсерлілігін арттыратын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құбылтудың 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түрі.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Көне эпостык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жырларда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фольклорлық туындыларда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Мысалы:"Қара арғымақ арыса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қарға адым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мұң болар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(мақал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416990" y="2817948"/>
            <a:ext cx="354841" cy="19243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8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589"/>
            <a:ext cx="12192000" cy="106746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kk-KZ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12874"/>
            <a:ext cx="12192000" cy="58451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-көркемдеуіш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 ажыратады;</a:t>
            </a:r>
            <a:b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ертегіден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 келтіріп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дәлелдейді7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3717237"/>
              </p:ext>
            </p:extLst>
          </p:nvPr>
        </p:nvGraphicFramePr>
        <p:xfrm>
          <a:off x="1120737" y="2310274"/>
          <a:ext cx="10034943" cy="2559509"/>
        </p:xfrm>
        <a:graphic>
          <a:graphicData uri="http://schemas.openxmlformats.org/drawingml/2006/table">
            <a:tbl>
              <a:tblPr firstRow="1" firstCol="1" bandRow="1"/>
              <a:tblGrid>
                <a:gridCol w="3919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5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Көркемдегіш құралдар        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Шығармадан мысал келтіріңіз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Теңеу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Метафоралар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Әсірелеу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96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7345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Өзіңді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3459"/>
            <a:ext cx="12192000" cy="60664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677232"/>
              </p:ext>
            </p:extLst>
          </p:nvPr>
        </p:nvGraphicFramePr>
        <p:xfrm>
          <a:off x="931687" y="1032580"/>
          <a:ext cx="9962865" cy="515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2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507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Көркемдік құралдар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Ертегіден мысал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Әсірелеу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Төбелері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көкке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жетіпті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Әсірелеу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сайын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сайын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өсіпті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Теңеу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Арыстандай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көкжал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бөрі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Әсірелеу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сайын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минут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сайын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өсіпті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Әсірелеу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Қуса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жетіп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қашса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құтылатын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аузымен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құс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тістеген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Теңеу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Асқар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таудай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әкең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Әсірелеу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Көзінің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жасын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қылып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Теңеу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Құстай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ұшып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Әсірелеу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Айлық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жерді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алты-ақ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аттайды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Метафора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құйрықты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құндыз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жүнді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құлын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Теңеу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Арыстанның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апандай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аузы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Теңеу, әсірелеу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Мойындары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ырғайдай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сирақтары</a:t>
                      </a:r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шидей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99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507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8947182"/>
              </p:ext>
            </p:extLst>
          </p:nvPr>
        </p:nvGraphicFramePr>
        <p:xfrm>
          <a:off x="703385" y="2297324"/>
          <a:ext cx="10924735" cy="398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5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0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Кейіпкерлер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сөзі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086">
                <a:tc>
                  <a:txBody>
                    <a:bodyPr/>
                    <a:lstStyle/>
                    <a:p>
                      <a:pPr marL="266700" algn="ctr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Кендебай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Арыдым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тоздым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ернім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8170">
                <a:tc>
                  <a:txBody>
                    <a:bodyPr/>
                    <a:lstStyle/>
                    <a:p>
                      <a:pPr marL="228600"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Қойшы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      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Досым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Кендебай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іздеген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жоғың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алыста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осы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аралдан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табылады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0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Керқұла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Мен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әке-шешеңді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іздеп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тауып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берейін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0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Хан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Бие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құлындаған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ешнәрсе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0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Хан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Ой,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оңбаған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қырасың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ғой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малды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0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Ханның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Ғ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Бүгін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бие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құлындайды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9934" y="1133720"/>
            <a:ext cx="609600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ейіпкер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ейіпкер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сөздерін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сәйкестендіреді7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108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5070868"/>
              </p:ext>
            </p:extLst>
          </p:nvPr>
        </p:nvGraphicFramePr>
        <p:xfrm>
          <a:off x="1021079" y="1217153"/>
          <a:ext cx="9997441" cy="4826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7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31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Кейіпкерлер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Кейіпкер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сөзі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marL="266700" algn="l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Кендебай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А)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Арыдым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тоздым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ернім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жалақ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таз.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7385">
                <a:tc>
                  <a:txBody>
                    <a:bodyPr/>
                    <a:lstStyle/>
                    <a:p>
                      <a:pPr marL="228600" algn="l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Қойшы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      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Ә)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Досым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Кендебай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іздеген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жоғың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алыста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осы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аралдан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табылады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Керқұла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Мен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әке-шешеңді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іздеп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тауып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берейін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Бие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құлындаған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ешнәрсе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Ой,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оңбаған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-ау,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қырасың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ғой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малды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3191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Ханның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Ғ)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Бүгін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бие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құлындайды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2843284" y="2094249"/>
            <a:ext cx="955343" cy="98946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363110" y="2989542"/>
            <a:ext cx="1433015" cy="90075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63361" y="2094249"/>
            <a:ext cx="1132764" cy="197892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063240" y="4572682"/>
            <a:ext cx="641445" cy="61415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148311" y="5207758"/>
            <a:ext cx="586854" cy="53226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453867" y="4450762"/>
            <a:ext cx="1296538" cy="121465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72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2040"/>
            <a:ext cx="12192000" cy="57759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ертегінің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композициялық  құрылымына талдау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ертегінің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 біледі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басталуы..................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дамуы........................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шиеленісуі................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шарықтау шегі.........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соңы..........................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4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4"/>
            <a:ext cx="12287534" cy="79157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277"/>
            <a:ext cx="12192000" cy="60937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4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kk-KZ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басталуы: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Кендебайдың дүниеге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келуі.</a:t>
            </a:r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дамуы: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Кендебайдың көкжалды өлтіріп, құлынды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құтқаруы.</a:t>
            </a:r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шиеленісуі: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Керқұла құлынды асырап, онымен аң аулап, елге қамқорлық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жасауы.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шарықтау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шегі: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озы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баққан баламен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кездесуі.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соңы: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аланың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ата –анасын құтқарып, еліне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аман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есен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оралуы.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2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871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8720"/>
            <a:ext cx="12192000" cy="566927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Бүгінгі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сабақта: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 lvl="4" indent="0" algn="just">
              <a:lnSpc>
                <a:spcPct val="97000"/>
              </a:lnSpc>
              <a:buNone/>
              <a:tabLst>
                <a:tab pos="6477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algn="just">
              <a:lnSpc>
                <a:spcPct val="97000"/>
              </a:lnSpc>
              <a:buNone/>
              <a:tabLst>
                <a:tab pos="6477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algn="just">
              <a:lnSpc>
                <a:spcPct val="97000"/>
              </a:lnSpc>
              <a:buNone/>
              <a:tabLst>
                <a:tab pos="647700" algn="l"/>
              </a:tabLst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algn="just">
              <a:lnSpc>
                <a:spcPct val="97000"/>
              </a:lnSpc>
              <a:buNone/>
              <a:tabLst>
                <a:tab pos="647700" algn="l"/>
              </a:tabLst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algn="just">
              <a:lnSpc>
                <a:spcPct val="97000"/>
              </a:lnSpc>
              <a:buNone/>
              <a:tabLst>
                <a:tab pos="647700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Көркемдік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ерекшелігін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анықтай алдық;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algn="just">
              <a:lnSpc>
                <a:spcPct val="97000"/>
              </a:lnSpc>
              <a:buNone/>
              <a:tabLst>
                <a:tab pos="647700" algn="l"/>
              </a:tabLs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algn="just">
              <a:lnSpc>
                <a:spcPct val="97000"/>
              </a:lnSpc>
              <a:buNone/>
              <a:tabLst>
                <a:tab pos="6477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Кейіпкерлер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бейнесін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аштық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2790" y="2987267"/>
            <a:ext cx="2247900" cy="19652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4064530" y="3212228"/>
            <a:ext cx="991738" cy="3411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034050" y="4084093"/>
            <a:ext cx="1059977" cy="3821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817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8174"/>
            <a:ext cx="12192000" cy="577982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Әдебиет терориясы туралы біліміңді толықтыр</a:t>
            </a: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bilim-all.kz/jospar/3064-Adebiet-teoriyasy-negizderinin-qoldanys-ulgileri</a:t>
            </a: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0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112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1130"/>
            <a:ext cx="12192000" cy="55068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ығармадағы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тілдік бейнелеу, суреттеу құралдарының (теңеу, 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эпитет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ауыспалы мағынадағы сөздер, қайталау, өлең құрылысы) 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мағынасын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анықтау (А/И3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Сабақтың мақсаты:</a:t>
            </a: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тілдік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 ажырата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сәйкестендіру.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8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112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1130"/>
            <a:ext cx="12192000" cy="55068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өркемдік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анықтайды;</a:t>
            </a:r>
          </a:p>
          <a:p>
            <a:pPr lvl="3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None/>
            </a:pP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ейіпкерлер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ашады.</a:t>
            </a:r>
          </a:p>
        </p:txBody>
      </p:sp>
    </p:spTree>
    <p:extLst>
      <p:ext uri="{BB962C8B-B14F-4D97-AF65-F5344CB8AC3E}">
        <p14:creationId xmlns:p14="http://schemas.microsoft.com/office/powerpoint/2010/main" xmlns="" val="29488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4"/>
            <a:ext cx="12192000" cy="135112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Қиял-ғажайып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ертегілердің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қиялға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құрылады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болмайтын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нәрселер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баяндалады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3834"/>
            <a:ext cx="12192000" cy="55068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6278" y="1632956"/>
            <a:ext cx="8781949" cy="760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 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6865" t="5704" r="11998" b="3743"/>
          <a:stretch/>
        </p:blipFill>
        <p:spPr>
          <a:xfrm>
            <a:off x="1440699" y="3128748"/>
            <a:ext cx="2019870" cy="20232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398476" y="5606243"/>
            <a:ext cx="2081285" cy="477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Мыстан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кемпір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5190" y="3128748"/>
            <a:ext cx="2021290" cy="20232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649983" y="5578105"/>
            <a:ext cx="2156345" cy="477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Жезтырнақ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24595" t="9444" r="22773" b="23777"/>
          <a:stretch/>
        </p:blipFill>
        <p:spPr>
          <a:xfrm>
            <a:off x="5970041" y="3128749"/>
            <a:ext cx="2251881" cy="2023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050505" y="5592173"/>
            <a:ext cx="2171417" cy="4776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Жалмауыз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5028" y="3128748"/>
            <a:ext cx="2161606" cy="20232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499108" y="5648443"/>
            <a:ext cx="2320119" cy="3957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 дәу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475914" y="2377439"/>
            <a:ext cx="407964" cy="70910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13385" y="2391508"/>
            <a:ext cx="407964" cy="67862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90007" y="2372750"/>
            <a:ext cx="407964" cy="70910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376117" y="2370405"/>
            <a:ext cx="407964" cy="70910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1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 кейіпкерлер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3212"/>
            <a:ext cx="12192000" cy="57747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kk-KZ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қанатты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тұлпарлар              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 </a:t>
            </a: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12089" b="11890"/>
          <a:stretch/>
        </p:blipFill>
        <p:spPr>
          <a:xfrm>
            <a:off x="4489298" y="1192605"/>
            <a:ext cx="2931994" cy="28448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4472216" y="4460089"/>
            <a:ext cx="2899255" cy="832513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t="12556" b="12848"/>
          <a:stretch/>
        </p:blipFill>
        <p:spPr>
          <a:xfrm>
            <a:off x="751459" y="3924887"/>
            <a:ext cx="3655863" cy="1706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0781" y="3924888"/>
            <a:ext cx="3725160" cy="1650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Выгнутая влево стрелка 9"/>
          <p:cNvSpPr/>
          <p:nvPr/>
        </p:nvSpPr>
        <p:spPr>
          <a:xfrm rot="2643726">
            <a:off x="3117034" y="1409412"/>
            <a:ext cx="583498" cy="22668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9060449">
            <a:off x="8143249" y="1550210"/>
            <a:ext cx="545911" cy="20911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852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03385" y="295422"/>
            <a:ext cx="10944663" cy="122031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Тақырып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өнер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туындысының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іргетасы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Жазушының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шындық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болмыстан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таңдап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талғап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алып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өзінің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көркем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шығармасына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негіз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арқау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еткен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өмір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құбылыстарының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тобын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тақырып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дейді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75012" y="1557945"/>
            <a:ext cx="6073254" cy="471624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Тақырып-</a:t>
            </a:r>
          </a:p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деби шығармада сөз болатын басты мәселе- шығарма мазмұнының негізгі арқауы, айтылатын жай- жағдайлардың бағыт- бағдары. Мәселен, батырлар жырының тақырыбы отаншылдық, ерлік, елдік болса, лиро- эпостық шығармалардың тақырыбы- махаббат, жастардың бас бостандығы. Қазақ әдебиетіндегі Отан, ана, өлім мен өмір- ешқашан маңызын жоймайтын мәңгілік тақырыптар.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667037" y="3110954"/>
            <a:ext cx="4938810" cy="349382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(грек.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түсінік, елес, бейне) –көркем шығармадағы жазушының айтқысы келген ой- пікірі мен көзқарастары. Автор идея арқылы өзінің айтар негізгі ойын жеткізеді.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3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295"/>
            <a:ext cx="12192000" cy="85728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828800" lvl="4" indent="0" algn="l">
              <a:lnSpc>
                <a:spcPct val="100000"/>
              </a:lnSpc>
              <a:buNone/>
              <a:tabLst>
                <a:tab pos="6477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5926"/>
            <a:ext cx="12192000" cy="606936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371600" lvl="3" indent="0">
              <a:lnSpc>
                <a:spcPct val="97000"/>
              </a:lnSpc>
              <a:buNone/>
              <a:tabLst>
                <a:tab pos="647700" algn="l"/>
              </a:tabLst>
            </a:pP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97000"/>
              </a:lnSpc>
              <a:buNone/>
              <a:tabLst>
                <a:tab pos="647700" algn="l"/>
              </a:tabLst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шығарманың тақырыбын анықтайды; 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97000"/>
              </a:lnSpc>
              <a:buNone/>
              <a:tabLst>
                <a:tab pos="647700" algn="l"/>
              </a:tabLst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-тәрбиелік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мәнін ашады.</a:t>
            </a:r>
            <a:b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идеясын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212" y="3269016"/>
            <a:ext cx="10114464" cy="23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2" y="-27295"/>
            <a:ext cx="12192000" cy="103723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7230"/>
            <a:ext cx="12192000" cy="582076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8132099"/>
              </p:ext>
            </p:extLst>
          </p:nvPr>
        </p:nvGraphicFramePr>
        <p:xfrm>
          <a:off x="469238" y="1415284"/>
          <a:ext cx="11108473" cy="325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3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19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2600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Шығарманың аты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Тәрбиелік мәні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590">
                <a:tc>
                  <a:txBody>
                    <a:bodyPr/>
                    <a:lstStyle/>
                    <a:p>
                      <a:endParaRPr lang="kk-KZ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«Керқұла атты Кендебай» ертегісі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k-KZ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Ердің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шығарады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kk-KZ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тыныштығын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бірлігін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қалайды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Кендебай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бейнесі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адамгершілікке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қайырымдылыққа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ерлік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батылдық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қасиеттерді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дәріптеу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59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"/>
            <a:ext cx="12192000" cy="126923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Білгенің жөн!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9823"/>
            <a:ext cx="12192000" cy="57573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7000"/>
              </a:lnSpc>
              <a:spcAft>
                <a:spcPts val="0"/>
              </a:spcAft>
              <a:buNone/>
              <a:tabLst>
                <a:tab pos="647700" algn="l"/>
              </a:tabLst>
            </a:pPr>
            <a:endParaRPr lang="kk-KZ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603" y="1554274"/>
            <a:ext cx="9626222" cy="1262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әсерлеу,бейнелуіне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септігін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тигізіп,оның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шеберлігін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танытатын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ажарлаудың,құбылтудың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жатқызуға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Олар:эпитет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теңеу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метафора, метонимия,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кейіптеу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аллгория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синекдоха, литота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84373" y="3004394"/>
            <a:ext cx="9947750" cy="348784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Теңеу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сравнение)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көрсетпей-ақ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затпен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құбылыспен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-дай, ­-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жұрнақтары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шылаулармен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Ақберен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Елгезектің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ода»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тұтастай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теңеуге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сілеміндей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2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Нұр-ғұмырың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баулардың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тілегіндей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майысқан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2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нәп-нәзік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білегіндей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445126" y="1987954"/>
            <a:ext cx="354841" cy="19243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8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2074</TotalTime>
  <Words>659</Words>
  <Application>Microsoft Office PowerPoint</Application>
  <PresentationFormat>Произвольный</PresentationFormat>
  <Paragraphs>185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          Бөлім тақырыбы:                               Таза, мінсіз асыл сөз                                                                     </vt:lpstr>
      <vt:lpstr>             Оқу мақсаттары:                                                                      </vt:lpstr>
      <vt:lpstr>         Бағалау критерийлері:   </vt:lpstr>
      <vt:lpstr>  Қиял-ғажайып ертегілердің оқиғасы қиялға, фантазияға  құрылады,                      өмірде болмайтын нәрселер туралы баяндалады. </vt:lpstr>
      <vt:lpstr>Жағымды кейіпкерлер</vt:lpstr>
      <vt:lpstr>Слайд 6</vt:lpstr>
      <vt:lpstr>   1- тапсырма                         </vt:lpstr>
      <vt:lpstr>               Өзіңді тексер </vt:lpstr>
      <vt:lpstr>         Білгенің жөн!   </vt:lpstr>
      <vt:lpstr>         Білгенің жөн!   </vt:lpstr>
      <vt:lpstr>           2- тапсырма                     </vt:lpstr>
      <vt:lpstr>        Өзіңді тексер</vt:lpstr>
      <vt:lpstr>          3-тапсырма                                     </vt:lpstr>
      <vt:lpstr>                Өзіңді тексер  </vt:lpstr>
      <vt:lpstr>           4- тапсырма </vt:lpstr>
      <vt:lpstr>              Өзіңді тексер             </vt:lpstr>
      <vt:lpstr>                                                                                                                                            Қорытынды  </vt:lpstr>
      <vt:lpstr>          Қосымша тапсырма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 бекіту:</dc:title>
  <dc:creator>User</dc:creator>
  <cp:lastModifiedBy>admin</cp:lastModifiedBy>
  <cp:revision>137</cp:revision>
  <cp:lastPrinted>2020-03-22T06:39:47Z</cp:lastPrinted>
  <dcterms:created xsi:type="dcterms:W3CDTF">2020-03-21T16:12:39Z</dcterms:created>
  <dcterms:modified xsi:type="dcterms:W3CDTF">2020-07-25T17:58:53Z</dcterms:modified>
</cp:coreProperties>
</file>