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7" r:id="rId3"/>
    <p:sldMasterId id="2147483659" r:id="rId4"/>
    <p:sldMasterId id="2147483665" r:id="rId5"/>
  </p:sldMasterIdLst>
  <p:sldIdLst>
    <p:sldId id="286" r:id="rId6"/>
    <p:sldId id="285" r:id="rId7"/>
    <p:sldId id="269" r:id="rId8"/>
    <p:sldId id="287" r:id="rId9"/>
    <p:sldId id="267" r:id="rId10"/>
    <p:sldId id="288" r:id="rId11"/>
    <p:sldId id="270" r:id="rId12"/>
    <p:sldId id="289" r:id="rId13"/>
    <p:sldId id="272" r:id="rId14"/>
    <p:sldId id="290" r:id="rId15"/>
    <p:sldId id="274" r:id="rId16"/>
    <p:sldId id="291" r:id="rId17"/>
    <p:sldId id="275" r:id="rId18"/>
    <p:sldId id="292" r:id="rId19"/>
    <p:sldId id="276" r:id="rId20"/>
    <p:sldId id="293" r:id="rId21"/>
    <p:sldId id="277" r:id="rId22"/>
    <p:sldId id="294" r:id="rId23"/>
    <p:sldId id="260" r:id="rId24"/>
    <p:sldId id="263" r:id="rId25"/>
    <p:sldId id="282" r:id="rId26"/>
    <p:sldId id="295" r:id="rId27"/>
    <p:sldId id="283" r:id="rId28"/>
    <p:sldId id="284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800080"/>
    <a:srgbClr val="FFFF00"/>
    <a:srgbClr val="9F0F95"/>
    <a:srgbClr val="000000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4660"/>
  </p:normalViewPr>
  <p:slideViewPr>
    <p:cSldViewPr>
      <p:cViewPr varScale="1">
        <p:scale>
          <a:sx n="82" d="100"/>
          <a:sy n="82" d="100"/>
        </p:scale>
        <p:origin x="15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5DB6D3-2BA6-4C7D-919D-9DE9D112C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762B1-7E26-4FD5-B2C2-D718701A5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9F657-63C8-45D8-9DF5-74D47193A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F84626-F9D4-4C86-A885-FC312543F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FBF09-EBB7-4CD3-A729-116DA16C53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E529-5E6D-4C93-86E1-2577E1DB10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6DA27-1B15-4252-9576-27B144EC5B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42FDB-1EC5-48B7-8BBE-D726061C7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9319B-0D61-4842-9847-D3F2080C88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AD1E-A128-4217-B8B9-46F912FDA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F93A-0954-4CD4-85CD-5055CB056F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543DF-BA4E-43F6-8194-0313B161B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E0A8-888A-41D9-A6EE-806778273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B88D6-A9B0-46DA-99DA-1BF7F7691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6CCD-880B-45AA-B294-20F77648B5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2577C6-7642-4695-9CCC-86A38F04DE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D392-330A-4A4D-8ABC-B0923CAD3D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1E32D-6EAD-4FBB-8E50-F9EB64D03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66A38-A8A1-40B8-944C-C5F139383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F5B7-BC97-4A93-A625-1BEAF2E24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7139E-2ABF-4B13-999C-30F71A2F9A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1AA4-CD67-437D-8CB9-2892147AF6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7107-B358-43DD-BAD0-54BF0005C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D090-BBC9-40FC-B076-8E1FE2C693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7115B-322D-45F1-9E5A-22F93B4C4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670-D5D9-49B9-8461-4838FCE18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5E0D-58ED-46E6-8515-7FF62DA27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76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76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86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86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86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6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7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C6C79F-453F-4FB9-B4F2-B4828FF80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DE968-6BFB-4784-890D-1872A833DF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C11A-6428-4B83-820C-DF0B2C33A4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9A68D0-8CE5-4909-AF7C-862AE7D5D0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7F2172-788C-4E95-814C-6D87D7F486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357EA-C1B4-4579-80BD-BD2FAAD11F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650D6-C652-453A-85D7-1FD0F7285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3B794-F92C-4783-81F7-A51D778CC9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24B58E-F010-40EB-BC90-FEEC828FBC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D4C54-52E2-4CE5-8504-6C4DDEE6AD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1CF285-EDEB-4E0E-BFC4-F8DFDA303F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7FBDB-79CB-489F-82DA-D731D74675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3048C9-A4FF-4285-80C1-1F603E00533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19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19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19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19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19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4E59-131C-4B20-B04D-FBAD34F08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D2EE-D724-492D-A5FB-655B1B758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5FA0-EBF0-4596-9536-F8717CA6B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AEC66-AA0C-467D-A882-5C593A729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DA55B-C262-48BA-BF08-CB0A3F5AA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13D3-DBED-4A2F-88B0-676CFFA6E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9E05-50C5-47D3-9C27-8F44C1181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FDDCE-6EC3-4A2E-B650-BEB1E97EF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49B1-1610-4A78-802F-D872AA76A4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6A2A-6D8C-45E4-8D87-366AC8E37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504DB-3B88-4A3B-8E66-5EF4A3E66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805A0-989A-42AC-8BEE-46F7384733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554F4-1636-440D-89AF-9285317A79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032D5-3444-4A8D-9FC3-0DECEE959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27B9A-089B-4055-8E36-B1E47CB32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8D7D6-85A0-4FE1-A4A1-19948FB709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905F86-CA6A-43B2-8AB8-944211063D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3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4F8BF53-466C-4565-B283-3DCC4693C7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66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84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9B9506-18C0-418B-BEB7-F5812607EB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84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84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84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84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46DC45-8A1E-46B4-A112-983C38E6C1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09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9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809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09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09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09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09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09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09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09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09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09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09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09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09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slide" Target="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slide" Target="slide9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3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1843087" cy="1819275"/>
          </a:xfrm>
          <a:prstGeom prst="rect">
            <a:avLst/>
          </a:prstGeom>
          <a:noFill/>
        </p:spPr>
      </p:pic>
      <p:pic>
        <p:nvPicPr>
          <p:cNvPr id="94215" name="Picture 7" descr="j0285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55179"/>
            <a:ext cx="8532813" cy="5040312"/>
          </a:xfrm>
          <a:prstGeom prst="rect">
            <a:avLst/>
          </a:prstGeom>
          <a:noFill/>
        </p:spPr>
      </p:pic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2285984" y="357166"/>
            <a:ext cx="6572264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Тақырыбы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kk-KZ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While..do..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i="1" kern="10" dirty="0" smtClean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  <a:r>
              <a:rPr lang="ru-RU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ператорлары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2700338" y="3357563"/>
            <a:ext cx="37433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Пән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Информатика</a:t>
            </a:r>
          </a:p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Класс: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734050"/>
            <a:ext cx="576263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8135" name="Picture 7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051050" y="3213100"/>
            <a:ext cx="49688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Операторлық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жақшалар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765175"/>
            <a:ext cx="2303463" cy="1417638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779838" y="2493963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модем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1692275" y="2924175"/>
            <a:ext cx="56165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Оператор қандай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топтарға бөлінеді? 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2374900" cy="1900238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24300" y="2278063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принтер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1500166" y="3214686"/>
            <a:ext cx="5616575" cy="19351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Қарапайым,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Күрделі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2374900" cy="1900238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24300" y="2278063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принтер</a:t>
            </a:r>
          </a:p>
        </p:txBody>
      </p:sp>
      <p:sp>
        <p:nvSpPr>
          <p:cNvPr id="5018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1116013" y="2708275"/>
            <a:ext cx="67691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Кез-келген программаның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алғашқы жолы?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49275"/>
            <a:ext cx="2592387" cy="1439863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924300" y="22050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сканер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1116013" y="2708275"/>
            <a:ext cx="67691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Тақырып жолы,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Program </a:t>
            </a:r>
            <a:r>
              <a:rPr lang="kk-KZ" sz="3600" dirty="0" smtClean="0">
                <a:solidFill>
                  <a:srgbClr val="FF0000"/>
                </a:solidFill>
              </a:rPr>
              <a:t>деп басталады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49275"/>
            <a:ext cx="2592387" cy="1439863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924300" y="22050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сканер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1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051050" y="2924175"/>
            <a:ext cx="512921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GoTo операторы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қандай оператор?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132138" y="692150"/>
            <a:ext cx="2879725" cy="2359025"/>
            <a:chOff x="216" y="1883"/>
            <a:chExt cx="1402" cy="1315"/>
          </a:xfrm>
        </p:grpSpPr>
        <p:pic>
          <p:nvPicPr>
            <p:cNvPr id="5223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" y="1883"/>
              <a:ext cx="941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5" name="Text Box 22"/>
            <p:cNvSpPr txBox="1">
              <a:spLocks noChangeArrowheads="1"/>
            </p:cNvSpPr>
            <p:nvPr/>
          </p:nvSpPr>
          <p:spPr bwMode="auto">
            <a:xfrm>
              <a:off x="216" y="2739"/>
              <a:ext cx="14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дыбыс колонкалары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051050" y="3286123"/>
            <a:ext cx="5129213" cy="1365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Шартсыз оператор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132138" y="692150"/>
            <a:ext cx="2879725" cy="2359025"/>
            <a:chOff x="216" y="1883"/>
            <a:chExt cx="1402" cy="1315"/>
          </a:xfrm>
        </p:grpSpPr>
        <p:pic>
          <p:nvPicPr>
            <p:cNvPr id="5223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" y="1883"/>
              <a:ext cx="941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5" name="Text Box 22"/>
            <p:cNvSpPr txBox="1">
              <a:spLocks noChangeArrowheads="1"/>
            </p:cNvSpPr>
            <p:nvPr/>
          </p:nvSpPr>
          <p:spPr bwMode="auto">
            <a:xfrm>
              <a:off x="216" y="2739"/>
              <a:ext cx="14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i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дыбыс колонкалары</a:t>
              </a:r>
            </a:p>
          </p:txBody>
        </p:sp>
      </p:grpSp>
      <p:sp>
        <p:nvSpPr>
          <p:cNvPr id="52236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532923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Турбо Паскальдағы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екі шартты операторды ата? 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924300" y="2205038"/>
            <a:ext cx="76364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UPS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71479"/>
            <a:ext cx="1714512" cy="161221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2051050" y="3214686"/>
            <a:ext cx="5329238" cy="12223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If </a:t>
            </a:r>
            <a:r>
              <a:rPr lang="kk-KZ" sz="3600" dirty="0" smtClean="0">
                <a:solidFill>
                  <a:srgbClr val="FF0000"/>
                </a:solidFill>
              </a:rPr>
              <a:t>және </a:t>
            </a:r>
            <a:r>
              <a:rPr lang="en-US" sz="3600" dirty="0" smtClean="0">
                <a:solidFill>
                  <a:srgbClr val="FF0000"/>
                </a:solidFill>
              </a:rPr>
              <a:t>Case</a:t>
            </a:r>
            <a:r>
              <a:rPr lang="kk-KZ" sz="3600" dirty="0" smtClean="0">
                <a:solidFill>
                  <a:srgbClr val="FF0000"/>
                </a:solidFill>
              </a:rPr>
              <a:t> 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924300" y="2205038"/>
            <a:ext cx="76364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UPS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8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9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71479"/>
            <a:ext cx="1714512" cy="161221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971550" y="1052513"/>
            <a:ext cx="7343775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Жаңа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сабақ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Тақырыбы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While..do..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i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операторлары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3320" name="Picture 2" descr="instalacion-ordenador-nuevo_orden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954588"/>
            <a:ext cx="241141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52500" y="4384675"/>
            <a:ext cx="1236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/>
              <a:t>Мақсаты: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9135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"Бой сергіту" сұрақтары:</a:t>
            </a:r>
          </a:p>
        </p:txBody>
      </p:sp>
      <p:pic>
        <p:nvPicPr>
          <p:cNvPr id="90120" name="Рисунок 2" descr="монитор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35771"/>
          <a:stretch>
            <a:fillRect/>
          </a:stretch>
        </p:blipFill>
        <p:spPr bwMode="auto">
          <a:xfrm rot="21403991">
            <a:off x="1811747" y="962779"/>
            <a:ext cx="12239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ышь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47533">
            <a:off x="1414095" y="2781197"/>
            <a:ext cx="1076325" cy="936625"/>
          </a:xfrm>
          <a:prstGeom prst="rect">
            <a:avLst/>
          </a:prstGeom>
          <a:noFill/>
        </p:spPr>
      </p:pic>
      <p:pic>
        <p:nvPicPr>
          <p:cNvPr id="90123" name="Picture 1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000108"/>
            <a:ext cx="1223962" cy="979487"/>
          </a:xfrm>
          <a:prstGeom prst="rect">
            <a:avLst/>
          </a:prstGeom>
          <a:noFill/>
        </p:spPr>
      </p:pic>
      <p:pic>
        <p:nvPicPr>
          <p:cNvPr id="90125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2786058"/>
            <a:ext cx="1295400" cy="796925"/>
          </a:xfrm>
          <a:prstGeom prst="rect">
            <a:avLst/>
          </a:prstGeom>
          <a:noFill/>
        </p:spPr>
      </p:pic>
      <p:pic>
        <p:nvPicPr>
          <p:cNvPr id="90126" name="Picture 1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2571744"/>
            <a:ext cx="1296988" cy="720725"/>
          </a:xfrm>
          <a:prstGeom prst="rect">
            <a:avLst/>
          </a:prstGeom>
          <a:noFill/>
        </p:spPr>
      </p:pic>
      <p:pic>
        <p:nvPicPr>
          <p:cNvPr id="90132" name="Picture 2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1125538"/>
            <a:ext cx="1296987" cy="747712"/>
          </a:xfrm>
          <a:prstGeom prst="rect">
            <a:avLst/>
          </a:prstGeom>
          <a:noFill/>
        </p:spPr>
      </p:pic>
      <p:pic>
        <p:nvPicPr>
          <p:cNvPr id="313354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57818" y="4643446"/>
            <a:ext cx="1223963" cy="11509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90145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62869" y="4500570"/>
            <a:ext cx="1208282" cy="107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6" name="Text Box 22"/>
          <p:cNvSpPr txBox="1">
            <a:spLocks noChangeArrowheads="1"/>
          </p:cNvSpPr>
          <p:nvPr/>
        </p:nvSpPr>
        <p:spPr bwMode="auto">
          <a:xfrm>
            <a:off x="2357422" y="5596432"/>
            <a:ext cx="1800225" cy="58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дыбыс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колонкалары</a:t>
            </a:r>
            <a:endParaRPr lang="ru-RU" sz="1600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1928794" y="1500174"/>
            <a:ext cx="1062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ru-RU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монитор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4143372" y="2000240"/>
            <a:ext cx="1017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принтер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6357950" y="2000240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клавиатура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1428728" y="3714752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</a:rPr>
              <a:t>тыш</a:t>
            </a:r>
            <a:r>
              <a:rPr lang="kk-KZ" i="1" dirty="0">
                <a:solidFill>
                  <a:srgbClr val="000000"/>
                </a:solidFill>
                <a:latin typeface="Times New Roman" pitchFamily="18" charset="0"/>
              </a:rPr>
              <a:t>қан</a:t>
            </a:r>
            <a:endParaRPr lang="ru-RU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2284413" y="3562350"/>
            <a:ext cx="180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kk-KZ"/>
              <a:t>модем</a:t>
            </a:r>
            <a:endParaRPr lang="ru-RU"/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4214810" y="3643314"/>
            <a:ext cx="80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i="1" dirty="0">
                <a:solidFill>
                  <a:srgbClr val="000000"/>
                </a:solidFill>
                <a:latin typeface="Times New Roman" pitchFamily="18" charset="0"/>
              </a:rPr>
              <a:t>модем</a:t>
            </a:r>
            <a:endParaRPr lang="ru-RU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6500826" y="3357562"/>
            <a:ext cx="83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i="1" dirty="0">
                <a:solidFill>
                  <a:srgbClr val="000000"/>
                </a:solidFill>
                <a:latin typeface="Times New Roman" pitchFamily="18" charset="0"/>
              </a:rPr>
              <a:t>сканер</a:t>
            </a:r>
            <a:endParaRPr lang="ru-RU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5357818" y="5929330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UPS</a:t>
            </a:r>
            <a:endParaRPr lang="ru-RU" sz="1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971550" y="981075"/>
            <a:ext cx="76644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While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 (оқылуы: уаил, аударылуы: әзірше) 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Do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 (оқылуы: ду, аударылуы: орындау)</a:t>
            </a:r>
          </a:p>
          <a:p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b="1" i="1" u="sng" dirty="0">
                <a:solidFill>
                  <a:srgbClr val="660066"/>
                </a:solidFill>
                <a:latin typeface="Times New Roman" pitchFamily="18" charset="0"/>
              </a:rPr>
              <a:t>Жазылу пішімі:</a:t>
            </a:r>
          </a:p>
          <a:p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         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WHILE 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қайталану шарты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 DO 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цикл тұлғасы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</a:t>
            </a:r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қайталану шарты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-логикалық өрнек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цикл тұлғасы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-қайталанатын операторлар.</a:t>
            </a:r>
          </a:p>
          <a:p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b="1" i="1" u="sng" dirty="0">
                <a:solidFill>
                  <a:srgbClr val="660066"/>
                </a:solidFill>
                <a:latin typeface="Times New Roman" pitchFamily="18" charset="0"/>
              </a:rPr>
              <a:t>Орындалуы: 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WHILE 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шарт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  DO 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      BEGIN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                 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1-оператор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&gt;;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                 &lt;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2-оператор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&gt;;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                 …..</a:t>
            </a:r>
          </a:p>
          <a:p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                 &lt;n-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оператор</a:t>
            </a:r>
            <a:r>
              <a:rPr lang="en-US" sz="2400" i="1" dirty="0">
                <a:solidFill>
                  <a:srgbClr val="660066"/>
                </a:solidFill>
                <a:latin typeface="Times New Roman" pitchFamily="18" charset="0"/>
              </a:rPr>
              <a:t>&gt;;</a:t>
            </a:r>
          </a:p>
          <a:p>
            <a:r>
              <a:rPr lang="en-US" sz="2400" dirty="0">
                <a:solidFill>
                  <a:srgbClr val="660066"/>
                </a:solidFill>
                <a:latin typeface="Times New Roman" pitchFamily="18" charset="0"/>
              </a:rPr>
              <a:t>END.</a:t>
            </a:r>
            <a:endParaRPr lang="ru-R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4679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WHILE </a:t>
            </a: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операторы.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827088" y="188913"/>
            <a:ext cx="7345362" cy="67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kk-KZ" sz="2400" b="1" i="1" dirty="0">
                <a:solidFill>
                  <a:srgbClr val="660066"/>
                </a:solidFill>
                <a:latin typeface="Times New Roman" pitchFamily="18" charset="0"/>
              </a:rPr>
              <a:t>1-мысал.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</a:rPr>
              <a:t>S=</a:t>
            </a:r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1+1,5+2+2,5+...+5 қосындысын табу.</a:t>
            </a:r>
          </a:p>
          <a:p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Яғни 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</a:rPr>
              <a:t>n </a:t>
            </a:r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санының </a:t>
            </a:r>
            <a:endParaRPr lang="en-US" sz="2400" b="1" i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бастапқы мәні 1, шарты 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</a:rPr>
              <a:t>n&lt;=</a:t>
            </a:r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5, қадамы</a:t>
            </a:r>
            <a:r>
              <a:rPr lang="en-US" sz="2400" b="1" i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0,5 болса </a:t>
            </a:r>
            <a:endParaRPr lang="kk-KZ" sz="24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660066"/>
                </a:solidFill>
                <a:latin typeface="Times New Roman" pitchFamily="18" charset="0"/>
              </a:rPr>
              <a:t>Программасында төмендегіше жерлерге осы мәндерді орналастырамыз.</a:t>
            </a:r>
            <a:endParaRPr lang="kk-KZ" sz="2400" b="1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program f1; uses crt;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var n,s:integer;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begin clrscr;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n:=1;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s:=0;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while n&lt;=5 do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begin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s:=s+n;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n:=n+0,5;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end;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writeln(s);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i="1" dirty="0" smtClean="0">
                <a:solidFill>
                  <a:srgbClr val="FF0000"/>
                </a:solidFill>
              </a:rPr>
              <a:t>readln;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kk-KZ" sz="2400" i="1" dirty="0" smtClean="0">
                <a:solidFill>
                  <a:srgbClr val="FF0000"/>
                </a:solidFill>
              </a:rPr>
              <a:t>nd.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 bwMode="auto">
          <a:xfrm rot="5400000">
            <a:off x="1285852" y="1500174"/>
            <a:ext cx="1928826" cy="16430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Скругленная соединительная линия 13"/>
          <p:cNvCxnSpPr/>
          <p:nvPr/>
        </p:nvCxnSpPr>
        <p:spPr bwMode="auto">
          <a:xfrm rot="5400000">
            <a:off x="2143108" y="1285860"/>
            <a:ext cx="2643206" cy="26432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Скругленная соединительная линия 15"/>
          <p:cNvCxnSpPr/>
          <p:nvPr/>
        </p:nvCxnSpPr>
        <p:spPr bwMode="auto">
          <a:xfrm rot="10800000" flipV="1">
            <a:off x="2214546" y="1285860"/>
            <a:ext cx="4286280" cy="392909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Скругленная соединительная линия 17"/>
          <p:cNvCxnSpPr/>
          <p:nvPr/>
        </p:nvCxnSpPr>
        <p:spPr bwMode="auto">
          <a:xfrm rot="5400000">
            <a:off x="571472" y="1643050"/>
            <a:ext cx="4214842" cy="207170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68538" y="2781300"/>
            <a:ext cx="38782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>
                <a:solidFill>
                  <a:srgbClr val="660066"/>
                </a:solidFill>
              </a:rPr>
              <a:t>3.7 тақырып: Қайталау операторы.</a:t>
            </a:r>
          </a:p>
          <a:p>
            <a:endParaRPr lang="kk-KZ">
              <a:solidFill>
                <a:srgbClr val="660066"/>
              </a:solidFill>
            </a:endParaRPr>
          </a:p>
          <a:p>
            <a:r>
              <a:rPr lang="kk-KZ">
                <a:solidFill>
                  <a:srgbClr val="660066"/>
                </a:solidFill>
              </a:rPr>
              <a:t>№1 тапсырма, 102 бет.</a:t>
            </a:r>
            <a:endParaRPr lang="ru-RU">
              <a:solidFill>
                <a:srgbClr val="660066"/>
              </a:solidFill>
            </a:endParaRPr>
          </a:p>
          <a:p>
            <a:endParaRPr lang="ru-RU">
              <a:solidFill>
                <a:srgbClr val="660066"/>
              </a:solidFill>
            </a:endParaRPr>
          </a:p>
          <a:p>
            <a:endParaRPr lang="ru-RU">
              <a:solidFill>
                <a:srgbClr val="660066"/>
              </a:solidFill>
            </a:endParaRPr>
          </a:p>
          <a:p>
            <a:endParaRPr lang="ru-RU" sz="3200">
              <a:solidFill>
                <a:srgbClr val="660066"/>
              </a:solidFill>
            </a:endParaRPr>
          </a:p>
        </p:txBody>
      </p:sp>
      <p:pic>
        <p:nvPicPr>
          <p:cNvPr id="75783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>
            <a:off x="2195513" y="500042"/>
            <a:ext cx="4470400" cy="1246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Оқулықпен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және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компьютерде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жұмыс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071538" y="1916113"/>
            <a:ext cx="6858047" cy="2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Бақылау сұрақтары мен тапсырмалар: 4,5,6</a:t>
            </a:r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Компьютердегі тәжірибелік жұмыс.</a:t>
            </a:r>
          </a:p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                     А деңгей</a:t>
            </a:r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75786" name="Picture 2" descr="instalacion-ordenador-nuevo_orden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16338"/>
            <a:ext cx="3311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14282" y="1571612"/>
            <a:ext cx="8713787" cy="28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kk-KZ" sz="3600" i="1" dirty="0" smtClean="0">
                <a:solidFill>
                  <a:srgbClr val="FF0000"/>
                </a:solidFill>
              </a:rPr>
              <a:t>Қандай алгоритмдер циклдік деп аталады?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i="1" dirty="0" smtClean="0">
                <a:solidFill>
                  <a:srgbClr val="FF0000"/>
                </a:solidFill>
              </a:rPr>
              <a:t>While </a:t>
            </a:r>
            <a:r>
              <a:rPr lang="kk-KZ" sz="3600" i="1" dirty="0" smtClean="0">
                <a:solidFill>
                  <a:srgbClr val="FF0000"/>
                </a:solidFill>
              </a:rPr>
              <a:t>қай кезде орындалмайды?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kk-KZ" sz="3600" i="1" dirty="0" smtClean="0">
                <a:solidFill>
                  <a:srgbClr val="FF0000"/>
                </a:solidFill>
              </a:rPr>
              <a:t>While циклдік операторының жалпы түрі?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57224" y="428604"/>
            <a:ext cx="2941809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400" b="1" dirty="0" smtClean="0"/>
              <a:t>Бекіту сұрақтары</a:t>
            </a:r>
            <a:r>
              <a:rPr lang="kk-KZ" sz="2400" dirty="0" smtClean="0"/>
              <a:t>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68538" y="2781300"/>
            <a:ext cx="38782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>
                <a:solidFill>
                  <a:srgbClr val="660066"/>
                </a:solidFill>
              </a:rPr>
              <a:t>3.7 тақырып: Қайталау операторы.</a:t>
            </a:r>
          </a:p>
          <a:p>
            <a:endParaRPr lang="kk-KZ">
              <a:solidFill>
                <a:srgbClr val="660066"/>
              </a:solidFill>
            </a:endParaRPr>
          </a:p>
          <a:p>
            <a:r>
              <a:rPr lang="kk-KZ">
                <a:solidFill>
                  <a:srgbClr val="660066"/>
                </a:solidFill>
              </a:rPr>
              <a:t>№1 тапсырма, 102 бет.</a:t>
            </a:r>
            <a:endParaRPr lang="ru-RU">
              <a:solidFill>
                <a:srgbClr val="660066"/>
              </a:solidFill>
            </a:endParaRPr>
          </a:p>
          <a:p>
            <a:endParaRPr lang="ru-RU">
              <a:solidFill>
                <a:srgbClr val="660066"/>
              </a:solidFill>
            </a:endParaRPr>
          </a:p>
          <a:p>
            <a:endParaRPr lang="ru-RU">
              <a:solidFill>
                <a:srgbClr val="660066"/>
              </a:solidFill>
            </a:endParaRPr>
          </a:p>
          <a:p>
            <a:endParaRPr lang="ru-RU" sz="3200">
              <a:solidFill>
                <a:srgbClr val="660066"/>
              </a:solidFill>
            </a:endParaRPr>
          </a:p>
        </p:txBody>
      </p:sp>
      <p:pic>
        <p:nvPicPr>
          <p:cNvPr id="75783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>
            <a:off x="2195513" y="908050"/>
            <a:ext cx="447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Үй тапсырмасы.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908175" y="1916113"/>
            <a:ext cx="5165725" cy="2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§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</a:rPr>
              <a:t>16 </a:t>
            </a:r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тақырып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660066"/>
                </a:solidFill>
                <a:latin typeface="Times New Roman" pitchFamily="18" charset="0"/>
              </a:rPr>
              <a:t>While..do..</a:t>
            </a:r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kk-KZ" sz="2400" i="1" dirty="0">
                <a:solidFill>
                  <a:srgbClr val="660066"/>
                </a:solidFill>
                <a:latin typeface="Times New Roman" pitchFamily="18" charset="0"/>
              </a:rPr>
              <a:t>операторы.</a:t>
            </a:r>
          </a:p>
          <a:p>
            <a:endParaRPr lang="kk-KZ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Компьютердегі тәжірибелік жұмыс.</a:t>
            </a:r>
          </a:p>
          <a:p>
            <a:r>
              <a:rPr lang="kk-KZ" sz="2400" i="1" dirty="0" smtClean="0">
                <a:solidFill>
                  <a:srgbClr val="660066"/>
                </a:solidFill>
                <a:latin typeface="Times New Roman" pitchFamily="18" charset="0"/>
              </a:rPr>
              <a:t>                     В,С деңгей</a:t>
            </a:r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75786" name="Picture 2" descr="instalacion-ordenador-nuevo_orden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16338"/>
            <a:ext cx="3311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1692275" y="3141663"/>
            <a:ext cx="58324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+mn-lt"/>
              </a:rPr>
              <a:t>Паскаль тілін қай жылы </a:t>
            </a:r>
            <a:endParaRPr lang="en-US" sz="36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  <a:latin typeface="+mn-lt"/>
              </a:rPr>
              <a:t>және </a:t>
            </a:r>
            <a:r>
              <a:rPr lang="kk-KZ" sz="3600" dirty="0">
                <a:solidFill>
                  <a:srgbClr val="FF0000"/>
                </a:solidFill>
                <a:latin typeface="+mn-lt"/>
              </a:rPr>
              <a:t>кім ұсынды?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+mn-lt"/>
              <a:cs typeface="Times New Roman"/>
            </a:endParaRPr>
          </a:p>
        </p:txBody>
      </p:sp>
      <p:pic>
        <p:nvPicPr>
          <p:cNvPr id="45066" name="Рисунок 2" descr="монитор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35771"/>
          <a:stretch>
            <a:fillRect/>
          </a:stretch>
        </p:blipFill>
        <p:spPr bwMode="auto">
          <a:xfrm rot="-196009">
            <a:off x="3078163" y="650875"/>
            <a:ext cx="25923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63938" y="24209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  монитор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1692275" y="3141663"/>
            <a:ext cx="58324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latin typeface="+mn-lt"/>
              </a:rPr>
              <a:t>1970 жылы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Швейцар ғалымы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/>
              </a:rPr>
              <a:t>Никлаус Вирт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+mn-lt"/>
              <a:cs typeface="Times New Roman"/>
            </a:endParaRPr>
          </a:p>
        </p:txBody>
      </p:sp>
      <p:pic>
        <p:nvPicPr>
          <p:cNvPr id="45066" name="Рисунок 2" descr="монитор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35771"/>
          <a:stretch>
            <a:fillRect/>
          </a:stretch>
        </p:blipFill>
        <p:spPr bwMode="auto">
          <a:xfrm rot="-196009">
            <a:off x="3078163" y="650875"/>
            <a:ext cx="25923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563938" y="24209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  монитор</a:t>
            </a:r>
          </a:p>
        </p:txBody>
      </p:sp>
      <p:sp>
        <p:nvSpPr>
          <p:cNvPr id="45068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85113" y="5734050"/>
            <a:ext cx="358775" cy="2159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1992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1476375" y="3068638"/>
            <a:ext cx="6119813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Алгоритмді жүзеге асыру барысында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орындалатын </a:t>
            </a:r>
            <a:r>
              <a:rPr lang="kk-KZ" sz="3600" dirty="0">
                <a:solidFill>
                  <a:srgbClr val="FF0000"/>
                </a:solidFill>
              </a:rPr>
              <a:t>іс-әрекеттерді анықтайтын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сөйлем?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мыш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2467">
            <a:off x="3203575" y="549275"/>
            <a:ext cx="2354263" cy="1754188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779838" y="2420938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тыш</a:t>
            </a:r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қан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85113" y="5734050"/>
            <a:ext cx="358775" cy="2159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1992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1476375" y="3068638"/>
            <a:ext cx="6119813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Оператор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мыш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2467">
            <a:off x="3203575" y="549275"/>
            <a:ext cx="2354263" cy="1754188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779838" y="2420938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тыш</a:t>
            </a:r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қан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5734050"/>
            <a:ext cx="501650" cy="3587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6088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2411413" y="3429000"/>
            <a:ext cx="46085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Паскаль тілінде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программаның </a:t>
            </a:r>
            <a:r>
              <a:rPr lang="kk-KZ" sz="3600" dirty="0">
                <a:solidFill>
                  <a:srgbClr val="FF0000"/>
                </a:solidFill>
              </a:rPr>
              <a:t>үш бөлімі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90" name="Picture 2" descr="системный блок"/>
          <p:cNvPicPr>
            <a:picLocks noChangeAspect="1" noChangeArrowheads="1"/>
          </p:cNvPicPr>
          <p:nvPr/>
        </p:nvPicPr>
        <p:blipFill>
          <a:blip r:embed="rId4"/>
          <a:srcRect b="43445"/>
          <a:stretch>
            <a:fillRect/>
          </a:stretch>
        </p:blipFill>
        <p:spPr bwMode="auto">
          <a:xfrm>
            <a:off x="3708400" y="549275"/>
            <a:ext cx="2035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779838" y="2974975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000" b="1" i="1">
                <a:solidFill>
                  <a:srgbClr val="000000"/>
                </a:solidFill>
                <a:latin typeface="Times New Roman" pitchFamily="18" charset="0"/>
              </a:rPr>
              <a:t>жүйелік блок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5734050"/>
            <a:ext cx="501650" cy="3587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6088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2214546" y="3500438"/>
            <a:ext cx="4608512" cy="2152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Тақырып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Сипаттау</a:t>
            </a:r>
          </a:p>
          <a:p>
            <a:pPr algn="ctr"/>
            <a:r>
              <a:rPr lang="kk-KZ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Операторлар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90" name="Picture 2" descr="системный блок"/>
          <p:cNvPicPr>
            <a:picLocks noChangeAspect="1" noChangeArrowheads="1"/>
          </p:cNvPicPr>
          <p:nvPr/>
        </p:nvPicPr>
        <p:blipFill>
          <a:blip r:embed="rId4"/>
          <a:srcRect b="43445"/>
          <a:stretch>
            <a:fillRect/>
          </a:stretch>
        </p:blipFill>
        <p:spPr bwMode="auto">
          <a:xfrm>
            <a:off x="3708400" y="549275"/>
            <a:ext cx="20351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779838" y="2974975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000" b="1" i="1">
                <a:solidFill>
                  <a:srgbClr val="000000"/>
                </a:solidFill>
                <a:latin typeface="Times New Roman" pitchFamily="18" charset="0"/>
              </a:rPr>
              <a:t>жүйелік блок</a:t>
            </a:r>
            <a:endParaRPr lang="ru-RU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2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64388" y="5516563"/>
            <a:ext cx="1152525" cy="433387"/>
          </a:xfrm>
          <a:prstGeom prst="curvedUpArrow">
            <a:avLst>
              <a:gd name="adj1" fmla="val 53187"/>
              <a:gd name="adj2" fmla="val 10637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734050"/>
            <a:ext cx="576263" cy="431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48135" name="Picture 7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051050" y="3213100"/>
            <a:ext cx="49688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</a:rPr>
              <a:t>Begin, End түйінді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сөздерін </a:t>
            </a:r>
            <a:r>
              <a:rPr lang="kk-KZ" sz="3600" dirty="0">
                <a:solidFill>
                  <a:srgbClr val="FF0000"/>
                </a:solidFill>
              </a:rPr>
              <a:t>не деп </a:t>
            </a:r>
            <a:r>
              <a:rPr lang="kk-KZ" sz="3600" dirty="0" smtClean="0">
                <a:solidFill>
                  <a:srgbClr val="FF0000"/>
                </a:solidFill>
              </a:rPr>
              <a:t>атаймыз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765175"/>
            <a:ext cx="2303463" cy="1417638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779838" y="2493963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k-KZ" sz="2400" b="1" i="1">
                <a:solidFill>
                  <a:srgbClr val="000000"/>
                </a:solidFill>
                <a:latin typeface="Times New Roman" pitchFamily="18" charset="0"/>
              </a:rPr>
              <a:t>модем</a:t>
            </a:r>
            <a:endParaRPr lang="ru-RU" sz="2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b1e135c82407235cfb82f0c289d41a5ae14a74"/>
</p:tagLst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874</TotalTime>
  <Words>386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Comic Sans MS</vt:lpstr>
      <vt:lpstr>Tahoma</vt:lpstr>
      <vt:lpstr>Times New Roman</vt:lpstr>
      <vt:lpstr>Wingdings</vt:lpstr>
      <vt:lpstr>Круги</vt:lpstr>
      <vt:lpstr>Трава</vt:lpstr>
      <vt:lpstr>Океан</vt:lpstr>
      <vt:lpstr>Точки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Данагул</cp:lastModifiedBy>
  <cp:revision>59</cp:revision>
  <dcterms:created xsi:type="dcterms:W3CDTF">2012-01-16T20:51:32Z</dcterms:created>
  <dcterms:modified xsi:type="dcterms:W3CDTF">2025-02-07T17:58:37Z</dcterms:modified>
</cp:coreProperties>
</file>