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6" r:id="rId3"/>
    <p:sldId id="257" r:id="rId4"/>
    <p:sldId id="258" r:id="rId5"/>
    <p:sldId id="259" r:id="rId6"/>
    <p:sldId id="265" r:id="rId7"/>
    <p:sldId id="261" r:id="rId8"/>
    <p:sldId id="260" r:id="rId9"/>
    <p:sldId id="264" r:id="rId10"/>
    <p:sldId id="263" r:id="rId11"/>
    <p:sldId id="262" r:id="rId12"/>
    <p:sldId id="266" r:id="rId13"/>
    <p:sldId id="270" r:id="rId14"/>
    <p:sldId id="269" r:id="rId15"/>
    <p:sldId id="268" r:id="rId16"/>
    <p:sldId id="267" r:id="rId17"/>
    <p:sldId id="271" r:id="rId18"/>
    <p:sldId id="273" r:id="rId19"/>
    <p:sldId id="272" r:id="rId20"/>
    <p:sldId id="275" r:id="rId21"/>
    <p:sldId id="274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66F02E-64CF-4DAA-89FB-222B495B6FC0}" type="doc">
      <dgm:prSet loTypeId="urn:microsoft.com/office/officeart/2005/8/layout/pyramid2" loCatId="pyramid" qsTypeId="urn:microsoft.com/office/officeart/2005/8/quickstyle/3d1" qsCatId="3D" csTypeId="urn:microsoft.com/office/officeart/2005/8/colors/accent1_2" csCatId="accent1" phldr="1"/>
      <dgm:spPr/>
    </dgm:pt>
    <dgm:pt modelId="{73C9C9FB-5E89-4BB6-90A8-00850461176D}">
      <dgm:prSet/>
      <dgm:spPr/>
      <dgm:t>
        <a:bodyPr/>
        <a:lstStyle/>
        <a:p>
          <a:r>
            <a:rPr lang="ru-RU" b="0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тарихи</a:t>
          </a:r>
          <a:r>
            <a:rPr lang="ru-RU" b="0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b="0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эволюциялық қалыптасқан жүйенің </a:t>
          </a:r>
          <a:r>
            <a:rPr lang="ru-RU" b="0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— </a:t>
          </a:r>
          <a:r>
            <a:rPr lang="ru-RU" b="0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кариотиптің өзгеруі</a:t>
          </a:r>
          <a:endParaRPr lang="ru-RU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E05D842-84E2-4D64-9597-D16C7E736156}" type="parTrans" cxnId="{569A4C10-42D1-44F2-8BAE-52C1C173980C}">
      <dgm:prSet/>
      <dgm:spPr/>
      <dgm:t>
        <a:bodyPr/>
        <a:lstStyle/>
        <a:p>
          <a:endParaRPr lang="ru-RU"/>
        </a:p>
      </dgm:t>
    </dgm:pt>
    <dgm:pt modelId="{A314605F-F0FA-486E-B09C-C6CC8B4E6408}" type="sibTrans" cxnId="{569A4C10-42D1-44F2-8BAE-52C1C173980C}">
      <dgm:prSet/>
      <dgm:spPr/>
      <dgm:t>
        <a:bodyPr/>
        <a:lstStyle/>
        <a:p>
          <a:endParaRPr lang="ru-RU"/>
        </a:p>
      </dgm:t>
    </dgm:pt>
    <dgm:pt modelId="{F4B809DD-D56B-4EF5-AA57-F34E395E15CC}">
      <dgm:prSet/>
      <dgm:spPr/>
      <dgm:t>
        <a:bodyPr/>
        <a:lstStyle/>
        <a:p>
          <a:r>
            <a:rPr lang="ru-RU" b="0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хромосома </a:t>
          </a:r>
          <a:r>
            <a:rPr lang="ru-RU" b="0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сандарының </a:t>
          </a:r>
          <a:r>
            <a:rPr lang="ru-RU" b="0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 </a:t>
          </a:r>
          <a:r>
            <a:rPr lang="ru-RU" b="0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хромосомалардың құрылымының бұзылуы болып</a:t>
          </a:r>
          <a:r>
            <a:rPr lang="ru-RU" b="0" i="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табылады</a:t>
          </a:r>
          <a:endParaRPr lang="ru-RU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FBC6D08-7F13-43C8-8175-F9A5FC5A05CB}" type="parTrans" cxnId="{F6FD66FC-A756-4B1A-A430-4E6BEC977611}">
      <dgm:prSet/>
      <dgm:spPr/>
      <dgm:t>
        <a:bodyPr/>
        <a:lstStyle/>
        <a:p>
          <a:endParaRPr lang="ru-RU"/>
        </a:p>
      </dgm:t>
    </dgm:pt>
    <dgm:pt modelId="{E6F01009-D6E8-46E9-968C-50153241F4EF}" type="sibTrans" cxnId="{F6FD66FC-A756-4B1A-A430-4E6BEC977611}">
      <dgm:prSet/>
      <dgm:spPr/>
      <dgm:t>
        <a:bodyPr/>
        <a:lstStyle/>
        <a:p>
          <a:endParaRPr lang="ru-RU"/>
        </a:p>
      </dgm:t>
    </dgm:pt>
    <dgm:pt modelId="{2A66B762-256B-48A4-B208-FB769469D63A}" type="pres">
      <dgm:prSet presAssocID="{5466F02E-64CF-4DAA-89FB-222B495B6FC0}" presName="compositeShape" presStyleCnt="0">
        <dgm:presLayoutVars>
          <dgm:dir/>
          <dgm:resizeHandles/>
        </dgm:presLayoutVars>
      </dgm:prSet>
      <dgm:spPr/>
    </dgm:pt>
    <dgm:pt modelId="{07A24FC0-FFBC-425C-9BB3-CB41E630DC44}" type="pres">
      <dgm:prSet presAssocID="{5466F02E-64CF-4DAA-89FB-222B495B6FC0}" presName="pyramid" presStyleLbl="node1" presStyleIdx="0" presStyleCnt="1"/>
      <dgm:spPr/>
    </dgm:pt>
    <dgm:pt modelId="{DD9A5EC5-06C2-4A3F-A9C0-2B403BB52F0D}" type="pres">
      <dgm:prSet presAssocID="{5466F02E-64CF-4DAA-89FB-222B495B6FC0}" presName="theList" presStyleCnt="0"/>
      <dgm:spPr/>
    </dgm:pt>
    <dgm:pt modelId="{4E620558-C2D2-47C7-9F98-6853B031235A}" type="pres">
      <dgm:prSet presAssocID="{73C9C9FB-5E89-4BB6-90A8-00850461176D}" presName="aNode" presStyleLbl="fgAcc1" presStyleIdx="0" presStyleCnt="2" custScaleX="155689" custScaleY="139521" custLinFactNeighborX="-2" custLinFactNeighborY="628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E7A00D-71AE-4531-90E1-8964D6D11E5E}" type="pres">
      <dgm:prSet presAssocID="{73C9C9FB-5E89-4BB6-90A8-00850461176D}" presName="aSpace" presStyleCnt="0"/>
      <dgm:spPr/>
    </dgm:pt>
    <dgm:pt modelId="{A152377B-F6EB-41F0-809F-7919A28B771F}" type="pres">
      <dgm:prSet presAssocID="{F4B809DD-D56B-4EF5-AA57-F34E395E15CC}" presName="aNode" presStyleLbl="fgAcc1" presStyleIdx="1" presStyleCnt="2" custScaleX="154457" custScaleY="141094" custLinFactY="9271" custLinFactNeighborX="-618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24A291-663B-4305-9413-03C3C7EE0C5C}" type="pres">
      <dgm:prSet presAssocID="{F4B809DD-D56B-4EF5-AA57-F34E395E15CC}" presName="aSpace" presStyleCnt="0"/>
      <dgm:spPr/>
    </dgm:pt>
  </dgm:ptLst>
  <dgm:cxnLst>
    <dgm:cxn modelId="{569A4C10-42D1-44F2-8BAE-52C1C173980C}" srcId="{5466F02E-64CF-4DAA-89FB-222B495B6FC0}" destId="{73C9C9FB-5E89-4BB6-90A8-00850461176D}" srcOrd="0" destOrd="0" parTransId="{8E05D842-84E2-4D64-9597-D16C7E736156}" sibTransId="{A314605F-F0FA-486E-B09C-C6CC8B4E6408}"/>
    <dgm:cxn modelId="{ED695648-21CB-4142-A56A-47A63F51D53A}" type="presOf" srcId="{F4B809DD-D56B-4EF5-AA57-F34E395E15CC}" destId="{A152377B-F6EB-41F0-809F-7919A28B771F}" srcOrd="0" destOrd="0" presId="urn:microsoft.com/office/officeart/2005/8/layout/pyramid2"/>
    <dgm:cxn modelId="{B9F8EAA5-A428-4F26-B292-8BBBBA5B5903}" type="presOf" srcId="{5466F02E-64CF-4DAA-89FB-222B495B6FC0}" destId="{2A66B762-256B-48A4-B208-FB769469D63A}" srcOrd="0" destOrd="0" presId="urn:microsoft.com/office/officeart/2005/8/layout/pyramid2"/>
    <dgm:cxn modelId="{F6FD66FC-A756-4B1A-A430-4E6BEC977611}" srcId="{5466F02E-64CF-4DAA-89FB-222B495B6FC0}" destId="{F4B809DD-D56B-4EF5-AA57-F34E395E15CC}" srcOrd="1" destOrd="0" parTransId="{4FBC6D08-7F13-43C8-8175-F9A5FC5A05CB}" sibTransId="{E6F01009-D6E8-46E9-968C-50153241F4EF}"/>
    <dgm:cxn modelId="{21E73D49-BA6E-42E3-BBE6-05374B69C795}" type="presOf" srcId="{73C9C9FB-5E89-4BB6-90A8-00850461176D}" destId="{4E620558-C2D2-47C7-9F98-6853B031235A}" srcOrd="0" destOrd="0" presId="urn:microsoft.com/office/officeart/2005/8/layout/pyramid2"/>
    <dgm:cxn modelId="{A72F0228-6B95-4545-87DC-2D4852C1AEFA}" type="presParOf" srcId="{2A66B762-256B-48A4-B208-FB769469D63A}" destId="{07A24FC0-FFBC-425C-9BB3-CB41E630DC44}" srcOrd="0" destOrd="0" presId="urn:microsoft.com/office/officeart/2005/8/layout/pyramid2"/>
    <dgm:cxn modelId="{ECD71646-D707-4D8B-AD7B-0DE2B4923F38}" type="presParOf" srcId="{2A66B762-256B-48A4-B208-FB769469D63A}" destId="{DD9A5EC5-06C2-4A3F-A9C0-2B403BB52F0D}" srcOrd="1" destOrd="0" presId="urn:microsoft.com/office/officeart/2005/8/layout/pyramid2"/>
    <dgm:cxn modelId="{384CF124-3619-42C5-9C1C-FB40A2FA6D6B}" type="presParOf" srcId="{DD9A5EC5-06C2-4A3F-A9C0-2B403BB52F0D}" destId="{4E620558-C2D2-47C7-9F98-6853B031235A}" srcOrd="0" destOrd="0" presId="urn:microsoft.com/office/officeart/2005/8/layout/pyramid2"/>
    <dgm:cxn modelId="{7E9A4C44-84AF-4C72-A234-0C06586E1F38}" type="presParOf" srcId="{DD9A5EC5-06C2-4A3F-A9C0-2B403BB52F0D}" destId="{01E7A00D-71AE-4531-90E1-8964D6D11E5E}" srcOrd="1" destOrd="0" presId="urn:microsoft.com/office/officeart/2005/8/layout/pyramid2"/>
    <dgm:cxn modelId="{F6496045-5CEF-428F-80C7-567E0809F974}" type="presParOf" srcId="{DD9A5EC5-06C2-4A3F-A9C0-2B403BB52F0D}" destId="{A152377B-F6EB-41F0-809F-7919A28B771F}" srcOrd="2" destOrd="0" presId="urn:microsoft.com/office/officeart/2005/8/layout/pyramid2"/>
    <dgm:cxn modelId="{B1D051EE-53A8-4E18-B04A-F68364BAA4DE}" type="presParOf" srcId="{DD9A5EC5-06C2-4A3F-A9C0-2B403BB52F0D}" destId="{6B24A291-663B-4305-9413-03C3C7EE0C5C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E47049-F1D5-4BC6-A9D6-38A0272FF750}" type="doc">
      <dgm:prSet loTypeId="urn:microsoft.com/office/officeart/2005/8/layout/vProcess5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8B746EB-2E8A-4110-B0D5-4AE7CFFD9EB5}">
      <dgm:prSet custT="1"/>
      <dgm:spPr/>
      <dgm:t>
        <a:bodyPr/>
        <a:lstStyle/>
        <a:p>
          <a:r>
            <a:rPr lang="ru-RU" sz="2800" b="1" i="1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Толық триплоидия</a:t>
          </a:r>
          <a:r>
            <a:rPr lang="ru-RU" sz="2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i="1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(</a:t>
          </a:r>
          <a:r>
            <a:rPr lang="ru-RU" sz="2000" b="1" i="1" dirty="0" err="1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Зп</a:t>
          </a:r>
          <a:r>
            <a:rPr lang="ru-RU" sz="2000" b="1" i="1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2000" b="1" i="1" dirty="0" err="1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және тетроплоидия</a:t>
          </a:r>
          <a:r>
            <a:rPr lang="ru-RU" sz="2000" b="1" i="1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 (4п) </a:t>
          </a:r>
          <a:r>
            <a:rPr lang="ru-RU" sz="2000" b="1" i="1" dirty="0" err="1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нысандары</a:t>
          </a:r>
          <a:r>
            <a:rPr lang="ru-RU" sz="2000" b="1" i="1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i="1" dirty="0" err="1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адамдарда</a:t>
          </a:r>
          <a:r>
            <a:rPr lang="ru-RU" sz="2000" b="1" i="1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 тек </a:t>
          </a:r>
          <a:r>
            <a:rPr lang="ru-RU" sz="2000" b="1" i="1" dirty="0" err="1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кенеттен</a:t>
          </a:r>
          <a:r>
            <a:rPr lang="ru-RU" sz="2000" b="1" i="1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i="1" dirty="0" err="1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өздігінен еніп</a:t>
          </a:r>
          <a:r>
            <a:rPr lang="ru-RU" sz="2000" b="1" i="1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i="1" dirty="0" err="1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түсіп қалған түсіктерде ғана байқалған</a:t>
          </a:r>
          <a:r>
            <a:rPr lang="ru-RU" sz="2000" b="1" i="1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.</a:t>
          </a:r>
        </a:p>
        <a:p>
          <a:r>
            <a:rPr lang="ru-RU" sz="2000" b="1" i="1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Ал, </a:t>
          </a:r>
          <a:r>
            <a:rPr lang="ru-RU" sz="2000" b="1" i="1" dirty="0" err="1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өсімдіктерде </a:t>
          </a:r>
          <a:r>
            <a:rPr lang="ru-RU" sz="2000" b="1" i="1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полиплоидия (</a:t>
          </a:r>
          <a:r>
            <a:rPr lang="ru-RU" sz="2000" b="1" i="1" dirty="0" err="1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Зп</a:t>
          </a:r>
          <a:r>
            <a:rPr lang="ru-RU" sz="2000" b="1" i="1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, 4п, 5п) </a:t>
          </a:r>
          <a:r>
            <a:rPr lang="ru-RU" sz="2000" b="1" i="1" dirty="0" err="1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құнды қасиеттерді қалыптастырады </a:t>
          </a:r>
          <a:r>
            <a:rPr lang="ru-RU" sz="2000" b="1" i="1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— </a:t>
          </a:r>
          <a:r>
            <a:rPr lang="ru-RU" sz="2000" b="1" i="1" dirty="0" err="1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өміршең болуын</a:t>
          </a:r>
          <a:r>
            <a:rPr lang="ru-RU" sz="2000" b="1" i="1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i="1" dirty="0" err="1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өнімді болуын</a:t>
          </a:r>
          <a:r>
            <a:rPr lang="ru-RU" sz="2000" b="1" i="1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 т.с.с </a:t>
          </a:r>
          <a:endParaRPr lang="ru-RU" sz="2000" b="1" i="1" dirty="0">
            <a:solidFill>
              <a:schemeClr val="tx2">
                <a:lumMod val="2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C6567DDF-C6BE-42E6-9AB8-A65928CF83CB}" type="parTrans" cxnId="{41051843-044F-4B7F-8841-F8C79BEE1989}">
      <dgm:prSet/>
      <dgm:spPr/>
      <dgm:t>
        <a:bodyPr/>
        <a:lstStyle/>
        <a:p>
          <a:endParaRPr lang="ru-RU"/>
        </a:p>
      </dgm:t>
    </dgm:pt>
    <dgm:pt modelId="{ED03AEF5-58A7-4540-9D30-23D0B6E047F3}" type="sibTrans" cxnId="{41051843-044F-4B7F-8841-F8C79BEE1989}">
      <dgm:prSet/>
      <dgm:spPr/>
      <dgm:t>
        <a:bodyPr/>
        <a:lstStyle/>
        <a:p>
          <a:endParaRPr lang="ru-RU"/>
        </a:p>
      </dgm:t>
    </dgm:pt>
    <dgm:pt modelId="{1BAE3722-E17E-4725-A2D6-603DE8D67A26}">
      <dgm:prSet custT="1"/>
      <dgm:spPr/>
      <dgm:t>
        <a:bodyPr/>
        <a:lstStyle/>
        <a:p>
          <a:r>
            <a:rPr lang="ru-RU" sz="2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Анеуплоидия</a:t>
          </a:r>
          <a:r>
            <a:rPr lang="ru-RU" sz="2800" b="1" i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1" i="1" dirty="0" smtClean="0">
              <a:latin typeface="Times New Roman" pitchFamily="18" charset="0"/>
              <a:cs typeface="Times New Roman" pitchFamily="18" charset="0"/>
            </a:rPr>
            <a:t>— </a:t>
          </a:r>
          <a:r>
            <a:rPr lang="ru-RU" sz="1900" b="1" i="1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аутосомды</a:t>
          </a:r>
          <a:r>
            <a:rPr lang="ru-RU" sz="1900" b="1" i="1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900" b="1" i="1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жыныс</a:t>
          </a:r>
          <a:r>
            <a:rPr lang="ru-RU" sz="1900" b="1" i="1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1" i="1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хромосомалар</a:t>
          </a:r>
          <a:r>
            <a:rPr lang="ru-RU" sz="1900" b="1" i="1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1" i="1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сандарының ауытқуы салдарынан</a:t>
          </a:r>
          <a:r>
            <a:rPr lang="ru-RU" sz="1900" b="1" i="1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1" i="1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болуы</a:t>
          </a:r>
          <a:r>
            <a:rPr lang="ru-RU" sz="1900" b="1" i="1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1" i="1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мүмкін</a:t>
          </a:r>
          <a:r>
            <a:rPr lang="ru-RU" sz="1900" b="1" i="1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900" b="1" i="1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Жыныс</a:t>
          </a:r>
          <a:r>
            <a:rPr lang="ru-RU" sz="1900" b="1" i="1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1" i="1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хромосомасының </a:t>
          </a:r>
          <a:r>
            <a:rPr lang="ru-RU" sz="1900" b="1" i="1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саны </a:t>
          </a:r>
          <a:r>
            <a:rPr lang="ru-RU" sz="1900" b="1" i="1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өзгергенде әрбір қосымша</a:t>
          </a:r>
          <a:r>
            <a:rPr lang="ru-RU" sz="1900" b="1" i="1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</a:p>
        <a:p>
          <a:r>
            <a:rPr lang="ru-RU" sz="1900" b="1" i="1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Ххромосома</a:t>
          </a:r>
          <a:r>
            <a:rPr lang="ru-RU" sz="1900" b="1" i="1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1" i="1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өте тығыз ширатылған гетерохроматин</a:t>
          </a:r>
          <a:r>
            <a:rPr lang="ru-RU" sz="1900" b="1" i="1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1" i="1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күйінде болып</a:t>
          </a:r>
          <a:r>
            <a:rPr lang="ru-RU" sz="1900" b="1" i="1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900" b="1" i="1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оның гендері</a:t>
          </a:r>
          <a:r>
            <a:rPr lang="ru-RU" sz="1900" b="1" i="1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1" i="1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активсіз</a:t>
          </a:r>
          <a:r>
            <a:rPr lang="ru-RU" sz="1900" b="1" i="1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1" i="1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болады</a:t>
          </a:r>
          <a:r>
            <a:rPr lang="ru-RU" sz="1900" b="1" i="1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1900" b="1" i="1" dirty="0">
            <a:solidFill>
              <a:schemeClr val="tx2">
                <a:lumMod val="1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69CDAC30-46E7-4C44-930E-577FE815A91A}" type="parTrans" cxnId="{7179829B-39A7-447D-91C7-7D1DFAAA026C}">
      <dgm:prSet/>
      <dgm:spPr/>
      <dgm:t>
        <a:bodyPr/>
        <a:lstStyle/>
        <a:p>
          <a:endParaRPr lang="ru-RU"/>
        </a:p>
      </dgm:t>
    </dgm:pt>
    <dgm:pt modelId="{6FCFDE8D-F9A1-47D0-B19A-4AEDE6756323}" type="sibTrans" cxnId="{7179829B-39A7-447D-91C7-7D1DFAAA026C}">
      <dgm:prSet/>
      <dgm:spPr/>
      <dgm:t>
        <a:bodyPr/>
        <a:lstStyle/>
        <a:p>
          <a:endParaRPr lang="ru-RU"/>
        </a:p>
      </dgm:t>
    </dgm:pt>
    <dgm:pt modelId="{843FE955-29B6-4C57-847C-64D3FF00DC76}" type="pres">
      <dgm:prSet presAssocID="{CBE47049-F1D5-4BC6-A9D6-38A0272FF750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7FDCD2D-11D4-4FE6-998C-CFA708BEEE76}" type="pres">
      <dgm:prSet presAssocID="{CBE47049-F1D5-4BC6-A9D6-38A0272FF750}" presName="dummyMaxCanvas" presStyleCnt="0">
        <dgm:presLayoutVars/>
      </dgm:prSet>
      <dgm:spPr/>
    </dgm:pt>
    <dgm:pt modelId="{548A8CF7-717E-44D5-B972-A32D04D2EC22}" type="pres">
      <dgm:prSet presAssocID="{CBE47049-F1D5-4BC6-A9D6-38A0272FF750}" presName="TwoNodes_1" presStyleLbl="node1" presStyleIdx="0" presStyleCnt="2" custScaleY="1221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B28DDF-8624-4418-BE8E-39E6F0564756}" type="pres">
      <dgm:prSet presAssocID="{CBE47049-F1D5-4BC6-A9D6-38A0272FF750}" presName="TwoNodes_2" presStyleLbl="node1" presStyleIdx="1" presStyleCnt="2" custScaleY="1122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54653B-0198-4C64-BD47-21FD64E8D230}" type="pres">
      <dgm:prSet presAssocID="{CBE47049-F1D5-4BC6-A9D6-38A0272FF750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E49B5B-097C-474B-99D0-133CE7F5B75F}" type="pres">
      <dgm:prSet presAssocID="{CBE47049-F1D5-4BC6-A9D6-38A0272FF750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3AB6A0-7919-4C90-9FE5-D60047AA06AE}" type="pres">
      <dgm:prSet presAssocID="{CBE47049-F1D5-4BC6-A9D6-38A0272FF750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B79BFD-08AA-4D15-A637-682093D63336}" type="presOf" srcId="{E8B746EB-2E8A-4110-B0D5-4AE7CFFD9EB5}" destId="{548A8CF7-717E-44D5-B972-A32D04D2EC22}" srcOrd="0" destOrd="0" presId="urn:microsoft.com/office/officeart/2005/8/layout/vProcess5"/>
    <dgm:cxn modelId="{0E1DB756-0DD2-4737-B343-36DC150ECF53}" type="presOf" srcId="{E8B746EB-2E8A-4110-B0D5-4AE7CFFD9EB5}" destId="{CCE49B5B-097C-474B-99D0-133CE7F5B75F}" srcOrd="1" destOrd="0" presId="urn:microsoft.com/office/officeart/2005/8/layout/vProcess5"/>
    <dgm:cxn modelId="{1FFFD2B1-C3FC-42BF-AFD5-3B2D0638FA85}" type="presOf" srcId="{1BAE3722-E17E-4725-A2D6-603DE8D67A26}" destId="{F83AB6A0-7919-4C90-9FE5-D60047AA06AE}" srcOrd="1" destOrd="0" presId="urn:microsoft.com/office/officeart/2005/8/layout/vProcess5"/>
    <dgm:cxn modelId="{7179829B-39A7-447D-91C7-7D1DFAAA026C}" srcId="{CBE47049-F1D5-4BC6-A9D6-38A0272FF750}" destId="{1BAE3722-E17E-4725-A2D6-603DE8D67A26}" srcOrd="1" destOrd="0" parTransId="{69CDAC30-46E7-4C44-930E-577FE815A91A}" sibTransId="{6FCFDE8D-F9A1-47D0-B19A-4AEDE6756323}"/>
    <dgm:cxn modelId="{41051843-044F-4B7F-8841-F8C79BEE1989}" srcId="{CBE47049-F1D5-4BC6-A9D6-38A0272FF750}" destId="{E8B746EB-2E8A-4110-B0D5-4AE7CFFD9EB5}" srcOrd="0" destOrd="0" parTransId="{C6567DDF-C6BE-42E6-9AB8-A65928CF83CB}" sibTransId="{ED03AEF5-58A7-4540-9D30-23D0B6E047F3}"/>
    <dgm:cxn modelId="{20A4C4DF-6825-4E40-B624-0DED5960C86A}" type="presOf" srcId="{ED03AEF5-58A7-4540-9D30-23D0B6E047F3}" destId="{CB54653B-0198-4C64-BD47-21FD64E8D230}" srcOrd="0" destOrd="0" presId="urn:microsoft.com/office/officeart/2005/8/layout/vProcess5"/>
    <dgm:cxn modelId="{6C36E597-F754-43A1-8E3F-849540B9548B}" type="presOf" srcId="{CBE47049-F1D5-4BC6-A9D6-38A0272FF750}" destId="{843FE955-29B6-4C57-847C-64D3FF00DC76}" srcOrd="0" destOrd="0" presId="urn:microsoft.com/office/officeart/2005/8/layout/vProcess5"/>
    <dgm:cxn modelId="{114C6F17-59A8-436D-B74B-30A5A8D0ADFB}" type="presOf" srcId="{1BAE3722-E17E-4725-A2D6-603DE8D67A26}" destId="{69B28DDF-8624-4418-BE8E-39E6F0564756}" srcOrd="0" destOrd="0" presId="urn:microsoft.com/office/officeart/2005/8/layout/vProcess5"/>
    <dgm:cxn modelId="{F49A2B52-12A4-47E6-A39D-D468C0129568}" type="presParOf" srcId="{843FE955-29B6-4C57-847C-64D3FF00DC76}" destId="{27FDCD2D-11D4-4FE6-998C-CFA708BEEE76}" srcOrd="0" destOrd="0" presId="urn:microsoft.com/office/officeart/2005/8/layout/vProcess5"/>
    <dgm:cxn modelId="{55658920-C99E-4D65-8900-C2AA5DDCF21C}" type="presParOf" srcId="{843FE955-29B6-4C57-847C-64D3FF00DC76}" destId="{548A8CF7-717E-44D5-B972-A32D04D2EC22}" srcOrd="1" destOrd="0" presId="urn:microsoft.com/office/officeart/2005/8/layout/vProcess5"/>
    <dgm:cxn modelId="{F33E290E-2F9A-4501-8751-A6FB542D344B}" type="presParOf" srcId="{843FE955-29B6-4C57-847C-64D3FF00DC76}" destId="{69B28DDF-8624-4418-BE8E-39E6F0564756}" srcOrd="2" destOrd="0" presId="urn:microsoft.com/office/officeart/2005/8/layout/vProcess5"/>
    <dgm:cxn modelId="{99A61056-79A1-4BCB-B8EE-B2D3E4050FDC}" type="presParOf" srcId="{843FE955-29B6-4C57-847C-64D3FF00DC76}" destId="{CB54653B-0198-4C64-BD47-21FD64E8D230}" srcOrd="3" destOrd="0" presId="urn:microsoft.com/office/officeart/2005/8/layout/vProcess5"/>
    <dgm:cxn modelId="{04CAEC5C-DCA4-4B9C-8390-7EC6EADFD37B}" type="presParOf" srcId="{843FE955-29B6-4C57-847C-64D3FF00DC76}" destId="{CCE49B5B-097C-474B-99D0-133CE7F5B75F}" srcOrd="4" destOrd="0" presId="urn:microsoft.com/office/officeart/2005/8/layout/vProcess5"/>
    <dgm:cxn modelId="{74011211-F1E9-43DB-9737-90E85DDAE1B4}" type="presParOf" srcId="{843FE955-29B6-4C57-847C-64D3FF00DC76}" destId="{F83AB6A0-7919-4C90-9FE5-D60047AA06AE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A24FC0-FFBC-425C-9BB3-CB41E630DC44}">
      <dsp:nvSpPr>
        <dsp:cNvPr id="0" name=""/>
        <dsp:cNvSpPr/>
      </dsp:nvSpPr>
      <dsp:spPr>
        <a:xfrm>
          <a:off x="1102795" y="0"/>
          <a:ext cx="4525963" cy="4525963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E620558-C2D2-47C7-9F98-6853B031235A}">
      <dsp:nvSpPr>
        <dsp:cNvPr id="0" name=""/>
        <dsp:cNvSpPr/>
      </dsp:nvSpPr>
      <dsp:spPr>
        <a:xfrm>
          <a:off x="2546567" y="545995"/>
          <a:ext cx="4580177" cy="165266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0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тарихи</a:t>
          </a:r>
          <a:r>
            <a:rPr lang="ru-RU" sz="2500" b="0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500" b="0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эволюциялық қалыптасқан жүйенің </a:t>
          </a:r>
          <a:r>
            <a:rPr lang="ru-RU" sz="2500" b="0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— </a:t>
          </a:r>
          <a:r>
            <a:rPr lang="ru-RU" sz="2500" b="0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кариотиптің өзгеруі</a:t>
          </a:r>
          <a:endParaRPr lang="ru-RU" sz="25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46567" y="545995"/>
        <a:ext cx="4580177" cy="1652667"/>
      </dsp:txXfrm>
    </dsp:sp>
    <dsp:sp modelId="{A152377B-F6EB-41F0-809F-7919A28B771F}">
      <dsp:nvSpPr>
        <dsp:cNvPr id="0" name=""/>
        <dsp:cNvSpPr/>
      </dsp:nvSpPr>
      <dsp:spPr>
        <a:xfrm>
          <a:off x="2546567" y="2511549"/>
          <a:ext cx="4543933" cy="167129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хромосома </a:t>
          </a:r>
          <a:r>
            <a:rPr lang="ru-RU" sz="2400" b="0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сандарының </a:t>
          </a:r>
          <a:r>
            <a:rPr lang="ru-RU" sz="2400" b="0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 </a:t>
          </a:r>
          <a:r>
            <a:rPr lang="ru-RU" sz="2400" b="0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хромосомалардың құрылымының бұзылуы болып</a:t>
          </a:r>
          <a:r>
            <a:rPr lang="ru-RU" sz="2400" b="0" i="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0" i="0" kern="1200" dirty="0" err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табылады</a:t>
          </a:r>
          <a:endParaRPr lang="ru-RU" sz="2400" kern="12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46567" y="2511549"/>
        <a:ext cx="4543933" cy="16712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8A8CF7-717E-44D5-B972-A32D04D2EC22}">
      <dsp:nvSpPr>
        <dsp:cNvPr id="0" name=""/>
        <dsp:cNvSpPr/>
      </dsp:nvSpPr>
      <dsp:spPr>
        <a:xfrm>
          <a:off x="0" y="-233935"/>
          <a:ext cx="7383780" cy="33261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1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Толық триплоидия</a:t>
          </a:r>
          <a:r>
            <a:rPr lang="ru-RU" sz="2800" b="1" i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i="1" kern="1200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(</a:t>
          </a:r>
          <a:r>
            <a:rPr lang="ru-RU" sz="2000" b="1" i="1" kern="1200" dirty="0" err="1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Зп</a:t>
          </a:r>
          <a:r>
            <a:rPr lang="ru-RU" sz="2000" b="1" i="1" kern="1200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2000" b="1" i="1" kern="1200" dirty="0" err="1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және тетроплоидия</a:t>
          </a:r>
          <a:r>
            <a:rPr lang="ru-RU" sz="2000" b="1" i="1" kern="1200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 (4п) </a:t>
          </a:r>
          <a:r>
            <a:rPr lang="ru-RU" sz="2000" b="1" i="1" kern="1200" dirty="0" err="1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нысандары</a:t>
          </a:r>
          <a:r>
            <a:rPr lang="ru-RU" sz="2000" b="1" i="1" kern="1200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i="1" kern="1200" dirty="0" err="1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адамдарда</a:t>
          </a:r>
          <a:r>
            <a:rPr lang="ru-RU" sz="2000" b="1" i="1" kern="1200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 тек </a:t>
          </a:r>
          <a:r>
            <a:rPr lang="ru-RU" sz="2000" b="1" i="1" kern="1200" dirty="0" err="1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кенеттен</a:t>
          </a:r>
          <a:r>
            <a:rPr lang="ru-RU" sz="2000" b="1" i="1" kern="1200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i="1" kern="1200" dirty="0" err="1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өздігінен еніп</a:t>
          </a:r>
          <a:r>
            <a:rPr lang="ru-RU" sz="2000" b="1" i="1" kern="1200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i="1" kern="1200" dirty="0" err="1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түсіп қалған түсіктерде ғана байқалған</a:t>
          </a:r>
          <a:r>
            <a:rPr lang="ru-RU" sz="2000" b="1" i="1" kern="1200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.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Ал, </a:t>
          </a:r>
          <a:r>
            <a:rPr lang="ru-RU" sz="2000" b="1" i="1" kern="1200" dirty="0" err="1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өсімдіктерде </a:t>
          </a:r>
          <a:r>
            <a:rPr lang="ru-RU" sz="2000" b="1" i="1" kern="1200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полиплоидия (</a:t>
          </a:r>
          <a:r>
            <a:rPr lang="ru-RU" sz="2000" b="1" i="1" kern="1200" dirty="0" err="1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Зп</a:t>
          </a:r>
          <a:r>
            <a:rPr lang="ru-RU" sz="2000" b="1" i="1" kern="1200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, 4п, 5п) </a:t>
          </a:r>
          <a:r>
            <a:rPr lang="ru-RU" sz="2000" b="1" i="1" kern="1200" dirty="0" err="1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құнды қасиеттерді қалыптастырады </a:t>
          </a:r>
          <a:r>
            <a:rPr lang="ru-RU" sz="2000" b="1" i="1" kern="1200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— </a:t>
          </a:r>
          <a:r>
            <a:rPr lang="ru-RU" sz="2000" b="1" i="1" kern="1200" dirty="0" err="1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өміршең болуын</a:t>
          </a:r>
          <a:r>
            <a:rPr lang="ru-RU" sz="2000" b="1" i="1" kern="1200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b="1" i="1" kern="1200" dirty="0" err="1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өнімді болуын</a:t>
          </a:r>
          <a:r>
            <a:rPr lang="ru-RU" sz="2000" b="1" i="1" kern="1200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rPr>
            <a:t> т.с.с </a:t>
          </a:r>
          <a:endParaRPr lang="ru-RU" sz="2000" b="1" i="1" kern="1200" dirty="0">
            <a:solidFill>
              <a:schemeClr val="tx2">
                <a:lumMod val="2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-233935"/>
        <a:ext cx="4729293" cy="3326112"/>
      </dsp:txXfrm>
    </dsp:sp>
    <dsp:sp modelId="{69B28DDF-8624-4418-BE8E-39E6F0564756}">
      <dsp:nvSpPr>
        <dsp:cNvPr id="0" name=""/>
        <dsp:cNvSpPr/>
      </dsp:nvSpPr>
      <dsp:spPr>
        <a:xfrm>
          <a:off x="1303019" y="3229317"/>
          <a:ext cx="7383780" cy="30547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Анеуплоидия</a:t>
          </a:r>
          <a:r>
            <a:rPr lang="ru-RU" sz="2800" b="1" i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1" i="1" kern="1200" dirty="0" smtClean="0">
              <a:latin typeface="Times New Roman" pitchFamily="18" charset="0"/>
              <a:cs typeface="Times New Roman" pitchFamily="18" charset="0"/>
            </a:rPr>
            <a:t>— </a:t>
          </a:r>
          <a:r>
            <a:rPr lang="ru-RU" sz="1900" b="1" i="1" kern="1200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аутосомды</a:t>
          </a:r>
          <a:r>
            <a:rPr lang="ru-RU" sz="1900" b="1" i="1" kern="1200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900" b="1" i="1" kern="1200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жыныс</a:t>
          </a:r>
          <a:r>
            <a:rPr lang="ru-RU" sz="1900" b="1" i="1" kern="1200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1" i="1" kern="1200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хромосомалар</a:t>
          </a:r>
          <a:r>
            <a:rPr lang="ru-RU" sz="1900" b="1" i="1" kern="1200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1" i="1" kern="1200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сандарының ауытқуы салдарынан</a:t>
          </a:r>
          <a:r>
            <a:rPr lang="ru-RU" sz="1900" b="1" i="1" kern="1200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1" i="1" kern="1200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болуы</a:t>
          </a:r>
          <a:r>
            <a:rPr lang="ru-RU" sz="1900" b="1" i="1" kern="1200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1" i="1" kern="1200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мүмкін</a:t>
          </a:r>
          <a:r>
            <a:rPr lang="ru-RU" sz="1900" b="1" i="1" kern="1200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900" b="1" i="1" kern="1200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Жыныс</a:t>
          </a:r>
          <a:r>
            <a:rPr lang="ru-RU" sz="1900" b="1" i="1" kern="1200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1" i="1" kern="1200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хромосомасының </a:t>
          </a:r>
          <a:r>
            <a:rPr lang="ru-RU" sz="1900" b="1" i="1" kern="1200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саны </a:t>
          </a:r>
          <a:r>
            <a:rPr lang="ru-RU" sz="1900" b="1" i="1" kern="1200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өзгергенде әрбір қосымша</a:t>
          </a:r>
          <a:r>
            <a:rPr lang="ru-RU" sz="1900" b="1" i="1" kern="1200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Ххромосома</a:t>
          </a:r>
          <a:r>
            <a:rPr lang="ru-RU" sz="1900" b="1" i="1" kern="1200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1" i="1" kern="1200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өте тығыз ширатылған гетерохроматин</a:t>
          </a:r>
          <a:r>
            <a:rPr lang="ru-RU" sz="1900" b="1" i="1" kern="1200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1" i="1" kern="1200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күйінде болып</a:t>
          </a:r>
          <a:r>
            <a:rPr lang="ru-RU" sz="1900" b="1" i="1" kern="1200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900" b="1" i="1" kern="1200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оның гендері</a:t>
          </a:r>
          <a:r>
            <a:rPr lang="ru-RU" sz="1900" b="1" i="1" kern="1200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1" i="1" kern="1200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активсіз</a:t>
          </a:r>
          <a:r>
            <a:rPr lang="ru-RU" sz="1900" b="1" i="1" kern="1200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900" b="1" i="1" kern="1200" dirty="0" err="1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болады</a:t>
          </a:r>
          <a:r>
            <a:rPr lang="ru-RU" sz="1900" b="1" i="1" kern="1200" dirty="0" smtClean="0">
              <a:solidFill>
                <a:schemeClr val="tx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1900" b="1" i="1" kern="1200" dirty="0">
            <a:solidFill>
              <a:schemeClr val="tx2">
                <a:lumMod val="1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303019" y="3229317"/>
        <a:ext cx="4311102" cy="3054728"/>
      </dsp:txXfrm>
    </dsp:sp>
    <dsp:sp modelId="{CB54653B-0198-4C64-BD47-21FD64E8D230}">
      <dsp:nvSpPr>
        <dsp:cNvPr id="0" name=""/>
        <dsp:cNvSpPr/>
      </dsp:nvSpPr>
      <dsp:spPr>
        <a:xfrm>
          <a:off x="5614122" y="2208072"/>
          <a:ext cx="1769657" cy="176965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5614122" y="2208072"/>
        <a:ext cx="1769657" cy="17696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3FEA-844D-4E08-A41B-68E86AB100BF}" type="datetimeFigureOut">
              <a:rPr lang="ru-RU" smtClean="0"/>
              <a:pPr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FD19D-9EC8-4FA6-8595-8B69BF1635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3FEA-844D-4E08-A41B-68E86AB100BF}" type="datetimeFigureOut">
              <a:rPr lang="ru-RU" smtClean="0"/>
              <a:pPr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FD19D-9EC8-4FA6-8595-8B69BF1635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3FEA-844D-4E08-A41B-68E86AB100BF}" type="datetimeFigureOut">
              <a:rPr lang="ru-RU" smtClean="0"/>
              <a:pPr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FD19D-9EC8-4FA6-8595-8B69BF1635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3FEA-844D-4E08-A41B-68E86AB100BF}" type="datetimeFigureOut">
              <a:rPr lang="ru-RU" smtClean="0"/>
              <a:pPr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FD19D-9EC8-4FA6-8595-8B69BF1635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3FEA-844D-4E08-A41B-68E86AB100BF}" type="datetimeFigureOut">
              <a:rPr lang="ru-RU" smtClean="0"/>
              <a:pPr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FD19D-9EC8-4FA6-8595-8B69BF1635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3FEA-844D-4E08-A41B-68E86AB100BF}" type="datetimeFigureOut">
              <a:rPr lang="ru-RU" smtClean="0"/>
              <a:pPr/>
              <a:t>11.02.2025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FD19D-9EC8-4FA6-8595-8B69BF1635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3FEA-844D-4E08-A41B-68E86AB100BF}" type="datetimeFigureOut">
              <a:rPr lang="ru-RU" smtClean="0"/>
              <a:pPr/>
              <a:t>11.02.2025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FD19D-9EC8-4FA6-8595-8B69BF1635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3FEA-844D-4E08-A41B-68E86AB100BF}" type="datetimeFigureOut">
              <a:rPr lang="ru-RU" smtClean="0"/>
              <a:pPr/>
              <a:t>11.02.2025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FD19D-9EC8-4FA6-8595-8B69BF1635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3FEA-844D-4E08-A41B-68E86AB100BF}" type="datetimeFigureOut">
              <a:rPr lang="ru-RU" smtClean="0"/>
              <a:pPr/>
              <a:t>11.02.2025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FD19D-9EC8-4FA6-8595-8B69BF1635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3FEA-844D-4E08-A41B-68E86AB100BF}" type="datetimeFigureOut">
              <a:rPr lang="ru-RU" smtClean="0"/>
              <a:pPr/>
              <a:t>11.02.2025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FD19D-9EC8-4FA6-8595-8B69BF1635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3FEA-844D-4E08-A41B-68E86AB100BF}" type="datetimeFigureOut">
              <a:rPr lang="ru-RU" smtClean="0"/>
              <a:pPr/>
              <a:t>11.02.2025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FD19D-9EC8-4FA6-8595-8B69BF1635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53FEA-844D-4E08-A41B-68E86AB100BF}" type="datetimeFigureOut">
              <a:rPr lang="ru-RU" smtClean="0"/>
              <a:pPr/>
              <a:t>11.02.2025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FD19D-9EC8-4FA6-8595-8B69BF16356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kk.wikipedia.org/wiki/%D0%A2%D2%B1%D2%9B%D1%8B%D0%BC_%D2%9B%D1%83%D0%B0%D0%BB%D0%B0%D0%B9%D1%82%D1%8B%D0%BD_%D0%B0%D1%83%D1%80%D1%83%D0%BB%D0%B0%D1%80" TargetMode="External"/><Relationship Id="rId2" Type="http://schemas.openxmlformats.org/officeDocument/2006/relationships/hyperlink" Target="https://kk.wikipedia.org/wiki/%D0%90%D1%80%D0%BD%D0%B0%D0%B9%D1%8B:%D0%9A%D1%96%D1%82%D0%B0%D0%BF_%D2%9B%D0%B0%D0%B9%D0%BD%D0%B0%D1%80%D0%BB%D0%B0%D1%80%D1%8B/996575206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kk.wikipedia.org/wiki/%D0%90%D1%80%D0%BD%D0%B0%D0%B9%D1%8B:%D0%9A%D1%96%D1%82%D0%B0%D0%BF_%D2%9B%D0%B0%D0%B9%D0%BD%D0%B0%D1%80%D0%BB%D0%B0%D1%80%D1%8B/9965437408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kk.wikipedia.org/w/index.php?title=%D0%9F%D0%B0%D1%82%D0%B0%D1%83_%D1%81%D0%B8%D0%BD%D0%B4%D1%80%D0%BE%D0%BC&amp;action=edit&amp;redlink=1" TargetMode="External"/><Relationship Id="rId2" Type="http://schemas.openxmlformats.org/officeDocument/2006/relationships/hyperlink" Target="https://kk.wikipedia.org/wiki/%D0%94%D0%B0%D1%83%D0%BD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kk.wikipedia.org/w/index.php?title=%D0%A8%D0%B5%D1%80%D0%B5%D1%88%D0%B5%D0%B2%D1%81%D0%BA%D0%B8%D0%B9-%D0%A2%D0%B5%D1%80%D0%BD%D0%B5%D1%80_%D1%81%D0%B8%D0%BD%D0%B4%D1%80%D0%BE%D0%BC%D1%8B&amp;action=edit&amp;redlink=1" TargetMode="External"/><Relationship Id="rId4" Type="http://schemas.openxmlformats.org/officeDocument/2006/relationships/hyperlink" Target="https://kk.wikipedia.org/w/index.php?title=%D0%AD%D0%B4%D0%B2%D0%B0%D1%80%D1%81_%D1%81%D0%B8%D0%BD%D0%B4%D1%80%D0%BE%D0%BC&amp;action=edit&amp;redlink=1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/>
              <a:t>Хромосомалық аурулар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admin\Desktop\скачанные файлы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4869393" cy="32403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099" name="Picture 3" descr="C:\Users\admin\Desktop\скачанные файлы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492895"/>
            <a:ext cx="4032448" cy="43651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971600" y="4509120"/>
            <a:ext cx="30243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Даун ауруымен ауыратын сәбилер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60648"/>
          <a:ext cx="8229600" cy="6533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r>
                        <a:rPr lang="kk-KZ" sz="3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Эдвардс синдромы (+18)</a:t>
                      </a:r>
                      <a:endParaRPr lang="ru-RU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4561">
                <a:tc>
                  <a:txBody>
                    <a:bodyPr/>
                    <a:lstStyle/>
                    <a:p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Бұл ауруды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1960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жылы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Эдвардс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айқыңдап тапқан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оның жиілігі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1/4500-ден 1/650-ге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дейін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болады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Бұл аурумен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ерлерге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қарағанда әйелдер жиірек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ауырады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Бұл 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—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ұл балалардың эмбриональдық 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даму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кезінде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не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өмірінің алғашқы апталарыңда көптеп өліп қалатындығын көрсетеді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3485">
                <a:tc>
                  <a:txBody>
                    <a:bodyPr/>
                    <a:lstStyle/>
                    <a:p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Бұл аурудьщ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негізгі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сипаттамаларына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мьшалар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жатады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нәрестелердің салмағы өте жеңіл, бойлары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кішкентай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болады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иектері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тегіс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жақтары нашар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дамыған, 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бас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сүйегі кішкентай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құлақтары кішкентай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және олар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бас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сүйегіне томендеу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орналасқан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тұмсықтары шығыңқы құстұмсық болып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келеді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Птоз, экзофтальм,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эпикант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дамыған, көздерінің мөддір қабығының бұддырлануы, көру 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нерв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дискісінің семуі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сияқты керу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мүшелерінің мүкістігі айқын байқалып тұрады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Қол саусақтары өте ұзын немесе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өте қысқа болып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2—5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саусақтары ерекше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орналасқан болады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Табандарының пішіні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өзгереді: Жүрек-тамыр жүйесінің, бүйректерінің мүкістігі байқалады.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Ересек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жасқа дейін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жеткен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балалардың ақыл-естерінің 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кем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болатындығы байқалған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Эдвардс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синдромын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нәресте туылған кезде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бала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жолдасының 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(плацента)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кішкентай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болуы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және жалғыз кіндік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артериясының болуы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арқылы күні бұрын анықтауға болады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admin\Desktop\скачанные файлы (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7" y="188639"/>
            <a:ext cx="3966591" cy="38164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123" name="Picture 3" descr="C:\Users\admin\Desktop\скачанные файлы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32880" y="3645024"/>
            <a:ext cx="4729476" cy="301272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683568" y="4725144"/>
            <a:ext cx="2736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Эдвардс синдромымен ауыратын сәбилер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0"/>
          <a:ext cx="8229600" cy="6810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8987">
                <a:tc>
                  <a:txBody>
                    <a:bodyPr/>
                    <a:lstStyle/>
                    <a:p>
                      <a:r>
                        <a:rPr lang="kk-KZ" sz="2800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Патау синдромомы</a:t>
                      </a:r>
                      <a:r>
                        <a:rPr lang="kk-KZ" sz="2800" i="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(+13)</a:t>
                      </a:r>
                      <a:endParaRPr lang="ru-RU" sz="2800" i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0509">
                <a:tc>
                  <a:txBody>
                    <a:bodyPr/>
                    <a:lstStyle/>
                    <a:p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1961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жылы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Патау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және оның әріптестері өте кемтар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сұрықсыз баланың кариотипін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зерттегенде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оның 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тобында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артық 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хромосоманың болатынын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анықтап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осы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ауруды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сипаттап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жазған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Бұл сиңдромның популяциялардағы жиілігін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анықтау қиын, себебі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осы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сиңдроммен ауырған балалар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ерте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өліп қалады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дегенмен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оның орташа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жиілігі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1:3500—4000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жуық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Бұл синдромның клиникалық сипаттары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—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балалардың салмағы оте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жеңіл, бойлары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қысқа және олар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күні жетпей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туылады</a:t>
                      </a:r>
                      <a:r>
                        <a:rPr kumimoji="0" lang="ru-RU" sz="2000" b="1" i="1" kern="1200" dirty="0" smtClean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2000" b="1" i="1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1296">
                <a:tc>
                  <a:txBody>
                    <a:bodyPr/>
                    <a:lstStyle/>
                    <a:p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Сол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сияқты, 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осы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синдромның ерекше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белгілеріне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жұмсақ және қатты таңдайларының жырық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көздерінің өте кішкентай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—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әр түрлі дәрежеде микрофтальмиялы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больш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келуін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атауға болады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Оларда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туа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біткен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катаракта,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беттерінің ангиомасы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полидактилия, синдактилия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және табандарының өзгерулері байқалады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Жүрегінің, бүйректерінің қызметтері бұзылады.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Қыз балаларда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жатырдың имек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болуы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ұлдардың ұмаларының өзгерулері байқалады.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Гипотония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және 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гипертония,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ақыл-естері 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кем,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тоқ ішектің ауытқуы, қосымша көкбауыр кездеседі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Бұл синдроммен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ауырған нәрестелер өмірінің алғашқы күндерінде немесе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алғашқы аптада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ақ әліп қалады.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Дегенмен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кейде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олар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2—3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жыл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өмір сүруі 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 </a:t>
                      </a:r>
                      <a:r>
                        <a:rPr kumimoji="0" lang="ru-RU" sz="2000" b="1" i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мүмкін</a:t>
                      </a:r>
                      <a:r>
                        <a:rPr kumimoji="0" lang="ru-RU" sz="20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20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C:\Users\admin\Desktop\скачанные файлы (4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32656"/>
            <a:ext cx="5520613" cy="33123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171" name="Picture 3" descr="C:\Users\admin\Desktop\скачанные файлы (5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624486"/>
            <a:ext cx="4311352" cy="32335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60648"/>
          <a:ext cx="8229600" cy="6336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4204">
                <a:tc>
                  <a:txBody>
                    <a:bodyPr/>
                    <a:lstStyle/>
                    <a:p>
                      <a:r>
                        <a:rPr kumimoji="0" lang="ru-RU" sz="2800" b="1" i="0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Клайнфельтер</a:t>
                      </a:r>
                      <a:r>
                        <a:rPr kumimoji="0" lang="ru-RU" sz="2800" b="1" i="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синдромы (ХХУ, ХХХУ, ХХХХУ, XXX</a:t>
                      </a:r>
                      <a:r>
                        <a:rPr kumimoji="0" lang="ru-RU" sz="2800" b="0" i="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kumimoji="0" lang="ru-RU" sz="2800" b="1" i="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У, ХУУ)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0855">
                <a:tc>
                  <a:txBody>
                    <a:bodyPr/>
                    <a:lstStyle/>
                    <a:p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Клайнфельтер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синдромы ер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адамдарда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кездеседі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және ол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қосымша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жыныс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хромосомасының болуымен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сипатталады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(ХХУ, ХХХУ, т.с.с.).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Оның орташа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жиілігі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1:500-ге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тең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 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Бұл синдромның негізгі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сипатына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мыналарды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жатқызуға болады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бойлары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өте ұзын, иықтары 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тар,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бөкселері кең, бұлшықеттері нашар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дамыған 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астеник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немесе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әтек 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пішілген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адам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типтес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болып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келеді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Беттерінде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және қолтықтарында мардымсыз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өте сирек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түктері болады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ал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қасағаның түктері әйелдерге ұқсас болады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олардың шәует жолдары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семіп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(атрофия)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қалған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сперматогенез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болмай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бедеу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болып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келеді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91645">
                <a:tc>
                  <a:txBody>
                    <a:bodyPr/>
                    <a:lstStyle/>
                    <a:p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Ақыл-естері кемістеу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ете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сенгіш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кәңіл-күйі 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тез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өзгергіш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қызбалау болады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 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Клайнфельтер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синдромымен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ауырған адамдардың дерматоглификасы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өзгерген 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—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қол саусақтарының өрнегінде доғалар жиі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кездесіп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қырлар 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— (гребень) саны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азаяды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7" name="Picture 3" descr="C:\Users\admin\Desktop\7918365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2026156" cy="4896544"/>
          </a:xfrm>
          <a:prstGeom prst="rect">
            <a:avLst/>
          </a:prstGeom>
          <a:noFill/>
        </p:spPr>
      </p:pic>
      <p:pic>
        <p:nvPicPr>
          <p:cNvPr id="6148" name="Picture 4" descr="C:\Users\admin\Desktop\image12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81726" y="2060848"/>
            <a:ext cx="5555974" cy="439248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8686800" cy="6765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8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91419">
                <a:tc>
                  <a:txBody>
                    <a:bodyPr/>
                    <a:lstStyle/>
                    <a:p>
                      <a:r>
                        <a:rPr kumimoji="0" lang="ru-RU" sz="3200" b="1" i="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Шерешевский — Тернер синдромы (ХО)</a:t>
                      </a:r>
                      <a:endParaRPr lang="ru-RU" sz="3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0689">
                <a:tc>
                  <a:txBody>
                    <a:bodyPr/>
                    <a:lstStyle/>
                    <a:p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Бұл синдромды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1925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жылы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Н.А. Шерешевский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және 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1938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жылы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Тернер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тауып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сипаттап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жазған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Оның орташа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жиілігі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1; 3000-ге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тең және 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тек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әйедцерде кездесіп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әсіресе аласа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бойлы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қыздар арасында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жиі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байқалады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 Шерешевский—Тернер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синдромын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жаңа туылған қыз нәрестелерде айқын байқауға болады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себебі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моносомия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X (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ХО)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кейбір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мүшелер 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мен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ұлпалардың жатырда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дамуын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бұзатындықтан нәрестелер бірнеше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аномалиялармен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туылады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яғни салмақтары өте жеңіл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бойлары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қысқа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табандарында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және қолдарында лимфоидтық ісіктер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тырнақтарының гипоплазиясы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толық жетілмеуі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байқалады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3237">
                <a:tc>
                  <a:txBody>
                    <a:bodyPr/>
                    <a:lstStyle/>
                    <a:p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Жүректерінің туа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біткен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ақаулықтары, қолқа 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(аорта),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екпе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артериясының тарылуы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(стеноз,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коарктация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байқалып, эпикант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дамыған, шаштары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қысқа, мойыны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қысқа және жуан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болып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келеді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Қаңқа дамуының аномалиялары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көкірек қуысының өзгеруі, 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4—5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саусақтарының қысқаруы 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бұл ауруға тән белгілер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болып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табылады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Бойларының қысқа болуына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байланысты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аяқтары 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қысқа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тұлғалары ұзындау болып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дене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кұрылысында 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диспропорция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байқалады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Иықтары кең, бөкселері 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тар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болып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өздерінің сыртқы құрылысы жағынан 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ер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адамдарға ұқсас келеді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 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Ауруларда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ішкі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және сыртқы жыныс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мүшелері дамымай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соңғы жыныс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белгілері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—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сүт бездері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қолтықтарында, қасаға үстінде түктер болмайды</a:t>
                      </a:r>
                      <a:r>
                        <a:rPr kumimoji="0"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194" name="Picture 2" descr="C:\Users\admin\Desktop\скачанные файлы (7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3" y="332656"/>
            <a:ext cx="3788729" cy="36724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195" name="Picture 3" descr="C:\Users\admin\Desktop\скачанные файлы (8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2132856"/>
            <a:ext cx="4032448" cy="45372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260648"/>
          <a:ext cx="8784976" cy="54063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81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«Мысық ақайы» </a:t>
                      </a:r>
                      <a:r>
                        <a:rPr kumimoji="0" lang="ru-RU" sz="3200" b="1" i="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синдромы (5р </a:t>
                      </a:r>
                      <a:r>
                        <a:rPr kumimoji="0" lang="ru-RU" sz="3200" b="1" i="0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делециясы</a:t>
                      </a:r>
                      <a:r>
                        <a:rPr kumimoji="0" lang="ru-RU" sz="3200" b="1" i="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kumimoji="0" lang="ru-RU" sz="3200" b="0" i="0" kern="1200" dirty="0" smtClean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2235">
                <a:tc>
                  <a:txBody>
                    <a:bodyPr/>
                    <a:lstStyle/>
                    <a:p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Бұл 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синдром 5р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хромосоманың қысқа иінінің делециясымен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байланысты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екенін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1965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жылы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Герман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дәлелдеген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Оның жиілігі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толық анықталмаған.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Дегенмен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соңғы кездері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бұл 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синдром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жиі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кездесетін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болып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жүр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Оның клиникалық сипаты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—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бұл аурумен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ауыратын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балалардың дыбыс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тембрі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ерекше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мысықша 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мияулап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»,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жалынышты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күйде болады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endParaRPr kumimoji="0" lang="ru-RU" sz="2400" b="0" i="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122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Сол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сияқты олардың ақылесі 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кем,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денесінің дамуы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нашар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болады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Өсе келе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бұл белгілер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жойылуы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мүмкін.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Негізгі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фенотиптік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белгілері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—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беті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дөңгелек, эпикант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дамыған, 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микроцефалия </a:t>
                      </a:r>
                      <a:r>
                        <a:rPr kumimoji="0"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және жүрегінің ақаулықтары айқын байқалады</a:t>
                      </a:r>
                      <a:r>
                        <a:rPr kumimoji="0"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87824" y="260648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Жоспар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1124744"/>
            <a:ext cx="8280920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I.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Кіріспе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II.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Негізгі бөлім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Хромосомалық ауруға түсініктеме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Аурудың пайда болу себебі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Хромосомалық аурулар түрлері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III.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Қорытынды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IV.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Пайдаланылған әдебиеттер тізімі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 descr="C:\Users\admin\Desktop\скачанные файлы (10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4977602" cy="33123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220" name="Picture 4" descr="C:\Users\admin\Desktop\скачанные файлы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717032"/>
            <a:ext cx="4592510" cy="29523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err="1" smtClean="0">
                <a:solidFill>
                  <a:schemeClr val="accent1"/>
                </a:solidFill>
              </a:rPr>
              <a:t>Пайдаланыл</a:t>
            </a:r>
            <a:r>
              <a:rPr lang="kk-KZ" sz="3200" dirty="0" smtClean="0">
                <a:solidFill>
                  <a:schemeClr val="accent1"/>
                </a:solidFill>
              </a:rPr>
              <a:t>ған әдебиеттер тізімі</a:t>
            </a:r>
            <a:endParaRPr lang="ru-RU" sz="3200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О.Д.Дайырбеков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Б.Е.Алтынбеков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Б.К.Торғауытов, У.И.Кенесариев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Т.С.Хайдарова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Аурудың алдын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және сақтандыру бойынша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орысша-қазақша терминологиялық сөздік.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Шымкент.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“Ғасыр-Ш”,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2005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ISBN 9965-752-06-0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Жоғарыға көтеріліңіз↑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 Қазақ Энциклопедиясы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Патологиялық анотомия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терминдерінің орысша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латынша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қазақша түсініктеме сөздігі.- Ақтөбе.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ISBN 9965-437-40-8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http://kazorta.org/hromosomaly-aurular/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21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Хромосомалық аурулар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клиникалық сипаттары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жағынан түрліше 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келетін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адамдар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патологиясының үлкен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тобын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айтамыз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Олардың бәрінің себептері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хромосомалық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геномдық мутациялар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Хромосомалық аурулардың басқа тұқым қуалайтын аурулардан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ерекшелігі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Г. Мендель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заңдарынан өзгеше жолмен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тұқым қуалайды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admin\Desktop\images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4941168"/>
            <a:ext cx="5328592" cy="15687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7494"/>
            <a:ext cx="8507288" cy="3089498"/>
          </a:xfrm>
        </p:spPr>
        <p:txBody>
          <a:bodyPr>
            <a:noAutofit/>
          </a:bodyPr>
          <a:lstStyle/>
          <a:p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Қазіргі кездегі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ғылыми деректерге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қарағанда дүниеге келген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нәрестелердің 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пайызы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әр түрлі генетикалық өзгерістермен туылады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олардың ішінен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0,5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пайызы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шамасындагы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балаларда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хромосомалық аурулар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байқалады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Бүгінгі таңда 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700-ге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жуық хромосомалық аберрациялар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бұзылыстар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сипатталып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жазылған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олардың ішінен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100-ге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жуығы адамдардың ақыл-есінің кеміс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болуына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денелерінің дамуының бұзылуына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әр түрлі зілді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хромосомалық аурулардың дамуына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алып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admin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530488"/>
            <a:ext cx="4104456" cy="30743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4572000" y="3501008"/>
            <a:ext cx="4572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Адамдардың хромосомалық ауруларының негізгі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клиникалық сипаты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туа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біткен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ақаулықтарды, ақыл-естерінің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кем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болуын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жыныстық дамуының бұзылуы нөтижесінде бедеу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болуын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яғни ұрпақ қалдыра алмауын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өздігінен түсік тастауын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т.с.с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атауға болады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Көптеген хромосомалық аурулардың пайда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болуының басты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себебі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60648"/>
          <a:ext cx="8229600" cy="36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00400">
                <a:tc>
                  <a:txBody>
                    <a:bodyPr/>
                    <a:lstStyle/>
                    <a:p>
                      <a:r>
                        <a:rPr kumimoji="0" lang="ru-RU" sz="2400" kern="1200" dirty="0" err="1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Ағзалардың </a:t>
                      </a:r>
                      <a:r>
                        <a:rPr kumimoji="0" lang="ru-RU" sz="24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хромосома </a:t>
                      </a:r>
                      <a:r>
                        <a:rPr kumimoji="0" lang="ru-RU" sz="2400" kern="1200" dirty="0" err="1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сандарының ауытқуы жасушаның дұрыс бөлінбеуінің </a:t>
                      </a:r>
                      <a:r>
                        <a:rPr kumimoji="0" lang="ru-RU" sz="24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 </a:t>
                      </a:r>
                      <a:r>
                        <a:rPr kumimoji="0" lang="ru-RU" sz="2400" kern="1200" dirty="0" err="1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әр түрлі мутагендік</a:t>
                      </a:r>
                      <a:r>
                        <a:rPr kumimoji="0" lang="ru-RU" sz="24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kern="1200" dirty="0" err="1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факторлардың әсерінен жасуша</a:t>
                      </a:r>
                      <a:r>
                        <a:rPr kumimoji="0" lang="ru-RU" sz="24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kern="1200" dirty="0" err="1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бөлінуінде хромосомалардың бір-бірінен</a:t>
                      </a:r>
                      <a:r>
                        <a:rPr kumimoji="0" lang="ru-RU" sz="24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kern="1200" dirty="0" err="1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ажыраспауының салдарынан</a:t>
                      </a:r>
                      <a:r>
                        <a:rPr kumimoji="0" lang="ru-RU" sz="24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kern="1200" dirty="0" err="1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болады</a:t>
                      </a:r>
                      <a:r>
                        <a:rPr kumimoji="0" lang="ru-RU" sz="24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kumimoji="0" lang="ru-RU" sz="2400" kern="1200" dirty="0" err="1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Бұл </a:t>
                      </a:r>
                      <a:r>
                        <a:rPr kumimoji="0" lang="ru-RU" sz="24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хромосома </a:t>
                      </a:r>
                      <a:r>
                        <a:rPr kumimoji="0" lang="ru-RU" sz="2400" kern="1200" dirty="0" err="1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санының еселеп</a:t>
                      </a:r>
                      <a:r>
                        <a:rPr kumimoji="0" lang="ru-RU" sz="24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kern="1200" dirty="0" err="1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өсуіне </a:t>
                      </a:r>
                      <a:r>
                        <a:rPr kumimoji="0" lang="ru-RU" sz="24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2400" kern="1200" dirty="0" err="1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полисомия</a:t>
                      </a:r>
                      <a:r>
                        <a:rPr kumimoji="0" lang="ru-RU" sz="24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— </a:t>
                      </a:r>
                      <a:r>
                        <a:rPr kumimoji="0" lang="ru-RU" sz="2400" kern="1200" dirty="0" err="1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Зп</a:t>
                      </a:r>
                      <a:r>
                        <a:rPr kumimoji="0" lang="ru-RU" sz="24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4п, 5п т.с.с), не </a:t>
                      </a:r>
                      <a:r>
                        <a:rPr kumimoji="0" lang="ru-RU" sz="2400" kern="1200" dirty="0" err="1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қалыпты кариотиптің бір</a:t>
                      </a:r>
                      <a:r>
                        <a:rPr kumimoji="0" lang="ru-RU" sz="24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kern="1200" dirty="0" err="1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немесе</a:t>
                      </a:r>
                      <a:r>
                        <a:rPr kumimoji="0" lang="ru-RU" sz="24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kern="1200" dirty="0" err="1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бірнеше</a:t>
                      </a:r>
                      <a:r>
                        <a:rPr kumimoji="0" lang="ru-RU" sz="24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kern="1200" dirty="0" err="1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хромосомаға </a:t>
                      </a:r>
                      <a:r>
                        <a:rPr kumimoji="0" lang="ru-RU" sz="24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r>
                        <a:rPr kumimoji="0" lang="kk-KZ" sz="24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ө</a:t>
                      </a:r>
                      <a:r>
                        <a:rPr kumimoji="0" lang="ru-RU" sz="2400" kern="1200" dirty="0" err="1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бейіп</a:t>
                      </a:r>
                      <a:r>
                        <a:rPr kumimoji="0" lang="ru-RU" sz="24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не </a:t>
                      </a:r>
                      <a:r>
                        <a:rPr kumimoji="0" lang="ru-RU" sz="2400" kern="1200" dirty="0" err="1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кемуіне</a:t>
                      </a:r>
                      <a:r>
                        <a:rPr kumimoji="0" lang="ru-RU" sz="24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kern="1200" dirty="0" err="1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алып</a:t>
                      </a:r>
                      <a:r>
                        <a:rPr kumimoji="0" lang="ru-RU" sz="24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kern="1200" dirty="0" err="1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келеді</a:t>
                      </a:r>
                      <a:r>
                        <a:rPr kumimoji="0" lang="ru-RU" sz="24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(анеуплоидия) — </a:t>
                      </a:r>
                      <a:r>
                        <a:rPr kumimoji="0" lang="ru-RU" sz="2400" kern="1200" dirty="0" err="1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моносомия</a:t>
                      </a:r>
                      <a:r>
                        <a:rPr kumimoji="0" lang="ru-RU" sz="24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2п-1; </a:t>
                      </a:r>
                      <a:r>
                        <a:rPr kumimoji="0" lang="ru-RU" sz="2400" kern="1200" dirty="0" err="1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трисомия</a:t>
                      </a:r>
                      <a:r>
                        <a:rPr kumimoji="0" lang="ru-RU" sz="2400" kern="120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2п+1.</a:t>
                      </a:r>
                      <a:endParaRPr lang="ru-RU" sz="2400" dirty="0">
                        <a:solidFill>
                          <a:schemeClr val="tx2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3074" name="Picture 2" descr="C:\Users\admin\Desktop\imag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4077072"/>
            <a:ext cx="4043840" cy="25202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5014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кездесетін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хромосома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ауруларының қатарына трисомиялар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кезде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хромосома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жұптарының бірінде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қосымша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3-хромосома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2" tooltip="Даун"/>
              </a:rPr>
              <a:t>Даун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ауруында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аутосом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21-жұп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трисомия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3" tooltip="Патау синдром (мұндай бет жоқ)"/>
              </a:rPr>
              <a:t>Патау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3" tooltip="Патау синдром (мұндай бет жоқ)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3" tooltip="Патау синдром (мұндай бет жоқ)"/>
              </a:rPr>
              <a:t>синдромында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13-жұпта,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4" tooltip="Эдварс синдром (мұндай бет жоқ)"/>
              </a:rPr>
              <a:t>Эдварс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4" tooltip="Эдварс синдром (мұндай бет жоқ)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4" tooltip="Эдварс синдром (мұндай бет жоқ)"/>
              </a:rPr>
              <a:t>синдромында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18-жұбында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Гаметогенезде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мейоздық бөлінудің бұзылуына 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әйелдерде жыныстық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хромосомалардың біреуі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болмаса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hlinkClick r:id="rId5" tooltip="Шерешевский-Тернер синдромы (мұндай бет жоқ)"/>
              </a:rPr>
              <a:t>Шерешевский-Тернер синдромы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керісінше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хромосом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артық болса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трипло-Х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(ер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адамдарда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Клайнфельтер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синдромының қалыптасуына әкеледі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35-тен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асқан әйелдердің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көтеруінде нәрестелердің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хромосом.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аурумен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қауіптілігі жоғары 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404664"/>
          <a:ext cx="8686800" cy="6050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8676456" cy="6575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76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55761">
                <a:tc>
                  <a:txBody>
                    <a:bodyPr/>
                    <a:lstStyle/>
                    <a:p>
                      <a:r>
                        <a:rPr lang="kk-KZ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Даун</a:t>
                      </a:r>
                      <a:r>
                        <a:rPr lang="kk-KZ" sz="40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синдромы (21+)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4755">
                <a:tc>
                  <a:txBody>
                    <a:bodyPr/>
                    <a:lstStyle/>
                    <a:p>
                      <a:r>
                        <a:rPr kumimoji="0" lang="ru-RU" sz="2400" b="1" i="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Синдром </a:t>
                      </a:r>
                      <a:r>
                        <a:rPr kumimoji="0" lang="ru-RU" sz="2400" b="1" i="0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деп</a:t>
                      </a:r>
                      <a:r>
                        <a:rPr kumimoji="0" lang="ru-RU" sz="2400" b="1" i="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—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белгілі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бір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ауруға жатпайтын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бірнеше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ауру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белгілерінің бір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адамда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қатар келуін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айтамыз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 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Бұл ауруды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алғаш рет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1855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жылы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Л.Даун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сипаттап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жазған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бірақ оның себептері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100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жылдан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кейін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барып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анықталған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Бұл 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ауру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екі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жыныста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да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бірдей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жиілікпен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кездеседі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оның орташа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жиілігі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1/700-дей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шамасындай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 Даун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синдромының негізгі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клиникалық сипаты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—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ақылесінің туа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біте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кем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болуында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Оларды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оқытып үйретуге болады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бірақ жазуға, санауға үйрету мүмкін емес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Орталық 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нерв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жүйелерінде айтарлықтай ауытқушылықтар болмаса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да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олар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икемсіз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епсіз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жайсыз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болып</a:t>
                      </a:r>
                      <a:r>
                        <a:rPr kumimoji="0" lang="ru-RU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келеді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7732">
                <a:tc>
                  <a:txBody>
                    <a:bodyPr/>
                    <a:lstStyle/>
                    <a:p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Бұл аурудың негізгі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фенотиптік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сипаттарына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мыналарды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жатқызуға болады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 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бойлары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аласа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шүйдесі тегіс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бас 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сүйектері кішкентай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трахицефальды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эпикант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дамыған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көздері қысыңқы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мұрыңдарының түбі жалпақ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кең кеңсірікті болып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келеді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 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Олардың жүрек-тамыр жүйесінің бұзылуы, сол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сияқты, барлық ішкі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секреция 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бездерінің қызметтерінің бұзылыстары байқалады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 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Дерматоглификасы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— 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алақаңдарында терең көдденең сызықтарының және шынашағында 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2-жұмылатын 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бүгілу сызығының орнына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тек 1 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ғана сызықтың болуымен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сипатталады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999</Words>
  <Application>Microsoft Office PowerPoint</Application>
  <PresentationFormat>Экран (4:3)</PresentationFormat>
  <Paragraphs>46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Calibri</vt:lpstr>
      <vt:lpstr>Times New Roman</vt:lpstr>
      <vt:lpstr>Тема Office</vt:lpstr>
      <vt:lpstr>Хромосомалық аурулар</vt:lpstr>
      <vt:lpstr>Презентация PowerPoint</vt:lpstr>
      <vt:lpstr>Презентация PowerPoint</vt:lpstr>
      <vt:lpstr>Қазіргі кездегі ғылыми деректерге қарағанда дүниеге келген нәрестелердің 5 пайызы әр түрлі генетикалық өзгерістермен туылады, ал олардың ішінен 0,5 пайызы шамасындагы балаларда хромосомалық аурулар байқалады. Бүгінгі таңда 700-ге жуық хромосомалық аберрациялар (бұзылыстар) сипатталып жазылған, олардың ішінен 100-ге жуығы адамдардың ақыл-есінің кеміс болуына, денелерінің дамуының бұзылуына, әр түрлі зілді хромосомалық аурулардың дамуына алып келеді. </vt:lpstr>
      <vt:lpstr>Көптеген хромосомалық аурулардың пайда болуының басты себебі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Пайдаланылған әдебиеттер тізімі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Хромосомалық аберрециялар</dc:title>
  <dc:creator>admin</dc:creator>
  <cp:lastModifiedBy>Данагул</cp:lastModifiedBy>
  <cp:revision>18</cp:revision>
  <dcterms:created xsi:type="dcterms:W3CDTF">2015-12-02T19:30:13Z</dcterms:created>
  <dcterms:modified xsi:type="dcterms:W3CDTF">2025-02-11T08:57:15Z</dcterms:modified>
</cp:coreProperties>
</file>