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5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5FDF7DD-2A11-4DAF-B286-05C723169B41}" type="datetimeFigureOut">
              <a:rPr lang="ru-RU" smtClean="0"/>
              <a:t>26.04.2016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3002569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FDF7DD-2A11-4DAF-B286-05C723169B41}" type="datetimeFigureOut">
              <a:rPr lang="ru-RU" smtClean="0"/>
              <a:t>26.04.2016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7005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FDF7DD-2A11-4DAF-B286-05C723169B41}" type="datetimeFigureOut">
              <a:rPr lang="ru-RU" smtClean="0"/>
              <a:t>26.04.2016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11831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FDF7DD-2A11-4DAF-B286-05C723169B41}" type="datetimeFigureOut">
              <a:rPr lang="ru-RU" smtClean="0"/>
              <a:t>26.04.2016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9C8957-1BE4-459D-B8EC-571E0A48AE16}" type="slidenum">
              <a:rPr lang="ru-RU" smtClean="0"/>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25317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FDF7DD-2A11-4DAF-B286-05C723169B41}" type="datetimeFigureOut">
              <a:rPr lang="ru-RU" smtClean="0"/>
              <a:t>26.04.2016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232775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5FDF7DD-2A11-4DAF-B286-05C723169B41}" type="datetimeFigureOut">
              <a:rPr lang="ru-RU" smtClean="0"/>
              <a:t>26.04.2016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893335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5FDF7DD-2A11-4DAF-B286-05C723169B41}" type="datetimeFigureOut">
              <a:rPr lang="ru-RU" smtClean="0"/>
              <a:t>26.04.2016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321139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FDF7DD-2A11-4DAF-B286-05C723169B41}" type="datetimeFigureOut">
              <a:rPr lang="ru-RU" smtClean="0"/>
              <a:t>26.04.2016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2788048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FDF7DD-2A11-4DAF-B286-05C723169B41}" type="datetimeFigureOut">
              <a:rPr lang="ru-RU" smtClean="0"/>
              <a:t>26.04.2016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112823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5FDF7DD-2A11-4DAF-B286-05C723169B41}" type="datetimeFigureOut">
              <a:rPr lang="ru-RU" smtClean="0"/>
              <a:t>26.04.2016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368070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FDF7DD-2A11-4DAF-B286-05C723169B41}" type="datetimeFigureOut">
              <a:rPr lang="ru-RU" smtClean="0"/>
              <a:t>26.04.2016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415444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5FDF7DD-2A11-4DAF-B286-05C723169B41}" type="datetimeFigureOut">
              <a:rPr lang="ru-RU" smtClean="0"/>
              <a:t>26.04.2016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264685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5FDF7DD-2A11-4DAF-B286-05C723169B41}" type="datetimeFigureOut">
              <a:rPr lang="ru-RU" smtClean="0"/>
              <a:t>26.04.2016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32238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5FDF7DD-2A11-4DAF-B286-05C723169B41}" type="datetimeFigureOut">
              <a:rPr lang="ru-RU" smtClean="0"/>
              <a:t>26.04.2016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258145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DF7DD-2A11-4DAF-B286-05C723169B41}" type="datetimeFigureOut">
              <a:rPr lang="ru-RU" smtClean="0"/>
              <a:t>26.04.2016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274230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FDF7DD-2A11-4DAF-B286-05C723169B41}" type="datetimeFigureOut">
              <a:rPr lang="ru-RU" smtClean="0"/>
              <a:t>26.04.2016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320325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5FDF7DD-2A11-4DAF-B286-05C723169B41}" type="datetimeFigureOut">
              <a:rPr lang="ru-RU" smtClean="0"/>
              <a:t>26.04.2016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9C8957-1BE4-459D-B8EC-571E0A48AE16}" type="slidenum">
              <a:rPr lang="ru-RU" smtClean="0"/>
              <a:t>‹#›</a:t>
            </a:fld>
            <a:endParaRPr lang="ru-RU"/>
          </a:p>
        </p:txBody>
      </p:sp>
    </p:spTree>
    <p:extLst>
      <p:ext uri="{BB962C8B-B14F-4D97-AF65-F5344CB8AC3E}">
        <p14:creationId xmlns:p14="http://schemas.microsoft.com/office/powerpoint/2010/main" val="309629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5FDF7DD-2A11-4DAF-B286-05C723169B41}" type="datetimeFigureOut">
              <a:rPr lang="ru-RU" smtClean="0"/>
              <a:t>26.04.2016</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39C8957-1BE4-459D-B8EC-571E0A48AE16}" type="slidenum">
              <a:rPr lang="ru-RU" smtClean="0"/>
              <a:t>‹#›</a:t>
            </a:fld>
            <a:endParaRPr lang="ru-RU"/>
          </a:p>
        </p:txBody>
      </p:sp>
    </p:spTree>
    <p:extLst>
      <p:ext uri="{BB962C8B-B14F-4D97-AF65-F5344CB8AC3E}">
        <p14:creationId xmlns:p14="http://schemas.microsoft.com/office/powerpoint/2010/main" val="2617784766"/>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3D МОДЕЛЬДЕУ ЖӘНЕ АНИМАЦИЯ</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spTree>
    <p:extLst>
      <p:ext uri="{BB962C8B-B14F-4D97-AF65-F5344CB8AC3E}">
        <p14:creationId xmlns:p14="http://schemas.microsoft.com/office/powerpoint/2010/main" val="4672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73" y="451188"/>
            <a:ext cx="5924552" cy="2677656"/>
          </a:xfrm>
          <a:prstGeom prst="rect">
            <a:avLst/>
          </a:prstGeom>
        </p:spPr>
        <p:txBody>
          <a:bodyPr wrap="square">
            <a:spAutoFit/>
          </a:bodyPr>
          <a:lstStyle/>
          <a:p>
            <a:r>
              <a:rPr lang="ru-RU" sz="2400" b="0" i="0" dirty="0" smtClean="0">
                <a:effectLst/>
                <a:latin typeface="Times New Roman" panose="02020603050405020304" pitchFamily="18" charset="0"/>
                <a:cs typeface="Times New Roman" panose="02020603050405020304" pitchFamily="18" charset="0"/>
              </a:rPr>
              <a:t>5)</a:t>
            </a:r>
            <a:r>
              <a:rPr lang="ru-RU" sz="2400" b="1" i="0" dirty="0" smtClean="0">
                <a:effectLst/>
                <a:latin typeface="Times New Roman" panose="02020603050405020304" pitchFamily="18" charset="0"/>
                <a:cs typeface="Times New Roman" panose="02020603050405020304" pitchFamily="18" charset="0"/>
              </a:rPr>
              <a:t>Рендеринг</a:t>
            </a:r>
            <a:r>
              <a:rPr lang="ru-RU" sz="2400" b="0" i="0" dirty="0" smtClean="0">
                <a:effectLst/>
                <a:latin typeface="Times New Roman" panose="02020603050405020304" pitchFamily="18" charset="0"/>
                <a:cs typeface="Times New Roman" panose="02020603050405020304" pitchFamily="18" charset="0"/>
              </a:rPr>
              <a:t> –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этапты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екі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түрге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бөлуге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болады</a:t>
            </a:r>
            <a:r>
              <a:rPr lang="ru-RU" sz="2400" b="0" i="0" dirty="0" smtClean="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ru-RU" sz="2400" b="0" i="0" dirty="0" smtClean="0">
                <a:effectLst/>
                <a:latin typeface="Times New Roman" panose="02020603050405020304" pitchFamily="18" charset="0"/>
                <a:cs typeface="Times New Roman" panose="02020603050405020304" pitchFamily="18" charset="0"/>
              </a:rPr>
              <a:t>1) </a:t>
            </a:r>
            <a:r>
              <a:rPr lang="ru-RU" sz="2400" b="0" i="0" dirty="0" err="1" smtClean="0">
                <a:effectLst/>
                <a:latin typeface="Times New Roman" panose="02020603050405020304" pitchFamily="18" charset="0"/>
                <a:cs typeface="Times New Roman" panose="02020603050405020304" pitchFamily="18" charset="0"/>
              </a:rPr>
              <a:t>Сурет</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рендерлеу</a:t>
            </a:r>
            <a:r>
              <a:rPr lang="ru-RU" sz="2400" b="0" i="0" dirty="0" smtClean="0">
                <a:effectLst/>
                <a:latin typeface="Times New Roman" panose="02020603050405020304" pitchFamily="18" charset="0"/>
                <a:cs typeface="Times New Roman" panose="02020603050405020304" pitchFamily="18" charset="0"/>
              </a:rPr>
              <a:t> </a:t>
            </a:r>
            <a:endParaRPr lang="en-US" sz="2400" b="0" i="0" dirty="0" smtClean="0">
              <a:effectLst/>
              <a:latin typeface="Times New Roman" panose="02020603050405020304" pitchFamily="18" charset="0"/>
              <a:cs typeface="Times New Roman" panose="02020603050405020304" pitchFamily="18" charset="0"/>
            </a:endParaRPr>
          </a:p>
          <a:p>
            <a:r>
              <a:rPr lang="ru-RU" sz="2400" b="0" i="0" dirty="0" smtClean="0">
                <a:effectLst/>
                <a:latin typeface="Times New Roman" panose="02020603050405020304" pitchFamily="18" charset="0"/>
                <a:cs typeface="Times New Roman" panose="02020603050405020304" pitchFamily="18" charset="0"/>
              </a:rPr>
              <a:t>2)</a:t>
            </a:r>
            <a:r>
              <a:rPr lang="en-US" sz="2400" b="0" i="0" dirty="0" smtClean="0">
                <a:effectLst/>
                <a:latin typeface="Times New Roman" panose="02020603050405020304" pitchFamily="18" charset="0"/>
                <a:cs typeface="Times New Roman" panose="02020603050405020304" pitchFamily="18" charset="0"/>
              </a:rPr>
              <a:t> </a:t>
            </a:r>
            <a:r>
              <a:rPr lang="ru-RU" sz="2400" b="0" i="0" dirty="0" smtClean="0">
                <a:effectLst/>
                <a:latin typeface="Times New Roman" panose="02020603050405020304" pitchFamily="18" charset="0"/>
                <a:cs typeface="Times New Roman" panose="02020603050405020304" pitchFamily="18" charset="0"/>
              </a:rPr>
              <a:t>Видео </a:t>
            </a:r>
            <a:r>
              <a:rPr lang="ru-RU" sz="2400" b="0" i="0" dirty="0" err="1" smtClean="0">
                <a:effectLst/>
                <a:latin typeface="Times New Roman" panose="02020603050405020304" pitchFamily="18" charset="0"/>
                <a:cs typeface="Times New Roman" panose="02020603050405020304" pitchFamily="18" charset="0"/>
              </a:rPr>
              <a:t>рендерлеу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Сурет</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рендерлеу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модельдерді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текстуралап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болған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соң</a:t>
            </a:r>
            <a:r>
              <a:rPr lang="en-US" sz="2400" b="0" i="0" dirty="0" smtClean="0">
                <a:effectLst/>
                <a:latin typeface="Times New Roman" panose="02020603050405020304" pitchFamily="18" charset="0"/>
                <a:cs typeface="Times New Roman" panose="02020603050405020304" pitchFamily="18" charset="0"/>
              </a:rPr>
              <a:t> </a:t>
            </a:r>
            <a:r>
              <a:rPr lang="ru-RU" sz="2400" b="0" i="0" dirty="0" smtClean="0">
                <a:effectLst/>
                <a:latin typeface="Times New Roman" panose="02020603050405020304" pitchFamily="18" charset="0"/>
                <a:cs typeface="Times New Roman" panose="02020603050405020304" pitchFamily="18" charset="0"/>
              </a:rPr>
              <a:t>оны </a:t>
            </a:r>
            <a:r>
              <a:rPr lang="ru-RU" sz="2400" b="0" i="0" dirty="0" err="1" smtClean="0">
                <a:effectLst/>
                <a:latin typeface="Times New Roman" panose="02020603050405020304" pitchFamily="18" charset="0"/>
                <a:cs typeface="Times New Roman" panose="02020603050405020304" pitchFamily="18" charset="0"/>
              </a:rPr>
              <a:t>белгілі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бір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ракурстан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бір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камерадан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суретке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түсіру</a:t>
            </a:r>
            <a:r>
              <a:rPr lang="ru-RU" sz="2400" b="0" i="0" dirty="0" smtClean="0">
                <a:effectLst/>
                <a:latin typeface="Times New Roman" panose="02020603050405020304" pitchFamily="18" charset="0"/>
                <a:cs typeface="Times New Roman" panose="02020603050405020304" pitchFamily="18" charset="0"/>
              </a:rPr>
              <a:t>.</a:t>
            </a:r>
          </a:p>
        </p:txBody>
      </p:sp>
      <p:pic>
        <p:nvPicPr>
          <p:cNvPr id="9218" name="Picture 2" descr="http://www.3darchitettura.com/wp-content/uploads/2015/09/thea-render-3ds-m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8815" y="266788"/>
            <a:ext cx="4371636" cy="286205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designworldonline.com/uploads/ImageGallery/Brad-modo-401-Car-re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2717" y="3414712"/>
            <a:ext cx="4633166" cy="29003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forums.3dtotal.com/attachment.php?attachmentid=200764&amp;stc=1&amp;d=13615534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88" y="3271521"/>
            <a:ext cx="5668122" cy="318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13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2450" y="383739"/>
            <a:ext cx="11220450" cy="2677656"/>
          </a:xfrm>
          <a:prstGeom prst="rect">
            <a:avLst/>
          </a:prstGeom>
        </p:spPr>
        <p:txBody>
          <a:bodyPr wrap="square">
            <a:spAutoFit/>
          </a:bodyPr>
          <a:lstStyle/>
          <a:p>
            <a:r>
              <a:rPr lang="ru-RU" sz="2800" b="0" i="0" dirty="0" err="1" smtClean="0">
                <a:effectLst/>
                <a:latin typeface="Times New Roman" panose="02020603050405020304" pitchFamily="18" charset="0"/>
                <a:cs typeface="Times New Roman" panose="02020603050405020304" pitchFamily="18" charset="0"/>
              </a:rPr>
              <a:t>Бұл</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соңғы</a:t>
            </a:r>
            <a:r>
              <a:rPr lang="ru-RU" sz="2800" b="0" i="0" dirty="0" smtClean="0">
                <a:effectLst/>
                <a:latin typeface="Times New Roman" panose="02020603050405020304" pitchFamily="18" charset="0"/>
                <a:cs typeface="Times New Roman" panose="02020603050405020304" pitchFamily="18" charset="0"/>
              </a:rPr>
              <a:t> этап </a:t>
            </a:r>
            <a:r>
              <a:rPr lang="ru-RU" sz="2800" b="0" i="0" dirty="0" err="1" smtClean="0">
                <a:effectLst/>
                <a:latin typeface="Times New Roman" panose="02020603050405020304" pitchFamily="18" charset="0"/>
                <a:cs typeface="Times New Roman" panose="02020603050405020304" pitchFamily="18" charset="0"/>
              </a:rPr>
              <a:t>компьютерге</a:t>
            </a:r>
            <a:r>
              <a:rPr lang="ru-RU" sz="2800" b="0" i="0" dirty="0" smtClean="0">
                <a:effectLst/>
                <a:latin typeface="Times New Roman" panose="02020603050405020304" pitchFamily="18" charset="0"/>
                <a:cs typeface="Times New Roman" panose="02020603050405020304" pitchFamily="18" charset="0"/>
              </a:rPr>
              <a:t> аса </a:t>
            </a:r>
            <a:r>
              <a:rPr lang="ru-RU" sz="2800" b="0" i="0" dirty="0" err="1" smtClean="0">
                <a:effectLst/>
                <a:latin typeface="Times New Roman" panose="02020603050405020304" pitchFamily="18" charset="0"/>
                <a:cs typeface="Times New Roman" panose="02020603050405020304" pitchFamily="18" charset="0"/>
              </a:rPr>
              <a:t>үлкен</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ауырлықтар</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түсіреді</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сондықтан</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ең</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ұзақ</a:t>
            </a:r>
            <a:r>
              <a:rPr lang="ru-RU" sz="2800" b="0" i="0" dirty="0" smtClean="0">
                <a:effectLst/>
                <a:latin typeface="Times New Roman" panose="02020603050405020304" pitchFamily="18" charset="0"/>
                <a:cs typeface="Times New Roman" panose="02020603050405020304" pitchFamily="18" charset="0"/>
              </a:rPr>
              <a:t> этап </a:t>
            </a:r>
            <a:r>
              <a:rPr lang="ru-RU" sz="2800" b="0" i="0" dirty="0" err="1" smtClean="0">
                <a:effectLst/>
                <a:latin typeface="Times New Roman" panose="02020603050405020304" pitchFamily="18" charset="0"/>
                <a:cs typeface="Times New Roman" panose="02020603050405020304" pitchFamily="18" charset="0"/>
              </a:rPr>
              <a:t>болып</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естептеледі</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Егер</a:t>
            </a:r>
            <a:r>
              <a:rPr lang="ru-RU" sz="2800" b="0" i="0" dirty="0" smtClean="0">
                <a:effectLst/>
                <a:latin typeface="Times New Roman" panose="02020603050405020304" pitchFamily="18" charset="0"/>
                <a:cs typeface="Times New Roman" panose="02020603050405020304" pitchFamily="18" charset="0"/>
              </a:rPr>
              <a:t> рендеринг супер </a:t>
            </a:r>
            <a:r>
              <a:rPr lang="ru-RU" sz="2800" b="0" i="0" dirty="0" err="1" smtClean="0">
                <a:effectLst/>
                <a:latin typeface="Times New Roman" panose="02020603050405020304" pitchFamily="18" charset="0"/>
                <a:cs typeface="Times New Roman" panose="02020603050405020304" pitchFamily="18" charset="0"/>
              </a:rPr>
              <a:t>компютерлерде</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орындалмаса</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бұл</a:t>
            </a:r>
            <a:r>
              <a:rPr lang="ru-RU" sz="2800" b="0" i="0" dirty="0" smtClean="0">
                <a:effectLst/>
                <a:latin typeface="Times New Roman" panose="02020603050405020304" pitchFamily="18" charset="0"/>
                <a:cs typeface="Times New Roman" panose="02020603050405020304" pitchFamily="18" charset="0"/>
              </a:rPr>
              <a:t> процесс </a:t>
            </a:r>
            <a:r>
              <a:rPr lang="ru-RU" sz="2800" b="0" i="0" dirty="0" err="1" smtClean="0">
                <a:effectLst/>
                <a:latin typeface="Times New Roman" panose="02020603050405020304" pitchFamily="18" charset="0"/>
                <a:cs typeface="Times New Roman" panose="02020603050405020304" pitchFamily="18" charset="0"/>
              </a:rPr>
              <a:t>ондаған</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жылдарға</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тіпті</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ғасырларға</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созылуы</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мүмкін</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Мысалға</a:t>
            </a:r>
            <a:r>
              <a:rPr lang="ru-RU" sz="2800" b="0" i="0" dirty="0" smtClean="0">
                <a:effectLst/>
                <a:latin typeface="Times New Roman" panose="02020603050405020304" pitchFamily="18" charset="0"/>
                <a:cs typeface="Times New Roman" panose="02020603050405020304" pitchFamily="18" charset="0"/>
              </a:rPr>
              <a:t>: « </a:t>
            </a:r>
            <a:r>
              <a:rPr lang="ru-RU" sz="2800" b="0" i="0" dirty="0" err="1" smtClean="0">
                <a:effectLst/>
                <a:latin typeface="Times New Roman" panose="02020603050405020304" pitchFamily="18" charset="0"/>
                <a:cs typeface="Times New Roman" panose="02020603050405020304" pitchFamily="18" charset="0"/>
              </a:rPr>
              <a:t>Шрек</a:t>
            </a:r>
            <a:r>
              <a:rPr lang="ru-RU" sz="2800" b="0" i="0" dirty="0" smtClean="0">
                <a:effectLst/>
                <a:latin typeface="Times New Roman" panose="02020603050405020304" pitchFamily="18" charset="0"/>
                <a:cs typeface="Times New Roman" panose="02020603050405020304" pitchFamily="18" charset="0"/>
              </a:rPr>
              <a:t> 3» </a:t>
            </a:r>
            <a:r>
              <a:rPr lang="ru-RU" sz="2800" b="0" i="0" dirty="0" err="1" smtClean="0">
                <a:effectLst/>
                <a:latin typeface="Times New Roman" panose="02020603050405020304" pitchFamily="18" charset="0"/>
                <a:cs typeface="Times New Roman" panose="02020603050405020304" pitchFamily="18" charset="0"/>
              </a:rPr>
              <a:t>мультфилмінің</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рендерингі</a:t>
            </a:r>
            <a:r>
              <a:rPr lang="ru-RU" sz="2800" b="0" i="0" dirty="0" smtClean="0">
                <a:effectLst/>
                <a:latin typeface="Times New Roman" panose="02020603050405020304" pitchFamily="18" charset="0"/>
                <a:cs typeface="Times New Roman" panose="02020603050405020304" pitchFamily="18" charset="0"/>
              </a:rPr>
              <a:t> 20 миллион </a:t>
            </a:r>
            <a:r>
              <a:rPr lang="ru-RU" sz="2800" b="0" i="0" dirty="0" err="1" smtClean="0">
                <a:effectLst/>
                <a:latin typeface="Times New Roman" panose="02020603050405020304" pitchFamily="18" charset="0"/>
                <a:cs typeface="Times New Roman" panose="02020603050405020304" pitchFamily="18" charset="0"/>
              </a:rPr>
              <a:t>сағатты</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алған</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Ескеретін</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жайт</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мұнда</a:t>
            </a:r>
            <a:r>
              <a:rPr lang="ru-RU" sz="2800" b="0" i="0" dirty="0" smtClean="0">
                <a:effectLst/>
                <a:latin typeface="Times New Roman" panose="02020603050405020304" pitchFamily="18" charset="0"/>
                <a:cs typeface="Times New Roman" panose="02020603050405020304" pitchFamily="18" charset="0"/>
              </a:rPr>
              <a:t> 1000 </a:t>
            </a:r>
            <a:r>
              <a:rPr lang="ru-RU" sz="2800" b="0" i="0" dirty="0" err="1" smtClean="0">
                <a:effectLst/>
                <a:latin typeface="Times New Roman" panose="02020603050405020304" pitchFamily="18" charset="0"/>
                <a:cs typeface="Times New Roman" panose="02020603050405020304" pitchFamily="18" charset="0"/>
              </a:rPr>
              <a:t>линуксте</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істейтін</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дербес</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компьютерлер</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және</a:t>
            </a:r>
            <a:r>
              <a:rPr lang="ru-RU" sz="2800" b="0" i="0" dirty="0" smtClean="0">
                <a:effectLst/>
                <a:latin typeface="Times New Roman" panose="02020603050405020304" pitchFamily="18" charset="0"/>
                <a:cs typeface="Times New Roman" panose="02020603050405020304" pitchFamily="18" charset="0"/>
              </a:rPr>
              <a:t> 3000 </a:t>
            </a:r>
            <a:r>
              <a:rPr lang="ru-RU" sz="2800" b="0" i="0" dirty="0" err="1" smtClean="0">
                <a:effectLst/>
                <a:latin typeface="Times New Roman" panose="02020603050405020304" pitchFamily="18" charset="0"/>
                <a:cs typeface="Times New Roman" panose="02020603050405020304" pitchFamily="18" charset="0"/>
              </a:rPr>
              <a:t>мың</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линукстегі</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серверлер</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күші</a:t>
            </a:r>
            <a:r>
              <a:rPr lang="ru-RU" sz="2800" b="0" i="0" dirty="0" smtClean="0">
                <a:effectLst/>
                <a:latin typeface="Times New Roman" panose="02020603050405020304" pitchFamily="18" charset="0"/>
                <a:cs typeface="Times New Roman" panose="02020603050405020304" pitchFamily="18" charset="0"/>
              </a:rPr>
              <a:t> </a:t>
            </a:r>
            <a:r>
              <a:rPr lang="ru-RU" sz="2800" b="0" i="0" dirty="0" err="1" smtClean="0">
                <a:effectLst/>
                <a:latin typeface="Times New Roman" panose="02020603050405020304" pitchFamily="18" charset="0"/>
                <a:cs typeface="Times New Roman" panose="02020603050405020304" pitchFamily="18" charset="0"/>
              </a:rPr>
              <a:t>қолданылған</a:t>
            </a:r>
            <a:r>
              <a:rPr lang="ru-RU" sz="2800" b="0" i="0" dirty="0" smtClean="0">
                <a:effectLst/>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pic>
        <p:nvPicPr>
          <p:cNvPr id="10242" name="Picture 2" descr="https://freelance.ru/img/portfolio/pics/00/06/B3/439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233737"/>
            <a:ext cx="6467475" cy="309077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freelance.ru/img/portfolio/pics/00/14/A1/13521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411" y="3233737"/>
            <a:ext cx="4024164" cy="325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578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1471613" y="733424"/>
            <a:ext cx="8905876" cy="5000626"/>
            <a:chOff x="1500188" y="323849"/>
            <a:chExt cx="8905876" cy="5000626"/>
          </a:xfrm>
        </p:grpSpPr>
        <p:pic>
          <p:nvPicPr>
            <p:cNvPr id="11266" name="Picture 2" descr="http://risovach.ru/upload/2013/09/mem/zheleznyy-chelovek_30548414_big_.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6" y="323849"/>
              <a:ext cx="6591300" cy="411956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Группа 10"/>
            <p:cNvGrpSpPr/>
            <p:nvPr/>
          </p:nvGrpSpPr>
          <p:grpSpPr>
            <a:xfrm>
              <a:off x="1500188" y="3743325"/>
              <a:ext cx="8905876" cy="1219200"/>
              <a:chOff x="1562099" y="4138612"/>
              <a:chExt cx="8905876" cy="1219200"/>
            </a:xfrm>
          </p:grpSpPr>
          <p:sp>
            <p:nvSpPr>
              <p:cNvPr id="2" name="Пятиугольник 1"/>
              <p:cNvSpPr/>
              <p:nvPr/>
            </p:nvSpPr>
            <p:spPr>
              <a:xfrm>
                <a:off x="8277225" y="4138612"/>
                <a:ext cx="2190750"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Пятиугольник 4"/>
              <p:cNvSpPr/>
              <p:nvPr/>
            </p:nvSpPr>
            <p:spPr>
              <a:xfrm rot="10800000">
                <a:off x="1562101" y="4138612"/>
                <a:ext cx="2190750"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6" name="Пятиугольник 5"/>
              <p:cNvSpPr/>
              <p:nvPr/>
            </p:nvSpPr>
            <p:spPr>
              <a:xfrm>
                <a:off x="8001000" y="4443412"/>
                <a:ext cx="2466975"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7" name="Пятиугольник 6"/>
              <p:cNvSpPr/>
              <p:nvPr/>
            </p:nvSpPr>
            <p:spPr>
              <a:xfrm rot="10800000">
                <a:off x="1562100" y="4443412"/>
                <a:ext cx="2466975"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8" name="Пятиугольник 7"/>
              <p:cNvSpPr/>
              <p:nvPr/>
            </p:nvSpPr>
            <p:spPr>
              <a:xfrm>
                <a:off x="7734301" y="4748212"/>
                <a:ext cx="2733674"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9" name="Пятиугольник 8"/>
              <p:cNvSpPr/>
              <p:nvPr/>
            </p:nvSpPr>
            <p:spPr>
              <a:xfrm rot="10800000">
                <a:off x="1562099" y="4748212"/>
                <a:ext cx="2733674"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grpSp>
        <p:sp>
          <p:nvSpPr>
            <p:cNvPr id="4" name="Трапеция 3"/>
            <p:cNvSpPr/>
            <p:nvPr/>
          </p:nvSpPr>
          <p:spPr>
            <a:xfrm rot="10800000">
              <a:off x="3624264" y="4462462"/>
              <a:ext cx="4657725" cy="862013"/>
            </a:xfrm>
            <a:prstGeom prst="trapezoi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grpSp>
    </p:spTree>
    <p:extLst>
      <p:ext uri="{BB962C8B-B14F-4D97-AF65-F5344CB8AC3E}">
        <p14:creationId xmlns:p14="http://schemas.microsoft.com/office/powerpoint/2010/main" val="3740875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6024" y="1764362"/>
            <a:ext cx="9401175" cy="4832092"/>
          </a:xfrm>
          <a:prstGeom prst="rect">
            <a:avLst/>
          </a:prstGeom>
        </p:spPr>
        <p:txBody>
          <a:bodyPr wrap="square">
            <a:spAutoFit/>
          </a:bodyPr>
          <a:lstStyle/>
          <a:p>
            <a:r>
              <a:rPr lang="en-US" sz="2800" b="1" i="1" dirty="0" smtClean="0">
                <a:latin typeface="Times New Roman" panose="02020603050405020304" pitchFamily="18" charset="0"/>
                <a:cs typeface="Times New Roman" panose="02020603050405020304" pitchFamily="18" charset="0"/>
              </a:rPr>
              <a:t>Blender</a:t>
            </a:r>
            <a:r>
              <a:rPr lang="kk-KZ" sz="2800" b="1" i="1" dirty="0" smtClean="0">
                <a:latin typeface="Times New Roman" panose="02020603050405020304" pitchFamily="18" charset="0"/>
                <a:cs typeface="Times New Roman" panose="02020603050405020304" pitchFamily="18" charset="0"/>
              </a:rPr>
              <a:t> –3</a:t>
            </a:r>
            <a:r>
              <a:rPr lang="en-US" sz="2800" b="1" i="1" dirty="0" smtClean="0">
                <a:latin typeface="Times New Roman" panose="02020603050405020304" pitchFamily="18" charset="0"/>
                <a:cs typeface="Times New Roman" panose="02020603050405020304" pitchFamily="18" charset="0"/>
              </a:rPr>
              <a:t>D</a:t>
            </a:r>
            <a:r>
              <a:rPr lang="kk-KZ" sz="2800" b="1" i="1" dirty="0" smtClean="0">
                <a:latin typeface="Times New Roman" panose="02020603050405020304" pitchFamily="18" charset="0"/>
                <a:cs typeface="Times New Roman" panose="02020603050405020304" pitchFamily="18" charset="0"/>
              </a:rPr>
              <a:t> модельдеу компьютерлік графика бағдарламасы. </a:t>
            </a:r>
            <a:r>
              <a:rPr lang="en-US" sz="2800" b="1" i="1" dirty="0" smtClean="0">
                <a:latin typeface="Times New Roman" panose="02020603050405020304" pitchFamily="18" charset="0"/>
                <a:cs typeface="Times New Roman" panose="02020603050405020304" pitchFamily="18" charset="0"/>
              </a:rPr>
              <a:t>Blender</a:t>
            </a:r>
            <a:r>
              <a:rPr lang="kk-KZ" sz="2800" b="1" i="1" dirty="0" smtClean="0">
                <a:latin typeface="Times New Roman" panose="02020603050405020304" pitchFamily="18" charset="0"/>
                <a:cs typeface="Times New Roman" panose="02020603050405020304" pitchFamily="18" charset="0"/>
              </a:rPr>
              <a:t> бағдарламасының көмегімен 3</a:t>
            </a:r>
            <a:r>
              <a:rPr lang="en-US" sz="2800" b="1" i="1" dirty="0" smtClean="0">
                <a:latin typeface="Times New Roman" panose="02020603050405020304" pitchFamily="18" charset="0"/>
                <a:cs typeface="Times New Roman" panose="02020603050405020304" pitchFamily="18" charset="0"/>
              </a:rPr>
              <a:t>D</a:t>
            </a:r>
            <a:r>
              <a:rPr lang="kk-KZ" sz="2800" b="1" i="1" dirty="0" smtClean="0">
                <a:latin typeface="Times New Roman" panose="02020603050405020304" pitchFamily="18" charset="0"/>
                <a:cs typeface="Times New Roman" panose="02020603050405020304" pitchFamily="18" charset="0"/>
              </a:rPr>
              <a:t> модельдеу, анимация жасауға, видеоүзінділерді өңдеуге,түрлі  ойындарға  логикалық объектілерді енгізуге мүмкіндік береді. </a:t>
            </a:r>
          </a:p>
          <a:p>
            <a:r>
              <a:rPr lang="kk-KZ" sz="2800" b="1" i="1" dirty="0" smtClean="0">
                <a:latin typeface="Times New Roman" panose="02020603050405020304" pitchFamily="18" charset="0"/>
                <a:cs typeface="Times New Roman" panose="02020603050405020304" pitchFamily="18" charset="0"/>
              </a:rPr>
              <a:t>Ең маңыздысы, ол бағдарламаның азғантай көлемі (шамамен 10-20 мегабайт) </a:t>
            </a:r>
          </a:p>
          <a:p>
            <a:r>
              <a:rPr lang="en-US" sz="2800" b="1" i="1" dirty="0" smtClean="0">
                <a:latin typeface="Times New Roman" panose="02020603050405020304" pitchFamily="18" charset="0"/>
                <a:cs typeface="Times New Roman" panose="02020603050405020304" pitchFamily="18" charset="0"/>
              </a:rPr>
              <a:t>Blender</a:t>
            </a:r>
            <a:r>
              <a:rPr lang="kk-KZ" sz="2800" b="1" i="1" dirty="0" smtClean="0">
                <a:latin typeface="Times New Roman" panose="02020603050405020304" pitchFamily="18" charset="0"/>
                <a:cs typeface="Times New Roman" panose="02020603050405020304" pitchFamily="18" charset="0"/>
              </a:rPr>
              <a:t> әр түрлі  ОЖ жұмыс істеуге мүмкіндік  береді, олар: </a:t>
            </a:r>
            <a:r>
              <a:rPr lang="en-US" sz="2800" b="1" i="1" dirty="0" smtClean="0">
                <a:latin typeface="Times New Roman" panose="02020603050405020304" pitchFamily="18" charset="0"/>
                <a:cs typeface="Times New Roman" panose="02020603050405020304" pitchFamily="18" charset="0"/>
              </a:rPr>
              <a:t>Linux, Windows, </a:t>
            </a:r>
            <a:r>
              <a:rPr lang="en-US" sz="2800" b="1" i="1" dirty="0" err="1" smtClean="0">
                <a:latin typeface="Times New Roman" panose="02020603050405020304" pitchFamily="18" charset="0"/>
                <a:cs typeface="Times New Roman" panose="02020603050405020304" pitchFamily="18" charset="0"/>
              </a:rPr>
              <a:t>MacOS</a:t>
            </a:r>
            <a:r>
              <a:rPr lang="kk-KZ" sz="2800" b="1" i="1" dirty="0" smtClean="0">
                <a:latin typeface="Times New Roman" panose="02020603050405020304" pitchFamily="18" charset="0"/>
                <a:cs typeface="Times New Roman" panose="02020603050405020304" pitchFamily="18" charset="0"/>
              </a:rPr>
              <a:t> т.б.</a:t>
            </a:r>
          </a:p>
          <a:p>
            <a:r>
              <a:rPr lang="kk-KZ" sz="2800" b="1" i="1" dirty="0" smtClean="0">
                <a:latin typeface="Times New Roman" panose="02020603050405020304" pitchFamily="18" charset="0"/>
                <a:cs typeface="Times New Roman" panose="02020603050405020304" pitchFamily="18" charset="0"/>
              </a:rPr>
              <a:t>Бағдарламаны тегін көшіріп алуға болады</a:t>
            </a:r>
            <a:r>
              <a:rPr lang="en-US" sz="2800" b="1" i="1" dirty="0" smtClean="0">
                <a:latin typeface="Times New Roman" panose="02020603050405020304" pitchFamily="18" charset="0"/>
                <a:cs typeface="Times New Roman" panose="02020603050405020304" pitchFamily="18" charset="0"/>
              </a:rPr>
              <a:t> GNU </a:t>
            </a:r>
            <a:r>
              <a:rPr lang="kk-KZ" sz="2800" b="1" i="1" dirty="0" smtClean="0">
                <a:latin typeface="Times New Roman" panose="02020603050405020304" pitchFamily="18" charset="0"/>
                <a:cs typeface="Times New Roman" panose="02020603050405020304" pitchFamily="18" charset="0"/>
              </a:rPr>
              <a:t> лицензиясы бойынша.</a:t>
            </a:r>
            <a:endParaRPr lang="kk-KZ" sz="2800" b="1" i="1" dirty="0" smtClean="0">
              <a:latin typeface="Times New Roman" panose="02020603050405020304" pitchFamily="18" charset="0"/>
              <a:cs typeface="Times New Roman" panose="02020603050405020304" pitchFamily="18" charset="0"/>
            </a:endParaRPr>
          </a:p>
        </p:txBody>
      </p:sp>
      <p:sp>
        <p:nvSpPr>
          <p:cNvPr id="3" name="AutoShape 2" descr="Картинки по запросу blend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descr="https://upload.wikimedia.org/wikipedia/commons/thumb/3/3c/Logo_Blender.svg/2000px-Logo_Blender.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60338"/>
            <a:ext cx="7200900" cy="181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597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602" y="304800"/>
            <a:ext cx="11151347" cy="4171950"/>
          </a:xfrm>
        </p:spPr>
        <p:txBody>
          <a:bodyPr>
            <a:noAutofit/>
          </a:bodyPr>
          <a:lstStyle/>
          <a:p>
            <a:pPr algn="l"/>
            <a:r>
              <a:rPr lang="ru-RU" sz="2800" dirty="0" smtClean="0">
                <a:solidFill>
                  <a:schemeClr val="tx1"/>
                </a:solidFill>
              </a:rPr>
              <a:t>3</a:t>
            </a:r>
            <a:r>
              <a:rPr lang="en-US" sz="2800" dirty="0" smtClean="0">
                <a:solidFill>
                  <a:schemeClr val="tx1"/>
                </a:solidFill>
              </a:rPr>
              <a:t> </a:t>
            </a:r>
            <a:r>
              <a:rPr lang="ru-RU" sz="2800" dirty="0" err="1" smtClean="0">
                <a:solidFill>
                  <a:schemeClr val="tx1"/>
                </a:solidFill>
              </a:rPr>
              <a:t>қатпарлы</a:t>
            </a:r>
            <a:r>
              <a:rPr lang="ru-RU" sz="2800" dirty="0">
                <a:solidFill>
                  <a:schemeClr val="tx1"/>
                </a:solidFill>
              </a:rPr>
              <a:t>, </a:t>
            </a:r>
            <a:r>
              <a:rPr lang="ru-RU" sz="2800" dirty="0" err="1">
                <a:solidFill>
                  <a:schemeClr val="tx1"/>
                </a:solidFill>
              </a:rPr>
              <a:t>яғни</a:t>
            </a:r>
            <a:r>
              <a:rPr lang="ru-RU" sz="2800" dirty="0">
                <a:solidFill>
                  <a:schemeClr val="tx1"/>
                </a:solidFill>
              </a:rPr>
              <a:t> 3</a:t>
            </a:r>
            <a:r>
              <a:rPr lang="en-US" sz="2800" dirty="0">
                <a:solidFill>
                  <a:schemeClr val="tx1"/>
                </a:solidFill>
              </a:rPr>
              <a:t>D, </a:t>
            </a:r>
            <a:r>
              <a:rPr lang="ru-RU" sz="2800" dirty="0">
                <a:solidFill>
                  <a:schemeClr val="tx1"/>
                </a:solidFill>
              </a:rPr>
              <a:t>анимация </a:t>
            </a:r>
            <a:r>
              <a:rPr lang="ru-RU" sz="2800" dirty="0" err="1">
                <a:solidFill>
                  <a:schemeClr val="tx1"/>
                </a:solidFill>
              </a:rPr>
              <a:t>және</a:t>
            </a:r>
            <a:r>
              <a:rPr lang="ru-RU" sz="2800" dirty="0">
                <a:solidFill>
                  <a:schemeClr val="tx1"/>
                </a:solidFill>
              </a:rPr>
              <a:t> </a:t>
            </a:r>
            <a:r>
              <a:rPr lang="ru-RU" sz="2800" dirty="0" err="1">
                <a:solidFill>
                  <a:schemeClr val="tx1"/>
                </a:solidFill>
              </a:rPr>
              <a:t>моделдеу</a:t>
            </a:r>
            <a:r>
              <a:rPr lang="ru-RU" sz="2800" dirty="0">
                <a:solidFill>
                  <a:schemeClr val="tx1"/>
                </a:solidFill>
              </a:rPr>
              <a:t> </a:t>
            </a:r>
            <a:r>
              <a:rPr lang="ru-RU" sz="2800" dirty="0" err="1">
                <a:solidFill>
                  <a:schemeClr val="tx1"/>
                </a:solidFill>
              </a:rPr>
              <a:t>соңғыжылдары</a:t>
            </a:r>
            <a:r>
              <a:rPr lang="ru-RU" sz="2800" dirty="0">
                <a:solidFill>
                  <a:schemeClr val="tx1"/>
                </a:solidFill>
              </a:rPr>
              <a:t> тез </a:t>
            </a:r>
            <a:r>
              <a:rPr lang="ru-RU" sz="2800" dirty="0" err="1">
                <a:solidFill>
                  <a:schemeClr val="tx1"/>
                </a:solidFill>
              </a:rPr>
              <a:t>қарқынмен</a:t>
            </a:r>
            <a:r>
              <a:rPr lang="ru-RU" sz="2800" dirty="0">
                <a:solidFill>
                  <a:schemeClr val="tx1"/>
                </a:solidFill>
              </a:rPr>
              <a:t> </a:t>
            </a:r>
            <a:r>
              <a:rPr lang="ru-RU" sz="2800" dirty="0" err="1">
                <a:solidFill>
                  <a:schemeClr val="tx1"/>
                </a:solidFill>
              </a:rPr>
              <a:t>дамып</a:t>
            </a:r>
            <a:r>
              <a:rPr lang="ru-RU" sz="2800" dirty="0">
                <a:solidFill>
                  <a:schemeClr val="tx1"/>
                </a:solidFill>
              </a:rPr>
              <a:t>, </a:t>
            </a:r>
            <a:r>
              <a:rPr lang="ru-RU" sz="2800" dirty="0" err="1">
                <a:solidFill>
                  <a:schemeClr val="tx1"/>
                </a:solidFill>
              </a:rPr>
              <a:t>кең</a:t>
            </a:r>
            <a:r>
              <a:rPr lang="ru-RU" sz="2800" dirty="0">
                <a:solidFill>
                  <a:schemeClr val="tx1"/>
                </a:solidFill>
              </a:rPr>
              <a:t> </a:t>
            </a:r>
            <a:r>
              <a:rPr lang="ru-RU" sz="2800" dirty="0" err="1">
                <a:solidFill>
                  <a:schemeClr val="tx1"/>
                </a:solidFill>
              </a:rPr>
              <a:t>ауқымды</a:t>
            </a:r>
            <a:r>
              <a:rPr lang="ru-RU" sz="2800" dirty="0">
                <a:solidFill>
                  <a:schemeClr val="tx1"/>
                </a:solidFill>
              </a:rPr>
              <a:t> </a:t>
            </a:r>
            <a:r>
              <a:rPr lang="ru-RU" sz="2800" dirty="0" err="1">
                <a:solidFill>
                  <a:schemeClr val="tx1"/>
                </a:solidFill>
              </a:rPr>
              <a:t>қолданысқа</a:t>
            </a:r>
            <a:r>
              <a:rPr lang="ru-RU" sz="2800" dirty="0">
                <a:solidFill>
                  <a:schemeClr val="tx1"/>
                </a:solidFill>
              </a:rPr>
              <a:t> </a:t>
            </a:r>
            <a:r>
              <a:rPr lang="ru-RU" sz="2800" dirty="0" err="1">
                <a:solidFill>
                  <a:schemeClr val="tx1"/>
                </a:solidFill>
              </a:rPr>
              <a:t>түсті</a:t>
            </a:r>
            <a:r>
              <a:rPr lang="ru-RU" sz="2800" dirty="0">
                <a:solidFill>
                  <a:schemeClr val="tx1"/>
                </a:solidFill>
              </a:rPr>
              <a:t>. </a:t>
            </a:r>
            <a:r>
              <a:rPr lang="ru-RU" sz="2800" dirty="0" err="1">
                <a:solidFill>
                  <a:schemeClr val="tx1"/>
                </a:solidFill>
              </a:rPr>
              <a:t>Бұл</a:t>
            </a:r>
            <a:r>
              <a:rPr lang="ru-RU" sz="2800" dirty="0">
                <a:solidFill>
                  <a:schemeClr val="tx1"/>
                </a:solidFill>
              </a:rPr>
              <a:t>, </a:t>
            </a:r>
            <a:r>
              <a:rPr lang="ru-RU" sz="2800" dirty="0" err="1">
                <a:solidFill>
                  <a:schemeClr val="tx1"/>
                </a:solidFill>
              </a:rPr>
              <a:t>сөзсіз</a:t>
            </a:r>
            <a:r>
              <a:rPr lang="ru-RU" sz="2800" dirty="0">
                <a:solidFill>
                  <a:schemeClr val="tx1"/>
                </a:solidFill>
              </a:rPr>
              <a:t>, </a:t>
            </a:r>
            <a:r>
              <a:rPr lang="ru-RU" sz="2800" dirty="0" err="1">
                <a:solidFill>
                  <a:schemeClr val="tx1"/>
                </a:solidFill>
              </a:rPr>
              <a:t>өнердің</a:t>
            </a:r>
            <a:r>
              <a:rPr lang="ru-RU" sz="2800" dirty="0">
                <a:solidFill>
                  <a:schemeClr val="tx1"/>
                </a:solidFill>
              </a:rPr>
              <a:t> </a:t>
            </a:r>
            <a:r>
              <a:rPr lang="ru-RU" sz="2800" dirty="0" err="1">
                <a:solidFill>
                  <a:schemeClr val="tx1"/>
                </a:solidFill>
              </a:rPr>
              <a:t>жаңа</a:t>
            </a:r>
            <a:r>
              <a:rPr lang="ru-RU" sz="2800" dirty="0">
                <a:solidFill>
                  <a:schemeClr val="tx1"/>
                </a:solidFill>
              </a:rPr>
              <a:t> </a:t>
            </a:r>
            <a:r>
              <a:rPr lang="ru-RU" sz="2800" dirty="0" err="1">
                <a:solidFill>
                  <a:schemeClr val="tx1"/>
                </a:solidFill>
              </a:rPr>
              <a:t>саласы</a:t>
            </a:r>
            <a:r>
              <a:rPr lang="ru-RU" sz="2800" dirty="0">
                <a:solidFill>
                  <a:schemeClr val="tx1"/>
                </a:solidFill>
              </a:rPr>
              <a:t> кино, мультипликация, </a:t>
            </a:r>
            <a:r>
              <a:rPr lang="ru-RU" sz="2800" dirty="0" err="1">
                <a:solidFill>
                  <a:schemeClr val="tx1"/>
                </a:solidFill>
              </a:rPr>
              <a:t>рекламмалық</a:t>
            </a:r>
            <a:r>
              <a:rPr lang="ru-RU" sz="2800" dirty="0">
                <a:solidFill>
                  <a:schemeClr val="tx1"/>
                </a:solidFill>
              </a:rPr>
              <a:t> </a:t>
            </a:r>
            <a:r>
              <a:rPr lang="ru-RU" sz="2800" dirty="0" err="1">
                <a:solidFill>
                  <a:schemeClr val="tx1"/>
                </a:solidFill>
              </a:rPr>
              <a:t>роликтер</a:t>
            </a:r>
            <a:r>
              <a:rPr lang="ru-RU" sz="2800" dirty="0">
                <a:solidFill>
                  <a:schemeClr val="tx1"/>
                </a:solidFill>
              </a:rPr>
              <a:t> </a:t>
            </a:r>
            <a:r>
              <a:rPr lang="ru-RU" sz="2800" dirty="0" err="1">
                <a:solidFill>
                  <a:schemeClr val="tx1"/>
                </a:solidFill>
              </a:rPr>
              <a:t>дайындау</a:t>
            </a:r>
            <a:r>
              <a:rPr lang="ru-RU" sz="2800" dirty="0">
                <a:solidFill>
                  <a:schemeClr val="tx1"/>
                </a:solidFill>
              </a:rPr>
              <a:t>, </a:t>
            </a:r>
            <a:r>
              <a:rPr lang="ru-RU" sz="2800" dirty="0" err="1">
                <a:solidFill>
                  <a:schemeClr val="tx1"/>
                </a:solidFill>
              </a:rPr>
              <a:t>ойын</a:t>
            </a:r>
            <a:r>
              <a:rPr lang="ru-RU" sz="2800" dirty="0">
                <a:solidFill>
                  <a:schemeClr val="tx1"/>
                </a:solidFill>
              </a:rPr>
              <a:t> </a:t>
            </a:r>
            <a:r>
              <a:rPr lang="ru-RU" sz="2800" dirty="0" err="1">
                <a:solidFill>
                  <a:schemeClr val="tx1"/>
                </a:solidFill>
              </a:rPr>
              <a:t>жасау</a:t>
            </a:r>
            <a:r>
              <a:rPr lang="ru-RU" sz="2800" dirty="0">
                <a:solidFill>
                  <a:schemeClr val="tx1"/>
                </a:solidFill>
              </a:rPr>
              <a:t> </a:t>
            </a:r>
            <a:r>
              <a:rPr lang="ru-RU" sz="2800" dirty="0" err="1">
                <a:solidFill>
                  <a:schemeClr val="tx1"/>
                </a:solidFill>
              </a:rPr>
              <a:t>және</a:t>
            </a:r>
            <a:r>
              <a:rPr lang="ru-RU" sz="2800" dirty="0">
                <a:solidFill>
                  <a:schemeClr val="tx1"/>
                </a:solidFill>
              </a:rPr>
              <a:t> </a:t>
            </a:r>
            <a:r>
              <a:rPr lang="ru-RU" sz="2800" dirty="0" err="1">
                <a:solidFill>
                  <a:schemeClr val="tx1"/>
                </a:solidFill>
              </a:rPr>
              <a:t>түрлі</a:t>
            </a:r>
            <a:r>
              <a:rPr lang="ru-RU" sz="2800" dirty="0">
                <a:solidFill>
                  <a:schemeClr val="tx1"/>
                </a:solidFill>
              </a:rPr>
              <a:t> </a:t>
            </a:r>
            <a:r>
              <a:rPr lang="ru-RU" sz="2800" dirty="0" err="1">
                <a:solidFill>
                  <a:schemeClr val="tx1"/>
                </a:solidFill>
              </a:rPr>
              <a:t>презентациялар</a:t>
            </a:r>
            <a:r>
              <a:rPr lang="ru-RU" sz="2800" dirty="0">
                <a:solidFill>
                  <a:schemeClr val="tx1"/>
                </a:solidFill>
              </a:rPr>
              <a:t> </a:t>
            </a:r>
            <a:r>
              <a:rPr lang="ru-RU" sz="2800" dirty="0" err="1">
                <a:solidFill>
                  <a:schemeClr val="tx1"/>
                </a:solidFill>
              </a:rPr>
              <a:t>жасаудан</a:t>
            </a:r>
            <a:r>
              <a:rPr lang="ru-RU" sz="2800" dirty="0">
                <a:solidFill>
                  <a:schemeClr val="tx1"/>
                </a:solidFill>
              </a:rPr>
              <a:t> </a:t>
            </a:r>
            <a:r>
              <a:rPr lang="ru-RU" sz="2800" dirty="0" err="1">
                <a:solidFill>
                  <a:schemeClr val="tx1"/>
                </a:solidFill>
              </a:rPr>
              <a:t>бастап</a:t>
            </a:r>
            <a:r>
              <a:rPr lang="ru-RU" sz="2800" dirty="0">
                <a:solidFill>
                  <a:schemeClr val="tx1"/>
                </a:solidFill>
              </a:rPr>
              <a:t>, </a:t>
            </a:r>
            <a:r>
              <a:rPr lang="ru-RU" sz="2800" dirty="0" err="1">
                <a:solidFill>
                  <a:schemeClr val="tx1"/>
                </a:solidFill>
              </a:rPr>
              <a:t>сәулет</a:t>
            </a:r>
            <a:r>
              <a:rPr lang="ru-RU" sz="2800" dirty="0">
                <a:solidFill>
                  <a:schemeClr val="tx1"/>
                </a:solidFill>
              </a:rPr>
              <a:t> </a:t>
            </a:r>
            <a:r>
              <a:rPr lang="ru-RU" sz="2800" dirty="0" err="1">
                <a:solidFill>
                  <a:schemeClr val="tx1"/>
                </a:solidFill>
              </a:rPr>
              <a:t>өнері</a:t>
            </a:r>
            <a:r>
              <a:rPr lang="ru-RU" sz="2800" dirty="0">
                <a:solidFill>
                  <a:schemeClr val="tx1"/>
                </a:solidFill>
              </a:rPr>
              <a:t> мен </a:t>
            </a:r>
            <a:r>
              <a:rPr lang="ru-RU" sz="2800" dirty="0" err="1">
                <a:solidFill>
                  <a:schemeClr val="tx1"/>
                </a:solidFill>
              </a:rPr>
              <a:t>инжинерияда</a:t>
            </a:r>
            <a:r>
              <a:rPr lang="ru-RU" sz="2800" dirty="0">
                <a:solidFill>
                  <a:schemeClr val="tx1"/>
                </a:solidFill>
              </a:rPr>
              <a:t> </a:t>
            </a:r>
            <a:r>
              <a:rPr lang="ru-RU" sz="2800" dirty="0" err="1">
                <a:solidFill>
                  <a:schemeClr val="tx1"/>
                </a:solidFill>
              </a:rPr>
              <a:t>және</a:t>
            </a:r>
            <a:r>
              <a:rPr lang="ru-RU" sz="2800" dirty="0">
                <a:solidFill>
                  <a:schemeClr val="tx1"/>
                </a:solidFill>
              </a:rPr>
              <a:t> </a:t>
            </a:r>
            <a:r>
              <a:rPr lang="ru-RU" sz="2800" dirty="0" err="1">
                <a:solidFill>
                  <a:schemeClr val="tx1"/>
                </a:solidFill>
              </a:rPr>
              <a:t>көптеген</a:t>
            </a:r>
            <a:r>
              <a:rPr lang="ru-RU" sz="2800" dirty="0">
                <a:solidFill>
                  <a:schemeClr val="tx1"/>
                </a:solidFill>
              </a:rPr>
              <a:t> </a:t>
            </a:r>
            <a:r>
              <a:rPr lang="ru-RU" sz="2800" dirty="0" err="1">
                <a:solidFill>
                  <a:schemeClr val="tx1"/>
                </a:solidFill>
              </a:rPr>
              <a:t>т.б</a:t>
            </a:r>
            <a:r>
              <a:rPr lang="ru-RU" sz="2800" dirty="0">
                <a:solidFill>
                  <a:schemeClr val="tx1"/>
                </a:solidFill>
              </a:rPr>
              <a:t> </a:t>
            </a:r>
            <a:r>
              <a:rPr lang="ru-RU" sz="2800" dirty="0" err="1">
                <a:solidFill>
                  <a:schemeClr val="tx1"/>
                </a:solidFill>
              </a:rPr>
              <a:t>салаларда</a:t>
            </a:r>
            <a:r>
              <a:rPr lang="ru-RU" sz="2800" dirty="0">
                <a:solidFill>
                  <a:schemeClr val="tx1"/>
                </a:solidFill>
              </a:rPr>
              <a:t> қолданылады.3қатпарлы </a:t>
            </a:r>
            <a:r>
              <a:rPr lang="ru-RU" sz="2800" dirty="0" err="1">
                <a:solidFill>
                  <a:schemeClr val="tx1"/>
                </a:solidFill>
              </a:rPr>
              <a:t>моделдеу</a:t>
            </a:r>
            <a:r>
              <a:rPr lang="ru-RU" sz="2800" dirty="0">
                <a:solidFill>
                  <a:schemeClr val="tx1"/>
                </a:solidFill>
              </a:rPr>
              <a:t> мен </a:t>
            </a:r>
            <a:r>
              <a:rPr lang="ru-RU" sz="2800" dirty="0" err="1">
                <a:solidFill>
                  <a:schemeClr val="tx1"/>
                </a:solidFill>
              </a:rPr>
              <a:t>анимациянытүрлі</a:t>
            </a:r>
            <a:r>
              <a:rPr lang="ru-RU" sz="2800" dirty="0">
                <a:solidFill>
                  <a:schemeClr val="tx1"/>
                </a:solidFill>
              </a:rPr>
              <a:t> </a:t>
            </a:r>
            <a:r>
              <a:rPr lang="ru-RU" sz="2800" dirty="0" err="1">
                <a:solidFill>
                  <a:schemeClr val="tx1"/>
                </a:solidFill>
              </a:rPr>
              <a:t>этаптарға</a:t>
            </a:r>
            <a:r>
              <a:rPr lang="ru-RU" sz="2800" dirty="0">
                <a:solidFill>
                  <a:schemeClr val="tx1"/>
                </a:solidFill>
              </a:rPr>
              <a:t> </a:t>
            </a:r>
            <a:r>
              <a:rPr lang="ru-RU" sz="2800" dirty="0" err="1">
                <a:solidFill>
                  <a:schemeClr val="tx1"/>
                </a:solidFill>
              </a:rPr>
              <a:t>бөліп</a:t>
            </a:r>
            <a:r>
              <a:rPr lang="ru-RU" sz="2800" dirty="0">
                <a:solidFill>
                  <a:schemeClr val="tx1"/>
                </a:solidFill>
              </a:rPr>
              <a:t> </a:t>
            </a:r>
            <a:r>
              <a:rPr lang="ru-RU" sz="2800" dirty="0" err="1">
                <a:solidFill>
                  <a:schemeClr val="tx1"/>
                </a:solidFill>
              </a:rPr>
              <a:t>қарастырамыз</a:t>
            </a:r>
            <a:r>
              <a:rPr lang="ru-RU" sz="2800" dirty="0">
                <a:solidFill>
                  <a:schemeClr val="tx1"/>
                </a:solidFill>
              </a:rPr>
              <a:t>.</a:t>
            </a:r>
            <a:endParaRPr lang="ru-RU" sz="2800" dirty="0">
              <a:solidFill>
                <a:schemeClr val="tx1"/>
              </a:solidFill>
            </a:endParaRPr>
          </a:p>
        </p:txBody>
      </p:sp>
      <p:pic>
        <p:nvPicPr>
          <p:cNvPr id="2050" name="Picture 2" descr="http://img1.torrentino.net/w/vlJL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949" y="4829172"/>
            <a:ext cx="2206625" cy="16549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3duroki.ru/uploads/img/1224693626_0lik.ru_snapshot20071204142408.b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36" y="4829172"/>
            <a:ext cx="2206626" cy="16549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orig13.deviantart.net/b076/f/2010/038/f/5/first_3d_model__male_human_2_by_madpumpk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961" y="4272272"/>
            <a:ext cx="4168775" cy="235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308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1525" y="429816"/>
            <a:ext cx="6096000" cy="6001643"/>
          </a:xfrm>
          <a:prstGeom prst="rect">
            <a:avLst/>
          </a:prstGeom>
        </p:spPr>
        <p:txBody>
          <a:bodyPr>
            <a:spAutoFit/>
          </a:bodyPr>
          <a:lstStyle/>
          <a:p>
            <a:r>
              <a:rPr lang="ru-RU" sz="2400" b="0" i="0" dirty="0" smtClean="0">
                <a:effectLst/>
                <a:latin typeface="Times New Roman" panose="02020603050405020304" pitchFamily="18" charset="0"/>
                <a:cs typeface="Times New Roman" panose="02020603050405020304" pitchFamily="18" charset="0"/>
              </a:rPr>
              <a:t>3 </a:t>
            </a:r>
            <a:r>
              <a:rPr lang="ru-RU" sz="2400" b="0" i="0" dirty="0" err="1" smtClean="0">
                <a:effectLst/>
                <a:latin typeface="Times New Roman" panose="02020603050405020304" pitchFamily="18" charset="0"/>
                <a:cs typeface="Times New Roman" panose="02020603050405020304" pitchFamily="18" charset="0"/>
              </a:rPr>
              <a:t>қатпарлы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моделдеу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мектеп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бағдарламасындағы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геометрияны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еске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түсіреді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Декарттық</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координаттар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жүйесін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еске</a:t>
            </a:r>
            <a:r>
              <a:rPr lang="ru-RU" sz="2400" b="0" i="0" dirty="0" smtClean="0">
                <a:effectLst/>
                <a:latin typeface="Times New Roman" panose="02020603050405020304" pitchFamily="18" charset="0"/>
                <a:cs typeface="Times New Roman" panose="02020603050405020304" pitchFamily="18" charset="0"/>
              </a:rPr>
              <a:t> ал</a:t>
            </a:r>
            <a:r>
              <a:rPr lang="kk-KZ" sz="2400" dirty="0" smtClean="0">
                <a:latin typeface="Times New Roman" panose="02020603050405020304" pitchFamily="18" charset="0"/>
                <a:cs typeface="Times New Roman" panose="02020603050405020304" pitchFamily="18" charset="0"/>
              </a:rPr>
              <a:t>айық</a:t>
            </a:r>
            <a:r>
              <a:rPr lang="ru-RU" sz="2400" b="0" i="0" dirty="0" smtClean="0">
                <a:effectLst/>
                <a:latin typeface="Times New Roman" panose="02020603050405020304" pitchFamily="18" charset="0"/>
                <a:cs typeface="Times New Roman" panose="02020603050405020304" pitchFamily="18" charset="0"/>
              </a:rPr>
              <a:t> (</a:t>
            </a:r>
            <a:r>
              <a:rPr lang="en-US" sz="2400" b="0" i="0" dirty="0" smtClean="0">
                <a:effectLst/>
                <a:latin typeface="Times New Roman" panose="02020603050405020304" pitchFamily="18" charset="0"/>
                <a:cs typeface="Times New Roman" panose="02020603050405020304" pitchFamily="18" charset="0"/>
              </a:rPr>
              <a:t>X, Y </a:t>
            </a:r>
            <a:r>
              <a:rPr lang="ru-RU" sz="2400" b="0" i="0" dirty="0" err="1" smtClean="0">
                <a:effectLst/>
                <a:latin typeface="Times New Roman" panose="02020603050405020304" pitchFamily="18" charset="0"/>
                <a:cs typeface="Times New Roman" panose="02020603050405020304" pitchFamily="18" charset="0"/>
              </a:rPr>
              <a:t>және</a:t>
            </a:r>
            <a:r>
              <a:rPr lang="ru-RU" sz="2400" b="0" i="0" dirty="0" smtClean="0">
                <a:effectLst/>
                <a:latin typeface="Times New Roman" panose="02020603050405020304" pitchFamily="18" charset="0"/>
                <a:cs typeface="Times New Roman" panose="02020603050405020304" pitchFamily="18" charset="0"/>
              </a:rPr>
              <a:t> </a:t>
            </a:r>
            <a:r>
              <a:rPr lang="en-US" sz="2400" b="0" i="0" dirty="0" smtClean="0">
                <a:effectLst/>
                <a:latin typeface="Times New Roman" panose="02020603050405020304" pitchFamily="18" charset="0"/>
                <a:cs typeface="Times New Roman" panose="02020603050405020304" pitchFamily="18" charset="0"/>
              </a:rPr>
              <a:t>Z </a:t>
            </a:r>
            <a:r>
              <a:rPr lang="ru-RU" sz="2400" b="0" i="0" dirty="0" err="1" smtClean="0">
                <a:effectLst/>
                <a:latin typeface="Times New Roman" panose="02020603050405020304" pitchFamily="18" charset="0"/>
                <a:cs typeface="Times New Roman" panose="02020603050405020304" pitchFamily="18" charset="0"/>
              </a:rPr>
              <a:t>осьтері</a:t>
            </a:r>
            <a:r>
              <a:rPr lang="ru-RU" sz="2400" b="0" i="0" dirty="0" smtClean="0">
                <a:effectLst/>
                <a:latin typeface="Times New Roman" panose="02020603050405020304" pitchFamily="18" charset="0"/>
                <a:cs typeface="Times New Roman" panose="02020603050405020304" pitchFamily="18" charset="0"/>
              </a:rPr>
              <a:t> ). Ал </a:t>
            </a:r>
            <a:r>
              <a:rPr lang="ru-RU" sz="2400" b="0" i="0" dirty="0" err="1" smtClean="0">
                <a:effectLst/>
                <a:latin typeface="Times New Roman" panose="02020603050405020304" pitchFamily="18" charset="0"/>
                <a:cs typeface="Times New Roman" panose="02020603050405020304" pitchFamily="18" charset="0"/>
              </a:rPr>
              <a:t>енді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функцияларды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және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олардың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графигтерін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еске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алайық</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Мысалы</a:t>
            </a:r>
            <a:r>
              <a:rPr lang="ru-RU" sz="2400" b="0" i="0" dirty="0" smtClean="0">
                <a:effectLst/>
                <a:latin typeface="Times New Roman" panose="02020603050405020304" pitchFamily="18" charset="0"/>
                <a:cs typeface="Times New Roman" panose="02020603050405020304" pitchFamily="18" charset="0"/>
              </a:rPr>
              <a:t>:</a:t>
            </a:r>
          </a:p>
          <a:p>
            <a:r>
              <a:rPr lang="ru-RU" sz="2400" b="0" i="0" dirty="0" err="1" smtClean="0">
                <a:effectLst/>
                <a:latin typeface="Times New Roman" panose="02020603050405020304" pitchFamily="18" charset="0"/>
                <a:cs typeface="Times New Roman" panose="02020603050405020304" pitchFamily="18" charset="0"/>
              </a:rPr>
              <a:t>сызықтық</a:t>
            </a:r>
            <a:r>
              <a:rPr lang="ru-RU" sz="2400" b="0" i="0" dirty="0" smtClean="0">
                <a:effectLst/>
                <a:latin typeface="Times New Roman" panose="02020603050405020304" pitchFamily="18" charset="0"/>
                <a:cs typeface="Times New Roman" panose="02020603050405020304" pitchFamily="18" charset="0"/>
              </a:rPr>
              <a:t> функция, квадрат функция </a:t>
            </a:r>
            <a:r>
              <a:rPr lang="ru-RU" sz="2400" b="0" i="0" dirty="0" err="1" smtClean="0">
                <a:effectLst/>
                <a:latin typeface="Times New Roman" panose="02020603050405020304" pitchFamily="18" charset="0"/>
                <a:cs typeface="Times New Roman" panose="02020603050405020304" pitchFamily="18" charset="0"/>
              </a:rPr>
              <a:t>және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т.с.с</a:t>
            </a:r>
            <a:r>
              <a:rPr lang="ru-RU" sz="2400" b="0" i="0" dirty="0" smtClean="0">
                <a:effectLst/>
                <a:latin typeface="Times New Roman" panose="02020603050405020304" pitchFamily="18" charset="0"/>
                <a:cs typeface="Times New Roman" panose="02020603050405020304" pitchFamily="18" charset="0"/>
              </a:rPr>
              <a:t>. (Парабола, </a:t>
            </a:r>
            <a:r>
              <a:rPr lang="ru-RU" sz="2400" b="0" i="0" dirty="0" err="1" smtClean="0">
                <a:effectLst/>
                <a:latin typeface="Times New Roman" panose="02020603050405020304" pitchFamily="18" charset="0"/>
                <a:cs typeface="Times New Roman" panose="02020603050405020304" pitchFamily="18" charset="0"/>
              </a:rPr>
              <a:t>гиперболалар</a:t>
            </a:r>
            <a:r>
              <a:rPr lang="ru-RU" sz="2400" b="0" i="0" dirty="0" smtClean="0">
                <a:effectLst/>
                <a:latin typeface="Times New Roman" panose="02020603050405020304" pitchFamily="18" charset="0"/>
                <a:cs typeface="Times New Roman" panose="02020603050405020304" pitchFamily="18" charset="0"/>
              </a:rPr>
              <a:t> ).</a:t>
            </a:r>
            <a:br>
              <a:rPr lang="ru-RU" sz="2400" b="0" i="0" dirty="0" smtClean="0">
                <a:effectLst/>
                <a:latin typeface="Times New Roman" panose="02020603050405020304" pitchFamily="18" charset="0"/>
                <a:cs typeface="Times New Roman" panose="02020603050405020304" pitchFamily="18" charset="0"/>
              </a:rPr>
            </a:br>
            <a:r>
              <a:rPr lang="ru-RU" sz="2400" b="0" i="0" dirty="0" err="1" smtClean="0">
                <a:effectLst/>
                <a:latin typeface="Times New Roman" panose="02020603050405020304" pitchFamily="18" charset="0"/>
                <a:cs typeface="Times New Roman" panose="02020603050405020304" pitchFamily="18" charset="0"/>
              </a:rPr>
              <a:t>Жалпы</a:t>
            </a:r>
            <a:r>
              <a:rPr lang="ru-RU" sz="2400" b="0" i="0" dirty="0" smtClean="0">
                <a:effectLst/>
                <a:latin typeface="Times New Roman" panose="02020603050405020304" pitchFamily="18" charset="0"/>
                <a:cs typeface="Times New Roman" panose="02020603050405020304" pitchFamily="18" charset="0"/>
              </a:rPr>
              <a:t> 3</a:t>
            </a:r>
            <a:r>
              <a:rPr lang="en-US" sz="2400" b="0" i="0" dirty="0" smtClean="0">
                <a:effectLst/>
                <a:latin typeface="Times New Roman" panose="02020603050405020304" pitchFamily="18" charset="0"/>
                <a:cs typeface="Times New Roman" panose="02020603050405020304" pitchFamily="18" charset="0"/>
              </a:rPr>
              <a:t>D </a:t>
            </a:r>
            <a:r>
              <a:rPr lang="ru-RU" sz="2400" b="0" i="0" dirty="0" err="1" smtClean="0">
                <a:effectLst/>
                <a:latin typeface="Times New Roman" panose="02020603050405020304" pitchFamily="18" charset="0"/>
                <a:cs typeface="Times New Roman" panose="02020603050405020304" pitchFamily="18" charset="0"/>
              </a:rPr>
              <a:t>анимацияның</a:t>
            </a:r>
            <a:r>
              <a:rPr lang="ru-RU" sz="2400" b="0" i="0" dirty="0" smtClean="0">
                <a:effectLst/>
                <a:latin typeface="Times New Roman" panose="02020603050405020304" pitchFamily="18" charset="0"/>
                <a:cs typeface="Times New Roman" panose="02020603050405020304" pitchFamily="18" charset="0"/>
              </a:rPr>
              <a:t> не </a:t>
            </a:r>
            <a:r>
              <a:rPr lang="ru-RU" sz="2400" b="0" i="0" dirty="0" err="1" smtClean="0">
                <a:effectLst/>
                <a:latin typeface="Times New Roman" panose="02020603050405020304" pitchFamily="18" charset="0"/>
                <a:cs typeface="Times New Roman" panose="02020603050405020304" pitchFamily="18" charset="0"/>
              </a:rPr>
              <a:t>екенін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түсіну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үшін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көзіңіздің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алдында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тұрған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барлық</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заттарды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кеңістікке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декарттық</a:t>
            </a:r>
            <a:r>
              <a:rPr lang="ru-RU" sz="2400" b="0" i="0" dirty="0" smtClean="0">
                <a:effectLst/>
                <a:latin typeface="Times New Roman" panose="02020603050405020304" pitchFamily="18" charset="0"/>
                <a:cs typeface="Times New Roman" panose="02020603050405020304" pitchFamily="18" charset="0"/>
              </a:rPr>
              <a:t> </a:t>
            </a:r>
            <a:r>
              <a:rPr lang="en-US" sz="2400" b="0" i="0" dirty="0" smtClean="0">
                <a:effectLst/>
                <a:latin typeface="Times New Roman" panose="02020603050405020304" pitchFamily="18" charset="0"/>
                <a:cs typeface="Times New Roman" panose="02020603050405020304" pitchFamily="18" charset="0"/>
              </a:rPr>
              <a:t>X, Y, Z </a:t>
            </a:r>
            <a:r>
              <a:rPr lang="ru-RU" sz="2400" b="0" i="0" dirty="0" err="1" smtClean="0">
                <a:effectLst/>
                <a:latin typeface="Times New Roman" panose="02020603050405020304" pitchFamily="18" charset="0"/>
                <a:cs typeface="Times New Roman" panose="02020603050405020304" pitchFamily="18" charset="0"/>
              </a:rPr>
              <a:t>кеңістігі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жайғастырыңыз</a:t>
            </a:r>
            <a:r>
              <a:rPr lang="ru-RU" sz="2400" b="0" i="0" dirty="0" smtClean="0">
                <a:effectLst/>
                <a:latin typeface="Times New Roman" panose="02020603050405020304" pitchFamily="18" charset="0"/>
                <a:cs typeface="Times New Roman" panose="02020603050405020304" pitchFamily="18" charset="0"/>
              </a:rPr>
              <a:t>. Сонда </a:t>
            </a:r>
            <a:r>
              <a:rPr lang="ru-RU" sz="2400" b="0" i="0" dirty="0" err="1" smtClean="0">
                <a:effectLst/>
                <a:latin typeface="Times New Roman" panose="02020603050405020304" pitchFamily="18" charset="0"/>
                <a:cs typeface="Times New Roman" panose="02020603050405020304" pitchFamily="18" charset="0"/>
              </a:rPr>
              <a:t>әрбір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заттың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белгілі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бір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координатасы</a:t>
            </a:r>
            <a:r>
              <a:rPr lang="ru-RU" sz="2400" b="0" i="0" dirty="0" smtClean="0">
                <a:effectLst/>
                <a:latin typeface="Times New Roman" panose="02020603050405020304" pitchFamily="18" charset="0"/>
                <a:cs typeface="Times New Roman" panose="02020603050405020304" pitchFamily="18" charset="0"/>
              </a:rPr>
              <a:t> бар </a:t>
            </a:r>
            <a:r>
              <a:rPr lang="ru-RU" sz="2400" b="0" i="0" dirty="0" err="1" smtClean="0">
                <a:effectLst/>
                <a:latin typeface="Times New Roman" panose="02020603050405020304" pitchFamily="18" charset="0"/>
                <a:cs typeface="Times New Roman" panose="02020603050405020304" pitchFamily="18" charset="0"/>
              </a:rPr>
              <a:t>нүктелерден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және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түрлі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өзінен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кіші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фигуралардан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сызық</a:t>
            </a:r>
            <a:r>
              <a:rPr lang="ru-RU" sz="2400" b="0" i="0" dirty="0" smtClean="0">
                <a:effectLst/>
                <a:latin typeface="Times New Roman" panose="02020603050405020304" pitchFamily="18" charset="0"/>
                <a:cs typeface="Times New Roman" panose="02020603050405020304" pitchFamily="18" charset="0"/>
              </a:rPr>
              <a:t>, эллипс, куб </a:t>
            </a:r>
            <a:r>
              <a:rPr lang="ru-RU" sz="2400" b="0" i="0" dirty="0" err="1" smtClean="0">
                <a:effectLst/>
                <a:latin typeface="Times New Roman" panose="02020603050405020304" pitchFamily="18" charset="0"/>
                <a:cs typeface="Times New Roman" panose="02020603050405020304" pitchFamily="18" charset="0"/>
              </a:rPr>
              <a:t>т.б</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құралғанын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байқаймыз</a:t>
            </a:r>
            <a:r>
              <a:rPr lang="ru-RU" sz="2400" b="0" i="0" dirty="0" smtClean="0">
                <a:effectLst/>
                <a:latin typeface="Times New Roman" panose="02020603050405020304" pitchFamily="18" charset="0"/>
                <a:cs typeface="Times New Roman" panose="02020603050405020304" pitchFamily="18" charset="0"/>
              </a:rPr>
              <a:t>.</a:t>
            </a:r>
            <a:endParaRPr lang="ru-RU" sz="2400" b="0" i="0" dirty="0">
              <a:effectLst/>
              <a:latin typeface="Times New Roman" panose="02020603050405020304" pitchFamily="18" charset="0"/>
              <a:cs typeface="Times New Roman" panose="02020603050405020304" pitchFamily="18" charset="0"/>
            </a:endParaRPr>
          </a:p>
        </p:txBody>
      </p:sp>
      <p:pic>
        <p:nvPicPr>
          <p:cNvPr id="3074" name="Picture 2" descr="http://vignette2.wikia.nocookie.net/gtawiki/images/1/15/Xyz.gif/revision/latest?cb=201309061813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49" y="429816"/>
            <a:ext cx="3349625" cy="25959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media-cache-ak0.pinimg.com/736x/4a/2e/6a/4a2e6add1e7a8b456ad8898b2d0425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4" y="3532237"/>
            <a:ext cx="32385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650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575" y="207913"/>
            <a:ext cx="11296650" cy="1938992"/>
          </a:xfrm>
          <a:prstGeom prst="rect">
            <a:avLst/>
          </a:prstGeom>
        </p:spPr>
        <p:txBody>
          <a:bodyPr wrap="square">
            <a:spAutoFit/>
          </a:bodyPr>
          <a:lstStyle/>
          <a:p>
            <a:r>
              <a:rPr lang="en-US" sz="2400" b="0" i="0" dirty="0" smtClean="0">
                <a:effectLst/>
                <a:latin typeface="Times New Roman" panose="02020603050405020304" pitchFamily="18" charset="0"/>
                <a:cs typeface="Times New Roman" panose="02020603050405020304" pitchFamily="18" charset="0"/>
              </a:rPr>
              <a:t>3D </a:t>
            </a:r>
            <a:r>
              <a:rPr lang="ru-RU" sz="2400" b="0" i="0" dirty="0" err="1" smtClean="0">
                <a:effectLst/>
                <a:latin typeface="Times New Roman" panose="02020603050405020304" pitchFamily="18" charset="0"/>
                <a:cs typeface="Times New Roman" panose="02020603050405020304" pitchFamily="18" charset="0"/>
              </a:rPr>
              <a:t>модельдеу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үшін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түрлі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бағдарламалар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пайдаланылады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Олар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біздің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жұмысымызды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жеңілдету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үшін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майда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жұмыстарды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автоматты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түрде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жасайды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тіпті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кейбір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бағдарламалар</a:t>
            </a:r>
            <a:r>
              <a:rPr lang="ru-RU" sz="2400" b="0" i="0" dirty="0" smtClean="0">
                <a:effectLst/>
                <a:latin typeface="Times New Roman" panose="02020603050405020304" pitchFamily="18" charset="0"/>
                <a:cs typeface="Times New Roman" panose="02020603050405020304" pitchFamily="18" charset="0"/>
              </a:rPr>
              <a:t> аса </a:t>
            </a:r>
            <a:r>
              <a:rPr lang="ru-RU" sz="2400" b="0" i="0" dirty="0" err="1" smtClean="0">
                <a:effectLst/>
                <a:latin typeface="Times New Roman" panose="02020603050405020304" pitchFamily="18" charset="0"/>
                <a:cs typeface="Times New Roman" panose="02020603050405020304" pitchFamily="18" charset="0"/>
              </a:rPr>
              <a:t>қиын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функцияларды</a:t>
            </a:r>
            <a:r>
              <a:rPr lang="ru-RU" sz="2400" b="0" i="0" dirty="0" smtClean="0">
                <a:effectLst/>
                <a:latin typeface="Times New Roman" panose="02020603050405020304" pitchFamily="18" charset="0"/>
                <a:cs typeface="Times New Roman" panose="02020603050405020304" pitchFamily="18" charset="0"/>
              </a:rPr>
              <a:t> да </a:t>
            </a:r>
            <a:r>
              <a:rPr lang="ru-RU" sz="2400" b="0" i="0" dirty="0" err="1" smtClean="0">
                <a:effectLst/>
                <a:latin typeface="Times New Roman" panose="02020603050405020304" pitchFamily="18" charset="0"/>
                <a:cs typeface="Times New Roman" panose="02020603050405020304" pitchFamily="18" charset="0"/>
              </a:rPr>
              <a:t>іске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асыра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алады</a:t>
            </a:r>
            <a:r>
              <a:rPr lang="ru-RU" sz="2400" b="0" i="0" dirty="0" smtClean="0">
                <a:effectLst/>
                <a:latin typeface="Times New Roman" panose="02020603050405020304" pitchFamily="18" charset="0"/>
                <a:cs typeface="Times New Roman" panose="02020603050405020304" pitchFamily="18" charset="0"/>
              </a:rPr>
              <a:t>.</a:t>
            </a:r>
          </a:p>
          <a:p>
            <a:r>
              <a:rPr lang="ru-RU" sz="2400" b="0" i="0" dirty="0" err="1" smtClean="0">
                <a:effectLst/>
                <a:latin typeface="Times New Roman" panose="02020603050405020304" pitchFamily="18" charset="0"/>
                <a:cs typeface="Times New Roman" panose="02020603050405020304" pitchFamily="18" charset="0"/>
              </a:rPr>
              <a:t>Енді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сол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бағдарламаларда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жұмыс</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қалай</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жүретінін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қарастырайық</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Ол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жұмысты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мынадай</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бөліктерге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бөлуге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болады</a:t>
            </a:r>
            <a:r>
              <a:rPr lang="ru-RU" sz="2400" b="0" i="0" dirty="0" smtClean="0">
                <a:effectLst/>
                <a:latin typeface="Times New Roman" panose="02020603050405020304" pitchFamily="18" charset="0"/>
                <a:cs typeface="Times New Roman" panose="02020603050405020304" pitchFamily="18" charset="0"/>
              </a:rPr>
              <a:t>:</a:t>
            </a:r>
            <a:endParaRPr lang="ru-RU" sz="2400" b="0" i="0" dirty="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43956" y="2772906"/>
            <a:ext cx="2273828" cy="584775"/>
          </a:xfrm>
          <a:prstGeom prst="rect">
            <a:avLst/>
          </a:prstGeom>
        </p:spPr>
        <p:txBody>
          <a:bodyPr wrap="none">
            <a:spAutoFit/>
          </a:bodyPr>
          <a:lstStyle/>
          <a:p>
            <a:r>
              <a:rPr lang="ru-RU" sz="3200" b="1" i="0" dirty="0" err="1" smtClean="0">
                <a:effectLst/>
                <a:latin typeface="Times New Roman" panose="02020603050405020304" pitchFamily="18" charset="0"/>
                <a:cs typeface="Times New Roman" panose="02020603050405020304" pitchFamily="18" charset="0"/>
              </a:rPr>
              <a:t>Моделлинг</a:t>
            </a:r>
            <a:endParaRPr lang="ru-RU" sz="3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71014" y="3523531"/>
            <a:ext cx="2325508" cy="584775"/>
          </a:xfrm>
          <a:prstGeom prst="rect">
            <a:avLst/>
          </a:prstGeom>
        </p:spPr>
        <p:txBody>
          <a:bodyPr wrap="none">
            <a:spAutoFit/>
          </a:bodyPr>
          <a:lstStyle/>
          <a:p>
            <a:r>
              <a:rPr lang="ru-RU" sz="3200" b="1" i="0" dirty="0" err="1" smtClean="0">
                <a:effectLst/>
                <a:latin typeface="Times New Roman" panose="02020603050405020304" pitchFamily="18" charset="0"/>
                <a:cs typeface="Times New Roman" panose="02020603050405020304" pitchFamily="18" charset="0"/>
              </a:rPr>
              <a:t>Текстуринг</a:t>
            </a:r>
            <a:endParaRPr lang="ru-RU" sz="3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316847" y="4213978"/>
            <a:ext cx="1704313" cy="584775"/>
          </a:xfrm>
          <a:prstGeom prst="rect">
            <a:avLst/>
          </a:prstGeom>
        </p:spPr>
        <p:txBody>
          <a:bodyPr wrap="none">
            <a:spAutoFit/>
          </a:bodyPr>
          <a:lstStyle/>
          <a:p>
            <a:r>
              <a:rPr lang="ru-RU" sz="3200" b="1" i="0" dirty="0" err="1" smtClean="0">
                <a:effectLst/>
                <a:latin typeface="Times New Roman" panose="02020603050405020304" pitchFamily="18" charset="0"/>
                <a:cs typeface="Times New Roman" panose="02020603050405020304" pitchFamily="18" charset="0"/>
              </a:rPr>
              <a:t>Риггинг</a:t>
            </a:r>
            <a:endParaRPr lang="ru-RU" sz="32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858450" y="4798753"/>
            <a:ext cx="2754665" cy="584775"/>
          </a:xfrm>
          <a:prstGeom prst="rect">
            <a:avLst/>
          </a:prstGeom>
        </p:spPr>
        <p:txBody>
          <a:bodyPr wrap="none">
            <a:spAutoFit/>
          </a:bodyPr>
          <a:lstStyle/>
          <a:p>
            <a:r>
              <a:rPr lang="ru-RU" sz="3200" b="1" i="0" dirty="0" err="1" smtClean="0">
                <a:effectLst/>
                <a:latin typeface="Times New Roman" panose="02020603050405020304" pitchFamily="18" charset="0"/>
                <a:cs typeface="Times New Roman" panose="02020603050405020304" pitchFamily="18" charset="0"/>
              </a:rPr>
              <a:t>Анимациялау</a:t>
            </a:r>
            <a:endParaRPr lang="ru-RU" sz="3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9371793" y="5487347"/>
            <a:ext cx="2128531" cy="584775"/>
          </a:xfrm>
          <a:prstGeom prst="rect">
            <a:avLst/>
          </a:prstGeom>
        </p:spPr>
        <p:txBody>
          <a:bodyPr wrap="none">
            <a:spAutoFit/>
          </a:bodyPr>
          <a:lstStyle/>
          <a:p>
            <a:r>
              <a:rPr lang="ru-RU" sz="3200" b="1" i="0" dirty="0" smtClean="0">
                <a:effectLst/>
                <a:latin typeface="Times New Roman" panose="02020603050405020304" pitchFamily="18" charset="0"/>
                <a:cs typeface="Times New Roman" panose="02020603050405020304" pitchFamily="18" charset="0"/>
              </a:rPr>
              <a:t>Рендеринг</a:t>
            </a:r>
            <a:endParaRPr lang="ru-RU" sz="3200" dirty="0">
              <a:latin typeface="Times New Roman" panose="02020603050405020304" pitchFamily="18" charset="0"/>
              <a:cs typeface="Times New Roman" panose="02020603050405020304" pitchFamily="18" charset="0"/>
            </a:endParaRPr>
          </a:p>
        </p:txBody>
      </p:sp>
      <p:sp>
        <p:nvSpPr>
          <p:cNvPr id="9" name="Стрелка вниз 8"/>
          <p:cNvSpPr/>
          <p:nvPr/>
        </p:nvSpPr>
        <p:spPr>
          <a:xfrm>
            <a:off x="2056639" y="2273681"/>
            <a:ext cx="248461" cy="49922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ln w="0"/>
              <a:solidFill>
                <a:schemeClr val="tx1"/>
              </a:solidFill>
              <a:effectLst>
                <a:outerShdw blurRad="38100" dist="19050" dir="2700000" algn="tl" rotWithShape="0">
                  <a:schemeClr val="dk1">
                    <a:alpha val="40000"/>
                  </a:schemeClr>
                </a:outerShdw>
              </a:effectLst>
            </a:endParaRPr>
          </a:p>
        </p:txBody>
      </p:sp>
      <p:pic>
        <p:nvPicPr>
          <p:cNvPr id="4098" name="Picture 2" descr="http://3drnd.ru/wp-content/uploads/nordic-house-modeling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144" y="4278905"/>
            <a:ext cx="3930991" cy="220924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Группа 25"/>
          <p:cNvGrpSpPr/>
          <p:nvPr/>
        </p:nvGrpSpPr>
        <p:grpSpPr>
          <a:xfrm>
            <a:off x="3632514" y="3065293"/>
            <a:ext cx="949715" cy="499225"/>
            <a:chOff x="3632514" y="3065293"/>
            <a:chExt cx="949715" cy="499225"/>
          </a:xfrm>
        </p:grpSpPr>
        <p:sp>
          <p:nvSpPr>
            <p:cNvPr id="25" name="Стрелка вниз 24"/>
            <p:cNvSpPr/>
            <p:nvPr/>
          </p:nvSpPr>
          <p:spPr>
            <a:xfrm>
              <a:off x="4333768" y="3065293"/>
              <a:ext cx="248461" cy="49922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ln w="0"/>
                <a:solidFill>
                  <a:schemeClr val="tx1"/>
                </a:solidFill>
                <a:effectLst>
                  <a:outerShdw blurRad="38100" dist="19050" dir="2700000" algn="tl" rotWithShape="0">
                    <a:schemeClr val="dk1">
                      <a:alpha val="40000"/>
                    </a:schemeClr>
                  </a:outerShdw>
                </a:effectLst>
              </a:endParaRPr>
            </a:p>
          </p:txBody>
        </p:sp>
        <p:sp>
          <p:nvSpPr>
            <p:cNvPr id="24" name="Прямоугольник 23"/>
            <p:cNvSpPr/>
            <p:nvPr/>
          </p:nvSpPr>
          <p:spPr>
            <a:xfrm>
              <a:off x="3632514" y="3065293"/>
              <a:ext cx="882336" cy="13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grpSp>
      <p:grpSp>
        <p:nvGrpSpPr>
          <p:cNvPr id="28" name="Группа 27"/>
          <p:cNvGrpSpPr/>
          <p:nvPr/>
        </p:nvGrpSpPr>
        <p:grpSpPr>
          <a:xfrm>
            <a:off x="5583042" y="3779680"/>
            <a:ext cx="949715" cy="499225"/>
            <a:chOff x="3632514" y="3065293"/>
            <a:chExt cx="949715" cy="499225"/>
          </a:xfrm>
        </p:grpSpPr>
        <p:sp>
          <p:nvSpPr>
            <p:cNvPr id="29" name="Стрелка вниз 28"/>
            <p:cNvSpPr/>
            <p:nvPr/>
          </p:nvSpPr>
          <p:spPr>
            <a:xfrm>
              <a:off x="4333768" y="3065293"/>
              <a:ext cx="248461" cy="49922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ln w="0"/>
                <a:solidFill>
                  <a:schemeClr val="tx1"/>
                </a:solidFill>
                <a:effectLst>
                  <a:outerShdw blurRad="38100" dist="19050" dir="2700000" algn="tl" rotWithShape="0">
                    <a:schemeClr val="dk1">
                      <a:alpha val="40000"/>
                    </a:schemeClr>
                  </a:outerShdw>
                </a:effectLst>
              </a:endParaRPr>
            </a:p>
          </p:txBody>
        </p:sp>
        <p:sp>
          <p:nvSpPr>
            <p:cNvPr id="30" name="Прямоугольник 29"/>
            <p:cNvSpPr/>
            <p:nvPr/>
          </p:nvSpPr>
          <p:spPr>
            <a:xfrm>
              <a:off x="3632514" y="3065293"/>
              <a:ext cx="882336" cy="13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grpSp>
      <p:grpSp>
        <p:nvGrpSpPr>
          <p:cNvPr id="31" name="Группа 30"/>
          <p:cNvGrpSpPr/>
          <p:nvPr/>
        </p:nvGrpSpPr>
        <p:grpSpPr>
          <a:xfrm>
            <a:off x="7245014" y="4445321"/>
            <a:ext cx="949715" cy="499225"/>
            <a:chOff x="3632514" y="3065293"/>
            <a:chExt cx="949715" cy="499225"/>
          </a:xfrm>
        </p:grpSpPr>
        <p:sp>
          <p:nvSpPr>
            <p:cNvPr id="32" name="Стрелка вниз 31"/>
            <p:cNvSpPr/>
            <p:nvPr/>
          </p:nvSpPr>
          <p:spPr>
            <a:xfrm>
              <a:off x="4333768" y="3065293"/>
              <a:ext cx="248461" cy="49922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ln w="0"/>
                <a:solidFill>
                  <a:schemeClr val="tx1"/>
                </a:solidFill>
                <a:effectLst>
                  <a:outerShdw blurRad="38100" dist="19050" dir="2700000" algn="tl" rotWithShape="0">
                    <a:schemeClr val="dk1">
                      <a:alpha val="40000"/>
                    </a:schemeClr>
                  </a:outerShdw>
                </a:effectLst>
              </a:endParaRPr>
            </a:p>
          </p:txBody>
        </p:sp>
        <p:sp>
          <p:nvSpPr>
            <p:cNvPr id="33" name="Прямоугольник 32"/>
            <p:cNvSpPr/>
            <p:nvPr/>
          </p:nvSpPr>
          <p:spPr>
            <a:xfrm>
              <a:off x="3632514" y="3065293"/>
              <a:ext cx="882336" cy="13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grpSp>
      <p:grpSp>
        <p:nvGrpSpPr>
          <p:cNvPr id="34" name="Группа 33"/>
          <p:cNvGrpSpPr/>
          <p:nvPr/>
        </p:nvGrpSpPr>
        <p:grpSpPr>
          <a:xfrm>
            <a:off x="9747564" y="5091140"/>
            <a:ext cx="949715" cy="499225"/>
            <a:chOff x="3632514" y="3065293"/>
            <a:chExt cx="949715" cy="499225"/>
          </a:xfrm>
        </p:grpSpPr>
        <p:sp>
          <p:nvSpPr>
            <p:cNvPr id="35" name="Стрелка вниз 34"/>
            <p:cNvSpPr/>
            <p:nvPr/>
          </p:nvSpPr>
          <p:spPr>
            <a:xfrm>
              <a:off x="4333768" y="3065293"/>
              <a:ext cx="248461" cy="49922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ln w="0"/>
                <a:solidFill>
                  <a:schemeClr val="tx1"/>
                </a:solidFill>
                <a:effectLst>
                  <a:outerShdw blurRad="38100" dist="19050" dir="2700000" algn="tl" rotWithShape="0">
                    <a:schemeClr val="dk1">
                      <a:alpha val="40000"/>
                    </a:schemeClr>
                  </a:outerShdw>
                </a:effectLst>
              </a:endParaRPr>
            </a:p>
          </p:txBody>
        </p:sp>
        <p:sp>
          <p:nvSpPr>
            <p:cNvPr id="36" name="Прямоугольник 35"/>
            <p:cNvSpPr/>
            <p:nvPr/>
          </p:nvSpPr>
          <p:spPr>
            <a:xfrm>
              <a:off x="3632514" y="3065293"/>
              <a:ext cx="882336" cy="13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grpSp>
      <p:pic>
        <p:nvPicPr>
          <p:cNvPr id="4100" name="Picture 4" descr="http://3dvizer.com/wp-content/uploads/2015/11/3D-grafika-1818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827" y="1905426"/>
            <a:ext cx="3711575" cy="231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409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900" y="296467"/>
            <a:ext cx="11601450" cy="3046988"/>
          </a:xfrm>
          <a:prstGeom prst="rect">
            <a:avLst/>
          </a:prstGeom>
        </p:spPr>
        <p:txBody>
          <a:bodyPr wrap="square">
            <a:spAutoFit/>
          </a:bodyPr>
          <a:lstStyle/>
          <a:p>
            <a:r>
              <a:rPr lang="ru-RU" sz="2400" b="0" i="0" dirty="0" smtClean="0">
                <a:effectLst/>
                <a:latin typeface="Times New Roman" panose="02020603050405020304" pitchFamily="18" charset="0"/>
                <a:cs typeface="Times New Roman" panose="02020603050405020304" pitchFamily="18" charset="0"/>
              </a:rPr>
              <a:t>1)</a:t>
            </a:r>
            <a:r>
              <a:rPr lang="ru-RU" sz="2400" b="1" i="0" dirty="0" err="1" smtClean="0">
                <a:effectLst/>
                <a:latin typeface="Times New Roman" panose="02020603050405020304" pitchFamily="18" charset="0"/>
                <a:cs typeface="Times New Roman" panose="02020603050405020304" pitchFamily="18" charset="0"/>
              </a:rPr>
              <a:t>Моделлинг</a:t>
            </a:r>
            <a:r>
              <a:rPr lang="ru-RU" sz="2400" b="0" i="0" dirty="0" smtClean="0">
                <a:effectLst/>
                <a:latin typeface="Times New Roman" panose="02020603050405020304" pitchFamily="18" charset="0"/>
                <a:cs typeface="Times New Roman" panose="02020603050405020304" pitchFamily="18" charset="0"/>
              </a:rPr>
              <a:t> –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ең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алғашқы</a:t>
            </a:r>
            <a:r>
              <a:rPr lang="ru-RU" sz="2400" b="0" i="0" dirty="0" smtClean="0">
                <a:effectLst/>
                <a:latin typeface="Times New Roman" panose="02020603050405020304" pitchFamily="18" charset="0"/>
                <a:cs typeface="Times New Roman" panose="02020603050405020304" pitchFamily="18" charset="0"/>
              </a:rPr>
              <a:t> этап </a:t>
            </a:r>
            <a:r>
              <a:rPr lang="ru-RU" sz="2400" b="0" i="0" dirty="0" err="1" smtClean="0">
                <a:effectLst/>
                <a:latin typeface="Times New Roman" panose="02020603050405020304" pitchFamily="18" charset="0"/>
                <a:cs typeface="Times New Roman" panose="02020603050405020304" pitchFamily="18" charset="0"/>
              </a:rPr>
              <a:t>және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ең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негізгі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деп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айтсақ</a:t>
            </a:r>
            <a:r>
              <a:rPr lang="ru-RU" sz="2400" b="0" i="0" dirty="0" smtClean="0">
                <a:effectLst/>
                <a:latin typeface="Times New Roman" panose="02020603050405020304" pitchFamily="18" charset="0"/>
                <a:cs typeface="Times New Roman" panose="02020603050405020304" pitchFamily="18" charset="0"/>
              </a:rPr>
              <a:t> та </a:t>
            </a:r>
            <a:r>
              <a:rPr lang="ru-RU" sz="2400" b="0" i="0" dirty="0" err="1" smtClean="0">
                <a:effectLst/>
                <a:latin typeface="Times New Roman" panose="02020603050405020304" pitchFamily="18" charset="0"/>
                <a:cs typeface="Times New Roman" panose="02020603050405020304" pitchFamily="18" charset="0"/>
              </a:rPr>
              <a:t>болады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себебі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мұнда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бүкіл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фигуралар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детальизация</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жасалады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Қоршаған</a:t>
            </a:r>
            <a:r>
              <a:rPr lang="ru-RU" sz="2400" b="0" i="0" dirty="0" smtClean="0">
                <a:effectLst/>
                <a:latin typeface="Times New Roman" panose="02020603050405020304" pitchFamily="18" charset="0"/>
                <a:cs typeface="Times New Roman" panose="02020603050405020304" pitchFamily="18" charset="0"/>
              </a:rPr>
              <a:t> орта, </a:t>
            </a:r>
            <a:r>
              <a:rPr lang="ru-RU" sz="2400" b="0" i="0" dirty="0" err="1" smtClean="0">
                <a:effectLst/>
                <a:latin typeface="Times New Roman" panose="02020603050405020304" pitchFamily="18" charset="0"/>
                <a:cs typeface="Times New Roman" panose="02020603050405020304" pitchFamily="18" charset="0"/>
              </a:rPr>
              <a:t>жер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бедері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кейіпкерлер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болса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солардың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бейнесі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барлығы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осында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жасалады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этапта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дайын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болған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фигуралар</a:t>
            </a:r>
            <a:r>
              <a:rPr lang="ru-RU" sz="2400" b="0" i="0" dirty="0" smtClean="0">
                <a:effectLst/>
                <a:latin typeface="Times New Roman" panose="02020603050405020304" pitchFamily="18" charset="0"/>
                <a:cs typeface="Times New Roman" panose="02020603050405020304" pitchFamily="18" charset="0"/>
              </a:rPr>
              <a:t> „3 </a:t>
            </a:r>
            <a:r>
              <a:rPr lang="ru-RU" sz="2400" b="0" i="0" dirty="0" err="1" smtClean="0">
                <a:effectLst/>
                <a:latin typeface="Times New Roman" panose="02020603050405020304" pitchFamily="18" charset="0"/>
                <a:cs typeface="Times New Roman" panose="02020603050405020304" pitchFamily="18" charset="0"/>
              </a:rPr>
              <a:t>қатпарлы</a:t>
            </a:r>
            <a:r>
              <a:rPr lang="ru-RU" sz="2400" b="0" i="0" dirty="0" smtClean="0">
                <a:effectLst/>
                <a:latin typeface="Times New Roman" panose="02020603050405020304" pitchFamily="18" charset="0"/>
                <a:cs typeface="Times New Roman" panose="02020603050405020304" pitchFamily="18" charset="0"/>
              </a:rPr>
              <a:t> модель„ </a:t>
            </a:r>
            <a:r>
              <a:rPr lang="ru-RU" sz="2400" b="0" i="0" dirty="0" err="1" smtClean="0">
                <a:effectLst/>
                <a:latin typeface="Times New Roman" panose="02020603050405020304" pitchFamily="18" charset="0"/>
                <a:cs typeface="Times New Roman" panose="02020603050405020304" pitchFamily="18" charset="0"/>
              </a:rPr>
              <a:t>деп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аталады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модельдің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әлі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түсі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жасайтын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қимылдары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жоқ</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Барлық</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нәрселер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сұр-ақшыл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түсте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Модельдерді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жасау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үшін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бізге</a:t>
            </a:r>
            <a:r>
              <a:rPr lang="ru-RU" sz="2400" b="0" i="0" dirty="0" smtClean="0">
                <a:effectLst/>
                <a:latin typeface="Times New Roman" panose="02020603050405020304" pitchFamily="18" charset="0"/>
                <a:cs typeface="Times New Roman" panose="02020603050405020304" pitchFamily="18" charset="0"/>
              </a:rPr>
              <a:t> 3</a:t>
            </a:r>
            <a:r>
              <a:rPr lang="en-US" sz="2400" b="0" i="0" dirty="0" smtClean="0">
                <a:effectLst/>
                <a:latin typeface="Times New Roman" panose="02020603050405020304" pitchFamily="18" charset="0"/>
                <a:cs typeface="Times New Roman" panose="02020603050405020304" pitchFamily="18" charset="0"/>
              </a:rPr>
              <a:t>D </a:t>
            </a:r>
            <a:r>
              <a:rPr lang="ru-RU" sz="2400" b="0" i="0" dirty="0" err="1" smtClean="0">
                <a:effectLst/>
                <a:latin typeface="Times New Roman" panose="02020603050405020304" pitchFamily="18" charset="0"/>
                <a:cs typeface="Times New Roman" panose="02020603050405020304" pitchFamily="18" charset="0"/>
              </a:rPr>
              <a:t>бағдарламалар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кез-келген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фигураны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бір-біріне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қосу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кесу</a:t>
            </a:r>
            <a:r>
              <a:rPr lang="ru-RU" sz="2400" b="0" i="0" dirty="0" smtClean="0">
                <a:effectLst/>
                <a:latin typeface="Times New Roman" panose="02020603050405020304" pitchFamily="18" charset="0"/>
                <a:cs typeface="Times New Roman" panose="02020603050405020304" pitchFamily="18" charset="0"/>
              </a:rPr>
              <a:t>, деформация </a:t>
            </a:r>
            <a:r>
              <a:rPr lang="ru-RU" sz="2400" b="0" i="0" dirty="0" err="1" smtClean="0">
                <a:effectLst/>
                <a:latin typeface="Times New Roman" panose="02020603050405020304" pitchFamily="18" charset="0"/>
                <a:cs typeface="Times New Roman" panose="02020603050405020304" pitchFamily="18" charset="0"/>
              </a:rPr>
              <a:t>жасау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сынды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ауқымды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мүмкіндіктер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береді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Оларды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қолданып</a:t>
            </a:r>
            <a:r>
              <a:rPr lang="ru-RU" sz="2400" b="0" i="0" dirty="0" smtClean="0">
                <a:effectLst/>
                <a:latin typeface="Times New Roman" panose="02020603050405020304" pitchFamily="18" charset="0"/>
                <a:cs typeface="Times New Roman" panose="02020603050405020304" pitchFamily="18" charset="0"/>
              </a:rPr>
              <a:t> модель </a:t>
            </a:r>
            <a:r>
              <a:rPr lang="ru-RU" sz="2400" b="0" i="0" dirty="0" err="1" smtClean="0">
                <a:effectLst/>
                <a:latin typeface="Times New Roman" panose="02020603050405020304" pitchFamily="18" charset="0"/>
                <a:cs typeface="Times New Roman" panose="02020603050405020304" pitchFamily="18" charset="0"/>
              </a:rPr>
              <a:t>жасау</a:t>
            </a:r>
            <a:r>
              <a:rPr lang="ru-RU" sz="2400" b="0" i="0" dirty="0" smtClean="0">
                <a:effectLst/>
                <a:latin typeface="Times New Roman" panose="02020603050405020304" pitchFamily="18" charset="0"/>
                <a:cs typeface="Times New Roman" panose="02020603050405020304" pitchFamily="18" charset="0"/>
              </a:rPr>
              <a:t> тек </a:t>
            </a:r>
            <a:r>
              <a:rPr lang="ru-RU" sz="2400" b="0" i="0" dirty="0" err="1" smtClean="0">
                <a:effectLst/>
                <a:latin typeface="Times New Roman" panose="02020603050405020304" pitchFamily="18" charset="0"/>
                <a:cs typeface="Times New Roman" panose="02020603050405020304" pitchFamily="18" charset="0"/>
              </a:rPr>
              <a:t>жасаушының</a:t>
            </a:r>
            <a:r>
              <a:rPr lang="ru-RU" sz="2400" b="0" i="0" dirty="0" smtClean="0">
                <a:effectLst/>
                <a:latin typeface="Times New Roman" panose="02020603050405020304" pitchFamily="18" charset="0"/>
                <a:cs typeface="Times New Roman" panose="02020603050405020304" pitchFamily="18" charset="0"/>
              </a:rPr>
              <a:t> таланты мен </a:t>
            </a:r>
            <a:r>
              <a:rPr lang="ru-RU" sz="2400" b="0" i="0" dirty="0" err="1" smtClean="0">
                <a:effectLst/>
                <a:latin typeface="Times New Roman" panose="02020603050405020304" pitchFamily="18" charset="0"/>
                <a:cs typeface="Times New Roman" panose="02020603050405020304" pitchFamily="18" charset="0"/>
              </a:rPr>
              <a:t>тәжрибесіне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және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әрине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оның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фантазиясына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тәуелді</a:t>
            </a:r>
            <a:r>
              <a:rPr lang="ru-RU" sz="2400" b="0" i="0" dirty="0" smtClean="0">
                <a:effectLst/>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66725" y="3522706"/>
            <a:ext cx="2533650" cy="3043423"/>
          </a:xfrm>
          <a:prstGeom prst="rect">
            <a:avLst/>
          </a:prstGeom>
        </p:spPr>
      </p:pic>
      <p:pic>
        <p:nvPicPr>
          <p:cNvPr id="5122" name="Picture 2" descr="http://fantasticimago.com/wp-content/uploads/2013/09/Mode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150" y="3522706"/>
            <a:ext cx="5340350" cy="304342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9642475" y="3251429"/>
            <a:ext cx="1668625" cy="3314700"/>
          </a:xfrm>
          <a:prstGeom prst="rect">
            <a:avLst/>
          </a:prstGeom>
        </p:spPr>
      </p:pic>
    </p:spTree>
    <p:extLst>
      <p:ext uri="{BB962C8B-B14F-4D97-AF65-F5344CB8AC3E}">
        <p14:creationId xmlns:p14="http://schemas.microsoft.com/office/powerpoint/2010/main" val="3260565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1950" y="278964"/>
            <a:ext cx="4314825" cy="6579036"/>
          </a:xfrm>
          <a:prstGeom prst="rect">
            <a:avLst/>
          </a:prstGeom>
        </p:spPr>
        <p:txBody>
          <a:bodyPr wrap="square">
            <a:spAutoFit/>
          </a:bodyPr>
          <a:lstStyle/>
          <a:p>
            <a:r>
              <a:rPr lang="ru-RU" sz="2400" b="0" i="0" dirty="0" smtClean="0">
                <a:effectLst/>
                <a:latin typeface="Times New Roman" panose="02020603050405020304" pitchFamily="18" charset="0"/>
                <a:cs typeface="Times New Roman" panose="02020603050405020304" pitchFamily="18" charset="0"/>
              </a:rPr>
              <a:t>2) </a:t>
            </a:r>
            <a:r>
              <a:rPr lang="ru-RU" sz="2400" b="1" i="0" dirty="0" err="1" smtClean="0">
                <a:effectLst/>
                <a:latin typeface="Times New Roman" panose="02020603050405020304" pitchFamily="18" charset="0"/>
                <a:cs typeface="Times New Roman" panose="02020603050405020304" pitchFamily="18" charset="0"/>
              </a:rPr>
              <a:t>Текстуринг</a:t>
            </a:r>
            <a:r>
              <a:rPr lang="ru-RU" sz="2400" b="0" i="0" dirty="0" smtClean="0">
                <a:effectLst/>
                <a:latin typeface="Times New Roman" panose="02020603050405020304" pitchFamily="18" charset="0"/>
                <a:cs typeface="Times New Roman" panose="02020603050405020304" pitchFamily="18" charset="0"/>
              </a:rPr>
              <a:t> –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этапта</a:t>
            </a:r>
            <a:r>
              <a:rPr lang="ru-RU" sz="2400" b="0" i="0" dirty="0" smtClean="0">
                <a:effectLst/>
                <a:latin typeface="Times New Roman" panose="02020603050405020304" pitchFamily="18" charset="0"/>
                <a:cs typeface="Times New Roman" panose="02020603050405020304" pitchFamily="18" charset="0"/>
              </a:rPr>
              <a:t> 3</a:t>
            </a:r>
            <a:r>
              <a:rPr lang="en-US" sz="2400" b="0" i="0" dirty="0" smtClean="0">
                <a:effectLst/>
                <a:latin typeface="Times New Roman" panose="02020603050405020304" pitchFamily="18" charset="0"/>
                <a:cs typeface="Times New Roman" panose="02020603050405020304" pitchFamily="18" charset="0"/>
              </a:rPr>
              <a:t>D </a:t>
            </a:r>
            <a:r>
              <a:rPr lang="ru-RU" sz="2400" b="0" i="0" dirty="0" err="1" smtClean="0">
                <a:effectLst/>
                <a:latin typeface="Times New Roman" panose="02020603050405020304" pitchFamily="18" charset="0"/>
                <a:cs typeface="Times New Roman" panose="02020603050405020304" pitchFamily="18" charset="0"/>
              </a:rPr>
              <a:t>модельдер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нормалдар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картасына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бөлініп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яғни</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барлық</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модельдің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фигуралары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жазықталып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керекті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түстерге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боялады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процессті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мынадай</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көзге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елестетсе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болады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кез-келген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фигураның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беткі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бөлігін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терісін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сылып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алып</a:t>
            </a:r>
            <a:r>
              <a:rPr lang="ru-RU" sz="2400" b="0" i="0" dirty="0" smtClean="0">
                <a:effectLst/>
                <a:latin typeface="Times New Roman" panose="02020603050405020304" pitchFamily="18" charset="0"/>
                <a:cs typeface="Times New Roman" panose="02020603050405020304" pitchFamily="18" charset="0"/>
              </a:rPr>
              <a:t>, оны </a:t>
            </a:r>
            <a:r>
              <a:rPr lang="ru-RU" sz="2400" b="0" i="0" dirty="0" err="1" smtClean="0">
                <a:effectLst/>
                <a:latin typeface="Times New Roman" panose="02020603050405020304" pitchFamily="18" charset="0"/>
                <a:cs typeface="Times New Roman" panose="02020603050405020304" pitchFamily="18" charset="0"/>
              </a:rPr>
              <a:t>жайып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керекті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түске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бояп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қайтадан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фигураның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бетіне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жабыстыру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сынды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этаптан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өткен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соң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объектілерге</a:t>
            </a:r>
            <a:r>
              <a:rPr lang="ru-RU" sz="2400" b="0" i="0" dirty="0" smtClean="0">
                <a:effectLst/>
                <a:latin typeface="Times New Roman" panose="02020603050405020304" pitchFamily="18" charset="0"/>
                <a:cs typeface="Times New Roman" panose="02020603050405020304" pitchFamily="18" charset="0"/>
              </a:rPr>
              <a:t> реалистичный </a:t>
            </a:r>
            <a:r>
              <a:rPr lang="ru-RU" sz="2400" b="0" i="0" dirty="0" err="1" smtClean="0">
                <a:effectLst/>
                <a:latin typeface="Times New Roman" panose="02020603050405020304" pitchFamily="18" charset="0"/>
                <a:cs typeface="Times New Roman" panose="02020603050405020304" pitchFamily="18" charset="0"/>
              </a:rPr>
              <a:t>түр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енеді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яғни</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олардың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сыртқы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көрінісі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шын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өмірдегіге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қатты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жақындайды</a:t>
            </a:r>
            <a:r>
              <a:rPr lang="ru-RU" sz="2400" b="0" i="0" dirty="0" smtClean="0">
                <a:effectLst/>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6148" name="Picture 4" descr="http://blender3d.com.ua/wp-content/uploads/2014/01/trex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0" y="278964"/>
            <a:ext cx="6245226" cy="3653457"/>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5195541" y="4055070"/>
            <a:ext cx="6224935" cy="2288580"/>
          </a:xfrm>
          <a:prstGeom prst="rect">
            <a:avLst/>
          </a:prstGeom>
        </p:spPr>
      </p:pic>
    </p:spTree>
    <p:extLst>
      <p:ext uri="{BB962C8B-B14F-4D97-AF65-F5344CB8AC3E}">
        <p14:creationId xmlns:p14="http://schemas.microsoft.com/office/powerpoint/2010/main" val="2439087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96100" y="735081"/>
            <a:ext cx="4324350" cy="5632311"/>
          </a:xfrm>
          <a:prstGeom prst="rect">
            <a:avLst/>
          </a:prstGeom>
        </p:spPr>
        <p:txBody>
          <a:bodyPr wrap="square">
            <a:spAutoFit/>
          </a:bodyPr>
          <a:lstStyle/>
          <a:p>
            <a:r>
              <a:rPr lang="ru-RU" sz="2400" b="0" i="0" dirty="0" smtClean="0">
                <a:effectLst/>
                <a:latin typeface="Times New Roman" panose="02020603050405020304" pitchFamily="18" charset="0"/>
                <a:cs typeface="Times New Roman" panose="02020603050405020304" pitchFamily="18" charset="0"/>
              </a:rPr>
              <a:t>3) </a:t>
            </a:r>
            <a:r>
              <a:rPr lang="ru-RU" sz="2400" b="1" i="0" dirty="0" err="1" smtClean="0">
                <a:effectLst/>
                <a:latin typeface="Times New Roman" panose="02020603050405020304" pitchFamily="18" charset="0"/>
                <a:cs typeface="Times New Roman" panose="02020603050405020304" pitchFamily="18" charset="0"/>
              </a:rPr>
              <a:t>Риггинг</a:t>
            </a:r>
            <a:r>
              <a:rPr lang="ru-RU" sz="2400" b="1" i="0" dirty="0" smtClean="0">
                <a:effectLst/>
                <a:latin typeface="Times New Roman" panose="02020603050405020304" pitchFamily="18" charset="0"/>
                <a:cs typeface="Times New Roman" panose="02020603050405020304" pitchFamily="18" charset="0"/>
              </a:rPr>
              <a:t> </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процессті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былай</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сипаттаса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болады</a:t>
            </a:r>
            <a:r>
              <a:rPr lang="en-US"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қимылдайтын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фигуралардың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сүйектерін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жасау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Яғни</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этапта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барлық</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қимылдайтын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фигураларға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сүйектер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енгізіледі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сүйектер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фигураны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қимылға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келтіру</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үшін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керек</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яғни</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модельдің</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әрбір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бөлігін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белгілі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бір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сүйекке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бағынышты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етіп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қойып</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сол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сүйекті</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қимылдатқанда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сол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сүйекке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бағынышты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бөлік</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қимылға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келеді</a:t>
            </a:r>
            <a:r>
              <a:rPr lang="ru-RU" sz="2400" b="0" i="0" dirty="0" smtClean="0">
                <a:effectLst/>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7174" name="Picture 6" descr="http://3dmaster.grandikos.com/assets/images/models/rig/rig_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331787"/>
            <a:ext cx="489585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730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74" y="5100161"/>
            <a:ext cx="11115675" cy="1200329"/>
          </a:xfrm>
          <a:prstGeom prst="rect">
            <a:avLst/>
          </a:prstGeom>
        </p:spPr>
        <p:txBody>
          <a:bodyPr wrap="square">
            <a:spAutoFit/>
          </a:bodyPr>
          <a:lstStyle/>
          <a:p>
            <a:r>
              <a:rPr lang="ru-RU" sz="2400" b="0" i="0" dirty="0" smtClean="0">
                <a:effectLst/>
                <a:latin typeface="Times New Roman" panose="02020603050405020304" pitchFamily="18" charset="0"/>
                <a:cs typeface="Times New Roman" panose="02020603050405020304" pitchFamily="18" charset="0"/>
              </a:rPr>
              <a:t>4) </a:t>
            </a:r>
            <a:r>
              <a:rPr lang="ru-RU" sz="2400" b="1" i="0" dirty="0" err="1" smtClean="0">
                <a:effectLst/>
                <a:latin typeface="Times New Roman" panose="02020603050405020304" pitchFamily="18" charset="0"/>
                <a:cs typeface="Times New Roman" panose="02020603050405020304" pitchFamily="18" charset="0"/>
              </a:rPr>
              <a:t>Анимациялау</a:t>
            </a:r>
            <a:r>
              <a:rPr lang="ru-RU" sz="2400" b="1" i="0" dirty="0" smtClean="0">
                <a:effectLst/>
                <a:latin typeface="Times New Roman" panose="02020603050405020304" pitchFamily="18" charset="0"/>
                <a:cs typeface="Times New Roman" panose="02020603050405020304" pitchFamily="18" charset="0"/>
              </a:rPr>
              <a:t> </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бұл</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этапта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барлық</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дайын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модельдер</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қимылға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келтіріліп</a:t>
            </a:r>
            <a:r>
              <a:rPr lang="ru-RU" sz="2400" b="0" i="0" dirty="0" smtClean="0">
                <a:effectLst/>
                <a:latin typeface="Times New Roman" panose="02020603050405020304" pitchFamily="18" charset="0"/>
                <a:cs typeface="Times New Roman" panose="02020603050405020304" pitchFamily="18" charset="0"/>
              </a:rPr>
              <a:t>, анимация </a:t>
            </a:r>
            <a:r>
              <a:rPr lang="ru-RU" sz="2400" b="0" i="0" dirty="0" err="1" smtClean="0">
                <a:effectLst/>
                <a:latin typeface="Times New Roman" panose="02020603050405020304" pitchFamily="18" charset="0"/>
                <a:cs typeface="Times New Roman" panose="02020603050405020304" pitchFamily="18" charset="0"/>
              </a:rPr>
              <a:t>жасалады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Жоғарыдағы</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риггингте</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жасаған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сүйектеріміз</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осында</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кеңінен</a:t>
            </a:r>
            <a:r>
              <a:rPr lang="ru-RU" sz="2400" b="0" i="0" dirty="0" smtClean="0">
                <a:effectLst/>
                <a:latin typeface="Times New Roman" panose="02020603050405020304" pitchFamily="18" charset="0"/>
                <a:cs typeface="Times New Roman" panose="02020603050405020304" pitchFamily="18" charset="0"/>
              </a:rPr>
              <a:t> </a:t>
            </a:r>
            <a:r>
              <a:rPr lang="ru-RU" sz="2400" b="0" i="0" dirty="0" err="1" smtClean="0">
                <a:effectLst/>
                <a:latin typeface="Times New Roman" panose="02020603050405020304" pitchFamily="18" charset="0"/>
                <a:cs typeface="Times New Roman" panose="02020603050405020304" pitchFamily="18" charset="0"/>
              </a:rPr>
              <a:t>қолданылады</a:t>
            </a:r>
            <a:r>
              <a:rPr lang="ru-RU" sz="2400" b="0" i="0" dirty="0" smtClean="0">
                <a:effectLst/>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8194" name="Picture 2" descr="http://ubuntovod.ru/wp-content/uploads/2015/06/%D0%98%D0%BD%D1%82%D0%B5%D1%80%D1%84%D0%B5%D0%B9%D1%81-%D0%BF%D1%80%D0%BE%D0%B3%D1%80%D0%B0%D0%BC%D0%BC%D1%8B-Bl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025" y="454706"/>
            <a:ext cx="6416675" cy="421896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8220075" y="290036"/>
            <a:ext cx="2867025" cy="4548305"/>
          </a:xfrm>
          <a:prstGeom prst="rect">
            <a:avLst/>
          </a:prstGeom>
        </p:spPr>
      </p:pic>
    </p:spTree>
    <p:extLst>
      <p:ext uri="{BB962C8B-B14F-4D97-AF65-F5344CB8AC3E}">
        <p14:creationId xmlns:p14="http://schemas.microsoft.com/office/powerpoint/2010/main" val="2394402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44</TotalTime>
  <Words>298</Words>
  <Application>Microsoft Office PowerPoint</Application>
  <PresentationFormat>Широкоэкранный</PresentationFormat>
  <Paragraphs>24</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Bookman Old Style</vt:lpstr>
      <vt:lpstr>Rockwell</vt:lpstr>
      <vt:lpstr>Times New Roman</vt:lpstr>
      <vt:lpstr>Damask</vt:lpstr>
      <vt:lpstr>3D МОДЕЛЬДЕУ ЖӘНЕ АНИМАЦИЯ</vt:lpstr>
      <vt:lpstr>Презентация PowerPoint</vt:lpstr>
      <vt:lpstr>3 қатпарлы, яғни 3D, анимация және моделдеу соңғыжылдары тез қарқынмен дамып, кең ауқымды қолданысқа түсті. Бұл, сөзсіз, өнердің жаңа саласы кино, мультипликация, рекламмалық роликтер дайындау, ойын жасау және түрлі презентациялар жасаудан бастап, сәулет өнері мен инжинерияда және көптеген т.б салаларда қолданылады.3қатпарлы моделдеу мен анимациянытүрлі этаптарға бөліп қарастырамыз.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МОДЕЛЬДЕУ ЖӘНЕ АНИМАЦИЯ</dc:title>
  <dc:creator>Damir Salkynbekov</dc:creator>
  <cp:lastModifiedBy>Damir Salkynbekov</cp:lastModifiedBy>
  <cp:revision>6</cp:revision>
  <dcterms:created xsi:type="dcterms:W3CDTF">2016-04-26T15:42:17Z</dcterms:created>
  <dcterms:modified xsi:type="dcterms:W3CDTF">2016-04-26T16:26:36Z</dcterms:modified>
</cp:coreProperties>
</file>