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4020" r:id="rId2"/>
    <p:sldMasterId id="2147484044" r:id="rId3"/>
    <p:sldMasterId id="2147484248" r:id="rId4"/>
    <p:sldMasterId id="2147484344" r:id="rId5"/>
    <p:sldMasterId id="2147484440" r:id="rId6"/>
    <p:sldMasterId id="2147484464" r:id="rId7"/>
    <p:sldMasterId id="2147484500" r:id="rId8"/>
    <p:sldMasterId id="2147484560" r:id="rId9"/>
  </p:sldMasterIdLst>
  <p:sldIdLst>
    <p:sldId id="257" r:id="rId10"/>
    <p:sldId id="258" r:id="rId11"/>
    <p:sldId id="259" r:id="rId12"/>
    <p:sldId id="266" r:id="rId13"/>
    <p:sldId id="260" r:id="rId14"/>
    <p:sldId id="261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488832" cy="269173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 </a:t>
            </a:r>
            <a:r>
              <a:rPr lang="kk-KZ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 </a:t>
            </a:r>
            <a:r>
              <a:rPr lang="kk-K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 Және оның түрлері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7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762963"/>
            <a:ext cx="78488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	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Фрактальдік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графика</a:t>
            </a:r>
            <a:r>
              <a:rPr lang="kk-KZ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ның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негізгі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элементі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математикалық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  формула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болып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табылады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.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Ондағы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бейнелер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теңдеулердің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көмегімен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құрылады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.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Сондықтан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компьютер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жадысына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тек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бағдарламаны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ғана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сақтаса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жеткілікті</a:t>
            </a: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altLang="ko-KR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맑은 고딕"/>
                <a:cs typeface="Times New Roman" pitchFamily="18" charset="0"/>
              </a:rPr>
              <a:t>	</a:t>
            </a:r>
            <a:endParaRPr lang="ru-RU" altLang="ko-KR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1663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Фрактальдік</a:t>
            </a:r>
            <a:r>
              <a:rPr lang="ru-RU" alt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графика</a:t>
            </a:r>
            <a:endParaRPr lang="ru-RU" alt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4" y="3789040"/>
            <a:ext cx="3672742" cy="2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281935" y="3343550"/>
            <a:ext cx="2892421" cy="2520948"/>
            <a:chOff x="3598" y="4898"/>
            <a:chExt cx="3312" cy="2886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902" y="4898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 rot="-3447579">
              <a:off x="4358" y="6537"/>
              <a:ext cx="1347" cy="114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 rot="10682896">
              <a:off x="5469" y="5327"/>
              <a:ext cx="1440" cy="10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3742" y="4898"/>
              <a:ext cx="2880" cy="201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 rot="-3181931">
              <a:off x="3526" y="5114"/>
              <a:ext cx="1296" cy="86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030" y="4898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 rot="7284290">
              <a:off x="6406" y="569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 rot="7873375">
              <a:off x="3670" y="569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 rot="6960410">
              <a:off x="4534" y="7274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 rot="7486635">
              <a:off x="5398" y="7274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 rot="4373090">
              <a:off x="6694" y="5690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 rot="2798811">
              <a:off x="6262" y="4970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 rot="4373090">
              <a:off x="5686" y="7274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 rot="2809303">
              <a:off x="4390" y="4970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 rot="10530703">
              <a:off x="6478" y="6050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 rot="10530703">
              <a:off x="5470" y="7633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 rot="10530703">
              <a:off x="4606" y="7633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 rot="-2371802">
              <a:off x="3598" y="5618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 rot="-3155211">
              <a:off x="3958" y="4970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 rot="-3155211">
              <a:off x="5830" y="4970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 rot="-3511227">
              <a:off x="4390" y="7274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 rot="-10085596">
              <a:off x="3742" y="6050"/>
              <a:ext cx="288" cy="14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571999" y="6050785"/>
            <a:ext cx="39314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altLang="ko-KR" sz="26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Фрактальдік</a:t>
            </a:r>
            <a:r>
              <a:rPr lang="ru-RU" altLang="ko-KR" sz="26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6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үшбұрыш</a:t>
            </a:r>
            <a:r>
              <a:rPr lang="ru-RU" altLang="ko-KR" sz="26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. </a:t>
            </a:r>
            <a:endParaRPr lang="ru-RU" altLang="ru-RU" sz="2600" b="1" dirty="0">
              <a:solidFill>
                <a:srgbClr val="E0DACC"/>
              </a:solidFill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7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695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altLang="ru-RU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Компьютерлік</a:t>
            </a:r>
            <a:r>
              <a:rPr kumimoji="0" lang="ru-RU" altLang="ru-RU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графика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088" y="1700808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Компьютерлік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графика – </a:t>
            </a:r>
            <a:r>
              <a:rPr lang="kk-KZ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бұл  ЭЕМ көмегімен модельдерді және олардың кескіндерін құруға, сақтауға және өңдеуге арналған информатиканың бір бөлімі.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Компьютерлік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графиканы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қолданатын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аймақтар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Ғылыми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графика,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зерттеу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нәтижелері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;</a:t>
            </a:r>
            <a:b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-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Іс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жүргізудегі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графика,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жоспарлық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көрсеткіштер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;</a:t>
            </a:r>
            <a:b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-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Конструкторлық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графика,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жұмыс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сызбалары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Arial" charset="0"/>
              </a:rPr>
              <a:t>;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60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66622"/>
            <a:ext cx="69127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rgbClr val="838995"/>
              </a:buClr>
              <a:defRPr/>
            </a:pPr>
            <a:r>
              <a:rPr lang="ru-RU" altLang="ru-RU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/>
            </a:r>
            <a:br>
              <a:rPr lang="ru-RU" altLang="ru-RU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</a:b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-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Видеосабақтар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,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Мультимедиялық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презентациялар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;</a:t>
            </a:r>
          </a:p>
          <a:p>
            <a:pPr lvl="0">
              <a:spcBef>
                <a:spcPts val="1200"/>
              </a:spcBef>
              <a:buClr>
                <a:srgbClr val="838995"/>
              </a:buClr>
              <a:defRPr/>
            </a:pP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-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Компьютерлік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 анимация;</a:t>
            </a:r>
            <a:b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</a:b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-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Компьютерлік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ойындар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;</a:t>
            </a:r>
            <a:b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</a:b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-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Жарнамалық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 графика;</a:t>
            </a:r>
            <a:b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</a:b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- Интернет, </a:t>
            </a:r>
            <a:r>
              <a:rPr lang="en-US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WEB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-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парақты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 </a:t>
            </a:r>
            <a:r>
              <a:rPr lang="ru-RU" altLang="ru-RU" sz="2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дайындау</a:t>
            </a: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;</a:t>
            </a:r>
          </a:p>
          <a:p>
            <a:pPr lvl="0">
              <a:spcBef>
                <a:spcPts val="1200"/>
              </a:spcBef>
              <a:buClr>
                <a:srgbClr val="838995"/>
              </a:buClr>
              <a:defRPr/>
            </a:pP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- </a:t>
            </a:r>
            <a:r>
              <a:rPr lang="kk-KZ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Медицинада, Компьютерлік томография;</a:t>
            </a:r>
          </a:p>
          <a:p>
            <a:pPr lvl="0">
              <a:spcBef>
                <a:spcPts val="1200"/>
              </a:spcBef>
              <a:buClr>
                <a:srgbClr val="838995"/>
              </a:buClr>
              <a:defRPr/>
            </a:pPr>
            <a:r>
              <a:rPr lang="ru-RU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- </a:t>
            </a:r>
            <a:r>
              <a:rPr lang="kk-KZ" alt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ahoma" pitchFamily="34" charset="0"/>
              </a:rPr>
              <a:t>Сән аймағында, Маталар мен киім үлгілерін модельдеу.</a:t>
            </a:r>
            <a:endParaRPr lang="ru-RU" alt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ahoma" pitchFamily="34" charset="0"/>
            </a:endParaRPr>
          </a:p>
          <a:p>
            <a:pPr lvl="0">
              <a:spcBef>
                <a:spcPts val="1200"/>
              </a:spcBef>
              <a:buClr>
                <a:srgbClr val="838995"/>
              </a:buClr>
              <a:defRPr/>
            </a:pPr>
            <a:endParaRPr lang="ru-RU" sz="1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orbel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6" y="3309144"/>
            <a:ext cx="4211638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"/>
          <p:cNvSpPr>
            <a:spLocks noGrp="1"/>
          </p:cNvSpPr>
          <p:nvPr/>
        </p:nvSpPr>
        <p:spPr>
          <a:xfrm>
            <a:off x="269081" y="572294"/>
            <a:ext cx="8713788" cy="2808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өлшемді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графика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Graphics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көлемді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объектілерді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бейнелеуге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тәсілдер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құралдардың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жиынтығынан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компьютерлік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графиканың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бөлімі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өлшемді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графикамен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істеуге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бағдарламалар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- 3D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Studio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MAX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5; -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; - Компас;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/>
        </p:nvSpPr>
        <p:spPr bwMode="auto">
          <a:xfrm>
            <a:off x="370681" y="180181"/>
            <a:ext cx="76803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ts val="40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Tunga" pitchFamily="34" charset="0"/>
                <a:cs typeface="Tunga" pitchFamily="2"/>
              </a:defRPr>
            </a:lvl1pPr>
            <a:lvl2pPr algn="l" rtl="0" eaLnBrk="0" fontAlgn="base" hangingPunct="0">
              <a:spcBef>
                <a:spcPts val="4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  <a:ea typeface="Tunga" pitchFamily="34" charset="0"/>
                <a:cs typeface="Tunga" pitchFamily="34" charset="0"/>
              </a:defRPr>
            </a:lvl2pPr>
            <a:lvl3pPr algn="l" rtl="0" eaLnBrk="0" fontAlgn="base" hangingPunct="0">
              <a:spcBef>
                <a:spcPts val="4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  <a:ea typeface="Tunga" pitchFamily="34" charset="0"/>
                <a:cs typeface="Tunga" pitchFamily="34" charset="0"/>
              </a:defRPr>
            </a:lvl3pPr>
            <a:lvl4pPr algn="l" rtl="0" eaLnBrk="0" fontAlgn="base" hangingPunct="0">
              <a:spcBef>
                <a:spcPts val="4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  <a:ea typeface="Tunga" pitchFamily="34" charset="0"/>
                <a:cs typeface="Tunga" pitchFamily="34" charset="0"/>
              </a:defRPr>
            </a:lvl4pPr>
            <a:lvl5pPr algn="l" rtl="0" eaLnBrk="0" fontAlgn="base" hangingPunct="0">
              <a:spcBef>
                <a:spcPts val="4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  <a:ea typeface="Tunga" pitchFamily="34" charset="0"/>
                <a:cs typeface="Tunga" pitchFamily="34" charset="0"/>
              </a:defRPr>
            </a:lvl5pPr>
            <a:lvl6pPr marL="457200" algn="l" rtl="0" fontAlgn="base">
              <a:spcBef>
                <a:spcPts val="4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  <a:cs typeface="Tunga" pitchFamily="34" charset="0"/>
              </a:defRPr>
            </a:lvl6pPr>
            <a:lvl7pPr marL="914400" algn="l" rtl="0" fontAlgn="base">
              <a:spcBef>
                <a:spcPts val="4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  <a:cs typeface="Tunga" pitchFamily="34" charset="0"/>
              </a:defRPr>
            </a:lvl7pPr>
            <a:lvl8pPr marL="1371600" algn="l" rtl="0" fontAlgn="base">
              <a:spcBef>
                <a:spcPts val="4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  <a:cs typeface="Tunga" pitchFamily="34" charset="0"/>
              </a:defRPr>
            </a:lvl8pPr>
            <a:lvl9pPr marL="1828800" algn="l" rtl="0" fontAlgn="base">
              <a:spcBef>
                <a:spcPts val="4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itchFamily="34" charset="0"/>
                <a:cs typeface="Tunga" pitchFamily="34" charset="0"/>
              </a:defRPr>
            </a:lvl9pPr>
          </a:lstStyle>
          <a:p>
            <a:pPr algn="ctr"/>
            <a:r>
              <a:rPr lang="kk-KZ" sz="3600" b="1" smtClean="0">
                <a:latin typeface="Times New Roman" pitchFamily="18" charset="0"/>
                <a:cs typeface="Times New Roman" pitchFamily="18" charset="0"/>
              </a:rPr>
              <a:t>Үш өлшемді графика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26206" y="3236119"/>
            <a:ext cx="88915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Қолданылу саласы:</a:t>
            </a:r>
            <a:br>
              <a:rPr lang="ru-RU" sz="2800" b="1" u="sng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- физикалық объектілерді компьютерлік модельдеуде;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машина жасаудағы бұйымдарда;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- ғылыми есептеулерде;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- инженерлік жобалауда;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видеороликтерде;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архитектурада.</a:t>
            </a:r>
          </a:p>
        </p:txBody>
      </p:sp>
    </p:spTree>
    <p:extLst>
      <p:ext uri="{BB962C8B-B14F-4D97-AF65-F5344CB8AC3E}">
        <p14:creationId xmlns:p14="http://schemas.microsoft.com/office/powerpoint/2010/main" val="415564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280920" cy="646331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Компьютерлік</a:t>
            </a:r>
            <a:r>
              <a:rPr lang="ru-RU" alt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графиканың</a:t>
            </a:r>
            <a:r>
              <a:rPr lang="ru-RU" alt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түрлері</a:t>
            </a:r>
            <a:endParaRPr lang="ru-RU" alt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2127431">
            <a:off x="2312291" y="1120683"/>
            <a:ext cx="215900" cy="719137"/>
          </a:xfrm>
          <a:prstGeom prst="downArrow">
            <a:avLst>
              <a:gd name="adj1" fmla="val 57898"/>
              <a:gd name="adj2" fmla="val 154655"/>
            </a:avLst>
          </a:prstGeom>
          <a:gradFill rotWithShape="1">
            <a:gsLst>
              <a:gs pos="0">
                <a:srgbClr val="79BCFF"/>
              </a:gs>
              <a:gs pos="100000">
                <a:srgbClr val="0033CC"/>
              </a:gs>
            </a:gsLst>
            <a:path path="rect">
              <a:fillToRect l="100000" b="10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572000" y="1261084"/>
            <a:ext cx="215900" cy="574675"/>
          </a:xfrm>
          <a:prstGeom prst="downArrow">
            <a:avLst>
              <a:gd name="adj1" fmla="val 57898"/>
              <a:gd name="adj2" fmla="val 123587"/>
            </a:avLst>
          </a:prstGeom>
          <a:gradFill rotWithShape="1">
            <a:gsLst>
              <a:gs pos="0">
                <a:srgbClr val="79BCFF"/>
              </a:gs>
              <a:gs pos="100000">
                <a:srgbClr val="0033CC"/>
              </a:gs>
            </a:gsLst>
            <a:path path="rect">
              <a:fillToRect l="100000" b="10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9484241">
            <a:off x="6632771" y="1118842"/>
            <a:ext cx="208194" cy="719396"/>
          </a:xfrm>
          <a:prstGeom prst="downArrow">
            <a:avLst>
              <a:gd name="adj1" fmla="val 57898"/>
              <a:gd name="adj2" fmla="val 154655"/>
            </a:avLst>
          </a:prstGeom>
          <a:gradFill rotWithShape="1">
            <a:gsLst>
              <a:gs pos="0">
                <a:srgbClr val="79BCFF"/>
              </a:gs>
              <a:gs pos="100000">
                <a:srgbClr val="0033CC"/>
              </a:gs>
            </a:gsLst>
            <a:path path="rect">
              <a:fillToRect l="100000" b="10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6670" y="1858167"/>
            <a:ext cx="1674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Растрлік</a:t>
            </a:r>
            <a:endParaRPr lang="ru-RU" alt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2709" y="1894430"/>
            <a:ext cx="207858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endParaRPr lang="ru-RU" alt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59" y="1925676"/>
            <a:ext cx="23914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Фрактальдік</a:t>
            </a:r>
            <a:endParaRPr lang="ru-RU" alt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9060" y="2487945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800" b="1" i="1" u="sng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Растрлік</a:t>
            </a:r>
            <a:r>
              <a:rPr lang="ru-RU" altLang="ko-KR" sz="2800" b="1" i="1" u="sng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графика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дайын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бейнелерді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өңдеу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үшін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және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Интернетте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қолданылады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800" b="1" i="1" u="sng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Векторлық</a:t>
            </a:r>
            <a:r>
              <a:rPr lang="ru-RU" altLang="ko-KR" sz="2800" b="1" i="1" u="sng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графика</a:t>
            </a:r>
            <a:r>
              <a:rPr lang="ru-RU" altLang="ko-KR" sz="2800" b="1" i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көбінесе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жаңа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бейнелерді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жасау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үшін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, ал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кейбір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жағдайларда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оларды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өңдеу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үшін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қолданылады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800" b="1" i="1" u="sng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Фрактальдік</a:t>
            </a:r>
            <a:r>
              <a:rPr lang="ru-RU" altLang="ko-KR" sz="2800" b="1" i="1" u="sng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графика</a:t>
            </a:r>
            <a:r>
              <a:rPr lang="ru-RU" altLang="ko-KR" sz="2800" b="1" i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математикалық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есептеулер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жолымен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бағдарламала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құрудан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altLang="ko-KR" sz="2800" b="1" dirty="0" err="1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тұрады</a:t>
            </a:r>
            <a:r>
              <a:rPr lang="ru-RU" altLang="ko-KR" sz="2800" b="1" dirty="0">
                <a:solidFill>
                  <a:srgbClr val="E0DACC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.</a:t>
            </a:r>
            <a:endParaRPr lang="ru-RU" altLang="ru-RU" sz="2800" b="1" dirty="0">
              <a:solidFill>
                <a:srgbClr val="E0DACC"/>
              </a:solidFill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3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28124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838995"/>
              </a:buClr>
              <a:defRPr/>
            </a:pPr>
            <a:r>
              <a:rPr lang="kk-KZ" sz="2800"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Растрлік графиканың негізгі элементі нүкте болып табылады.</a:t>
            </a:r>
          </a:p>
          <a:p>
            <a:pPr lvl="0" algn="just">
              <a:spcBef>
                <a:spcPts val="1200"/>
              </a:spcBef>
              <a:buClr>
                <a:srgbClr val="838995"/>
              </a:buClr>
              <a:defRPr/>
            </a:pPr>
            <a:r>
              <a:rPr lang="kk-KZ" sz="2800"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Нүктелерден тұратын растрлік бейнелер үшін оның рұқсаттылығы аса маңызды. </a:t>
            </a:r>
          </a:p>
          <a:p>
            <a:pPr lvl="0" algn="just">
              <a:spcBef>
                <a:spcPts val="1200"/>
              </a:spcBef>
              <a:buClr>
                <a:srgbClr val="838995"/>
              </a:buClr>
              <a:defRPr/>
            </a:pPr>
            <a:r>
              <a:rPr lang="kk-KZ" sz="2800" b="1" i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Рұқсаттылық</a:t>
            </a:r>
            <a:r>
              <a:rPr lang="kk-KZ" sz="2800"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дегеніміз ұзындық бірлігіндегі нүктелер саны.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890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1) Түпнұсқаның рұқсаттылығы. Ол дюймдегі нүктелер санымен (</a:t>
            </a:r>
            <a:r>
              <a:rPr lang="en-US" alt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dpi</a:t>
            </a:r>
            <a:r>
              <a:rPr lang="kk-KZ" alt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өлшенеді. </a:t>
            </a:r>
            <a:endParaRPr lang="ru-RU" altLang="ru-RU" sz="36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64484"/>
            <a:ext cx="4186217" cy="29386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9892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82012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838995"/>
              </a:buClr>
              <a:defRPr/>
            </a:pPr>
            <a:r>
              <a:rPr lang="kk-KZ" sz="3000"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Экрандық бейненің рұқсаттылығы. Бейненің экрандық көшірмесі үшін растрдің қарапайым нүктесін </a:t>
            </a:r>
            <a:r>
              <a:rPr lang="kk-KZ" sz="3000" b="1" i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пиксель</a:t>
            </a:r>
            <a:r>
              <a:rPr lang="kk-KZ" sz="3000"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 атаймыз. Пиксель өлшемі экрандық рұқсаттылыққа, түпнұсқа рұқсаттылығына және бейнелеу масштабына байланысты өзгереді.</a:t>
            </a:r>
            <a:endParaRPr lang="kk-KZ" sz="3000" b="1" spc="3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623" y="3540848"/>
            <a:ext cx="48245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3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3) Баспалық бейнелердің рұқсаттылығы. Растрлік бейненің нүктелер саны қолданылған әдіске және түпнұсқаны растрлеу параметріне тәуелді болады.</a:t>
            </a:r>
            <a:endParaRPr lang="ru-RU" altLang="ru-RU" sz="3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05999"/>
            <a:ext cx="2880320" cy="30425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2983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растрлік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бейненің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масштабын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үлкейтсе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айқындылығы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жоғалады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пиксельдер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. Оны </a:t>
            </a:r>
            <a:r>
              <a:rPr lang="ru-RU" altLang="ru-RU" sz="3000" b="1" i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пикселдену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err="1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altLang="ru-RU" sz="3000" b="1" dirty="0">
                <a:solidFill>
                  <a:srgbClr val="E0DA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000" b="1" dirty="0">
              <a:solidFill>
                <a:srgbClr val="E0DA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02kitt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194468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572590" y="4221286"/>
            <a:ext cx="863600" cy="468312"/>
          </a:xfrm>
          <a:prstGeom prst="rightArrow">
            <a:avLst>
              <a:gd name="adj1" fmla="val 50000"/>
              <a:gd name="adj2" fmla="val 46102"/>
            </a:avLst>
          </a:prstGeom>
          <a:solidFill>
            <a:srgbClr val="0000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48854"/>
            <a:ext cx="40322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29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/>
        </p:nvSpPr>
        <p:spPr bwMode="auto">
          <a:xfrm>
            <a:off x="7987506" y="6464300"/>
            <a:ext cx="876300" cy="247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>
                    <a:alpha val="6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D5D8E33-1141-45B6-98E5-AD687A0F5DC4}" type="slidenum">
              <a:rPr lang="ru-RU" altLang="ru-RU" sz="1200"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2356" y="146050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Векторлық графика</a:t>
            </a:r>
          </a:p>
        </p:txBody>
      </p:sp>
      <p:pic>
        <p:nvPicPr>
          <p:cNvPr id="11" name="Picture 3" descr="j00903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4" y="3781425"/>
            <a:ext cx="3816350" cy="2806700"/>
          </a:xfrm>
          <a:prstGeom prst="rect">
            <a:avLst/>
          </a:prstGeom>
          <a:noFill/>
          <a:ln w="9525">
            <a:solidFill>
              <a:srgbClr val="5B05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0194" y="787400"/>
            <a:ext cx="84963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/>
            <a:r>
              <a:rPr lang="ru-RU" altLang="ko-KR" sz="3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Векторлық графиканың негізгі элементі </a:t>
            </a:r>
            <a:r>
              <a:rPr lang="ru-RU" altLang="ko-KR" sz="3000" b="1" i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түзу</a:t>
            </a:r>
            <a:r>
              <a:rPr lang="ru-RU" altLang="ko-KR" sz="3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болып табылады. </a:t>
            </a:r>
          </a:p>
          <a:p>
            <a:pPr algn="just" eaLnBrk="1" hangingPunct="1"/>
            <a:r>
              <a:rPr lang="ru-RU" altLang="ko-KR" sz="3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Ондағы бейне геометриялық фигуралардың жиынтығы түрінде беріледі. Әдетте нүктелер, түзулер, тіктөртбұрыштар, шеңберлер және т.б. фигуралар алынады. </a:t>
            </a:r>
            <a:endParaRPr lang="ru-RU" altLang="ru-RU" sz="3000" b="1">
              <a:solidFill>
                <a:schemeClr val="tx2"/>
              </a:solidFill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</p:txBody>
      </p:sp>
      <p:pic>
        <p:nvPicPr>
          <p:cNvPr id="13" name="Picture 5" descr="Pe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" y="3836988"/>
            <a:ext cx="36369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72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</TotalTime>
  <Words>158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1_Техническая</vt:lpstr>
      <vt:lpstr>Кнопка</vt:lpstr>
      <vt:lpstr>1_Паркет</vt:lpstr>
      <vt:lpstr>1_Горизонт</vt:lpstr>
      <vt:lpstr>1_Литейная</vt:lpstr>
      <vt:lpstr>1_Яркая</vt:lpstr>
      <vt:lpstr>1_Метро</vt:lpstr>
      <vt:lpstr>1_Открытая</vt:lpstr>
      <vt:lpstr>Углы</vt:lpstr>
      <vt:lpstr>Компьютерлік графика негіздері Және оның түрлері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Компьютерлік графика негіздері Және оның түрлері</dc:title>
  <dc:creator>Гасыржан Аманжол</dc:creator>
  <cp:lastModifiedBy>Гасыржан Аманжол</cp:lastModifiedBy>
  <cp:revision>4</cp:revision>
  <dcterms:created xsi:type="dcterms:W3CDTF">2016-01-27T21:15:41Z</dcterms:created>
  <dcterms:modified xsi:type="dcterms:W3CDTF">2016-01-27T22:08:10Z</dcterms:modified>
</cp:coreProperties>
</file>