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5" r:id="rId2"/>
    <p:sldId id="268" r:id="rId3"/>
    <p:sldId id="256" r:id="rId4"/>
    <p:sldId id="257" r:id="rId5"/>
    <p:sldId id="258" r:id="rId6"/>
    <p:sldId id="259" r:id="rId7"/>
    <p:sldId id="260" r:id="rId8"/>
    <p:sldId id="261" r:id="rId9"/>
    <p:sldId id="269" r:id="rId10"/>
    <p:sldId id="263" r:id="rId11"/>
    <p:sldId id="264" r:id="rId12"/>
    <p:sldId id="266" r:id="rId13"/>
    <p:sldId id="267"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7EC765-C9D2-40D6-A029-632DC891858A}" type="doc">
      <dgm:prSet loTypeId="urn:microsoft.com/office/officeart/2005/8/layout/hProcess9" loCatId="process" qsTypeId="urn:microsoft.com/office/officeart/2005/8/quickstyle/simple1" qsCatId="simple" csTypeId="urn:microsoft.com/office/officeart/2005/8/colors/accent1_2" csCatId="accent1" phldr="1"/>
      <dgm:spPr/>
    </dgm:pt>
    <dgm:pt modelId="{022D00DF-D96C-4500-9D11-2662644D0ECD}">
      <dgm:prSet custT="1">
        <dgm:style>
          <a:lnRef idx="1">
            <a:schemeClr val="accent4"/>
          </a:lnRef>
          <a:fillRef idx="3">
            <a:schemeClr val="accent4"/>
          </a:fillRef>
          <a:effectRef idx="2">
            <a:schemeClr val="accent4"/>
          </a:effectRef>
          <a:fontRef idx="minor">
            <a:schemeClr val="lt1"/>
          </a:fontRef>
        </dgm:style>
      </dgm:prSet>
      <dgm:spPr>
        <a:effectLst>
          <a:glow rad="228600">
            <a:schemeClr val="accent1">
              <a:satMod val="175000"/>
              <a:alpha val="40000"/>
            </a:schemeClr>
          </a:glow>
        </a:effectLst>
      </dgm:spPr>
      <dgm:t>
        <a:bodyPr/>
        <a:lstStyle/>
        <a:p>
          <a:pPr>
            <a:lnSpc>
              <a:spcPct val="100000"/>
            </a:lnSpc>
          </a:pPr>
          <a:r>
            <a:rPr lang="kk-KZ" sz="1800" b="1" i="0" noProof="0" dirty="0" smtClean="0">
              <a:solidFill>
                <a:schemeClr val="tx1"/>
              </a:solidFill>
              <a:latin typeface="Times New Roman" pitchFamily="18" charset="0"/>
              <a:cs typeface="Times New Roman" pitchFamily="18" charset="0"/>
            </a:rPr>
            <a:t>сомалық бөлімі</a:t>
          </a:r>
          <a:r>
            <a:rPr lang="kk-KZ" sz="1800" b="0" i="0" noProof="0" dirty="0" smtClean="0">
              <a:solidFill>
                <a:schemeClr val="tx1"/>
              </a:solidFill>
              <a:latin typeface="Times New Roman" pitchFamily="18" charset="0"/>
              <a:cs typeface="Times New Roman" pitchFamily="18" charset="0"/>
            </a:rPr>
            <a:t> - дене, яғни тірек-қимыл аппараты және тері жабыны мүшелерінің қызметін реттейді.</a:t>
          </a:r>
          <a:endParaRPr lang="kk-KZ" sz="1800" noProof="0" dirty="0">
            <a:solidFill>
              <a:schemeClr val="tx1"/>
            </a:solidFill>
            <a:latin typeface="Times New Roman" pitchFamily="18" charset="0"/>
            <a:cs typeface="Times New Roman" pitchFamily="18" charset="0"/>
          </a:endParaRPr>
        </a:p>
      </dgm:t>
    </dgm:pt>
    <dgm:pt modelId="{8D8FFA9B-C0E9-4FB9-B09F-F5329D501FE7}" type="parTrans" cxnId="{F13FB35E-7380-4AEA-8A81-E75C1A3DE5EB}">
      <dgm:prSet/>
      <dgm:spPr/>
      <dgm:t>
        <a:bodyPr/>
        <a:lstStyle/>
        <a:p>
          <a:endParaRPr lang="ru-RU"/>
        </a:p>
      </dgm:t>
    </dgm:pt>
    <dgm:pt modelId="{2A735B4E-228E-452E-9D4B-4D91F7F8330B}" type="sibTrans" cxnId="{F13FB35E-7380-4AEA-8A81-E75C1A3DE5EB}">
      <dgm:prSet/>
      <dgm:spPr/>
      <dgm:t>
        <a:bodyPr/>
        <a:lstStyle/>
        <a:p>
          <a:endParaRPr lang="ru-RU"/>
        </a:p>
      </dgm:t>
    </dgm:pt>
    <dgm:pt modelId="{49B2598F-0CFC-4F86-AC8B-E2C7AF8E52A9}">
      <dgm:prSet custT="1">
        <dgm:style>
          <a:lnRef idx="0">
            <a:schemeClr val="accent3"/>
          </a:lnRef>
          <a:fillRef idx="3">
            <a:schemeClr val="accent3"/>
          </a:fillRef>
          <a:effectRef idx="3">
            <a:schemeClr val="accent3"/>
          </a:effectRef>
          <a:fontRef idx="minor">
            <a:schemeClr val="lt1"/>
          </a:fontRef>
        </dgm:style>
      </dgm:prSet>
      <dgm:spPr>
        <a:effectLst>
          <a:glow rad="228600">
            <a:schemeClr val="accent1">
              <a:satMod val="175000"/>
              <a:alpha val="40000"/>
            </a:schemeClr>
          </a:glow>
        </a:effectLst>
      </dgm:spPr>
      <dgm:t>
        <a:bodyPr/>
        <a:lstStyle/>
        <a:p>
          <a:r>
            <a:rPr lang="kk-KZ" sz="1800" b="1" i="0" noProof="0" dirty="0" smtClean="0">
              <a:solidFill>
                <a:schemeClr val="tx1"/>
              </a:solidFill>
              <a:latin typeface="Times New Roman" pitchFamily="18" charset="0"/>
              <a:cs typeface="Times New Roman" pitchFamily="18" charset="0"/>
            </a:rPr>
            <a:t>парасимпатикалық бөлімі </a:t>
          </a:r>
          <a:r>
            <a:rPr lang="kk-KZ" sz="1800" b="0" i="0" noProof="0" dirty="0" smtClean="0">
              <a:solidFill>
                <a:schemeClr val="tx1"/>
              </a:solidFill>
              <a:latin typeface="Times New Roman" pitchFamily="18" charset="0"/>
              <a:cs typeface="Times New Roman" pitchFamily="18" charset="0"/>
            </a:rPr>
            <a:t>— ішкі мүшелер мен бездердің қызметін реттейді.</a:t>
          </a:r>
          <a:endParaRPr lang="kk-KZ" sz="1800" noProof="0" dirty="0">
            <a:solidFill>
              <a:schemeClr val="tx1"/>
            </a:solidFill>
            <a:latin typeface="Times New Roman" pitchFamily="18" charset="0"/>
            <a:cs typeface="Times New Roman" pitchFamily="18" charset="0"/>
          </a:endParaRPr>
        </a:p>
      </dgm:t>
    </dgm:pt>
    <dgm:pt modelId="{CFB88CA4-5CC6-465E-B72E-F90E7E593E09}" type="parTrans" cxnId="{9A571767-1981-4D95-A6B3-8E4A51C1024C}">
      <dgm:prSet/>
      <dgm:spPr/>
      <dgm:t>
        <a:bodyPr/>
        <a:lstStyle/>
        <a:p>
          <a:endParaRPr lang="ru-RU"/>
        </a:p>
      </dgm:t>
    </dgm:pt>
    <dgm:pt modelId="{3838546A-72F1-4E7B-900A-2774EE241C44}" type="sibTrans" cxnId="{9A571767-1981-4D95-A6B3-8E4A51C1024C}">
      <dgm:prSet/>
      <dgm:spPr/>
      <dgm:t>
        <a:bodyPr/>
        <a:lstStyle/>
        <a:p>
          <a:endParaRPr lang="ru-RU"/>
        </a:p>
      </dgm:t>
    </dgm:pt>
    <dgm:pt modelId="{4450DDA2-A09C-4B33-B570-5F84EBA28419}">
      <dgm:prSet custT="1">
        <dgm:style>
          <a:lnRef idx="1">
            <a:schemeClr val="accent3"/>
          </a:lnRef>
          <a:fillRef idx="2">
            <a:schemeClr val="accent3"/>
          </a:fillRef>
          <a:effectRef idx="1">
            <a:schemeClr val="accent3"/>
          </a:effectRef>
          <a:fontRef idx="minor">
            <a:schemeClr val="dk1"/>
          </a:fontRef>
        </dgm:style>
      </dgm:prSet>
      <dgm:spPr>
        <a:effectLst>
          <a:glow rad="228600">
            <a:schemeClr val="accent1">
              <a:satMod val="175000"/>
              <a:alpha val="40000"/>
            </a:schemeClr>
          </a:glow>
        </a:effectLst>
      </dgm:spPr>
      <dgm:t>
        <a:bodyPr/>
        <a:lstStyle/>
        <a:p>
          <a:pPr algn="just"/>
          <a:r>
            <a:rPr lang="kk-KZ" sz="1800" b="1" i="0" noProof="0" dirty="0" smtClean="0">
              <a:latin typeface="Times New Roman" pitchFamily="18" charset="0"/>
              <a:cs typeface="Times New Roman" pitchFamily="18" charset="0"/>
            </a:rPr>
            <a:t>симпатикалық бөлімі </a:t>
          </a:r>
          <a:r>
            <a:rPr lang="kk-KZ" sz="1800" b="0" i="0" noProof="0" dirty="0" smtClean="0">
              <a:latin typeface="Times New Roman" pitchFamily="18" charset="0"/>
              <a:cs typeface="Times New Roman" pitchFamily="18" charset="0"/>
            </a:rPr>
            <a:t>— тамырлар жүйесі мүшелерінің қызметтерін реттейді.</a:t>
          </a:r>
          <a:endParaRPr lang="kk-KZ" sz="1800" noProof="0" dirty="0">
            <a:latin typeface="Times New Roman" pitchFamily="18" charset="0"/>
            <a:cs typeface="Times New Roman" pitchFamily="18" charset="0"/>
          </a:endParaRPr>
        </a:p>
      </dgm:t>
    </dgm:pt>
    <dgm:pt modelId="{D3DE9420-AF60-49A2-B66D-0D24A96DA546}" type="parTrans" cxnId="{298F125B-BF64-4203-A1E9-2D26644538CA}">
      <dgm:prSet/>
      <dgm:spPr/>
      <dgm:t>
        <a:bodyPr/>
        <a:lstStyle/>
        <a:p>
          <a:endParaRPr lang="ru-RU"/>
        </a:p>
      </dgm:t>
    </dgm:pt>
    <dgm:pt modelId="{6C842385-D0E2-4AE4-81E3-0A27405A32A7}" type="sibTrans" cxnId="{298F125B-BF64-4203-A1E9-2D26644538CA}">
      <dgm:prSet/>
      <dgm:spPr/>
      <dgm:t>
        <a:bodyPr/>
        <a:lstStyle/>
        <a:p>
          <a:endParaRPr lang="ru-RU"/>
        </a:p>
      </dgm:t>
    </dgm:pt>
    <dgm:pt modelId="{ED2D5E7A-F1DE-4142-AEC6-27642FBB66E9}" type="pres">
      <dgm:prSet presAssocID="{6B7EC765-C9D2-40D6-A029-632DC891858A}" presName="CompostProcess" presStyleCnt="0">
        <dgm:presLayoutVars>
          <dgm:dir/>
          <dgm:resizeHandles val="exact"/>
        </dgm:presLayoutVars>
      </dgm:prSet>
      <dgm:spPr/>
    </dgm:pt>
    <dgm:pt modelId="{759E51B4-66E3-45CC-873D-5071253A6239}" type="pres">
      <dgm:prSet presAssocID="{6B7EC765-C9D2-40D6-A029-632DC891858A}" presName="arrow" presStyleLbl="bgShp" presStyleIdx="0" presStyleCnt="1"/>
      <dgm:spPr/>
    </dgm:pt>
    <dgm:pt modelId="{ED40BD9B-CE52-4D7A-A3A6-8E1CC2138194}" type="pres">
      <dgm:prSet presAssocID="{6B7EC765-C9D2-40D6-A029-632DC891858A}" presName="linearProcess" presStyleCnt="0"/>
      <dgm:spPr/>
    </dgm:pt>
    <dgm:pt modelId="{A8BFCE38-A897-4E76-8B6B-C5230523AC12}" type="pres">
      <dgm:prSet presAssocID="{022D00DF-D96C-4500-9D11-2662644D0ECD}" presName="textNode" presStyleLbl="node1" presStyleIdx="0" presStyleCnt="3" custScaleY="115416">
        <dgm:presLayoutVars>
          <dgm:bulletEnabled val="1"/>
        </dgm:presLayoutVars>
      </dgm:prSet>
      <dgm:spPr/>
      <dgm:t>
        <a:bodyPr/>
        <a:lstStyle/>
        <a:p>
          <a:endParaRPr lang="ru-RU"/>
        </a:p>
      </dgm:t>
    </dgm:pt>
    <dgm:pt modelId="{ADEB1EEF-4AD8-4BD4-91F6-37C442502708}" type="pres">
      <dgm:prSet presAssocID="{2A735B4E-228E-452E-9D4B-4D91F7F8330B}" presName="sibTrans" presStyleCnt="0"/>
      <dgm:spPr/>
    </dgm:pt>
    <dgm:pt modelId="{20C35C6C-FF7C-4819-8F20-BB1A4AAFA664}" type="pres">
      <dgm:prSet presAssocID="{49B2598F-0CFC-4F86-AC8B-E2C7AF8E52A9}" presName="textNode" presStyleLbl="node1" presStyleIdx="1" presStyleCnt="3" custScaleY="115656" custLinFactNeighborX="4914" custLinFactNeighborY="-120">
        <dgm:presLayoutVars>
          <dgm:bulletEnabled val="1"/>
        </dgm:presLayoutVars>
      </dgm:prSet>
      <dgm:spPr/>
      <dgm:t>
        <a:bodyPr/>
        <a:lstStyle/>
        <a:p>
          <a:endParaRPr lang="ru-RU"/>
        </a:p>
      </dgm:t>
    </dgm:pt>
    <dgm:pt modelId="{1E2A5A03-11D5-46CA-937B-8D88CEFD192B}" type="pres">
      <dgm:prSet presAssocID="{3838546A-72F1-4E7B-900A-2774EE241C44}" presName="sibTrans" presStyleCnt="0"/>
      <dgm:spPr/>
    </dgm:pt>
    <dgm:pt modelId="{3962B7B9-353B-4A79-BB7F-A6AC1A2660AB}" type="pres">
      <dgm:prSet presAssocID="{4450DDA2-A09C-4B33-B570-5F84EBA28419}" presName="textNode" presStyleLbl="node1" presStyleIdx="2" presStyleCnt="3" custScaleY="115416">
        <dgm:presLayoutVars>
          <dgm:bulletEnabled val="1"/>
        </dgm:presLayoutVars>
      </dgm:prSet>
      <dgm:spPr/>
      <dgm:t>
        <a:bodyPr/>
        <a:lstStyle/>
        <a:p>
          <a:endParaRPr lang="ru-RU"/>
        </a:p>
      </dgm:t>
    </dgm:pt>
  </dgm:ptLst>
  <dgm:cxnLst>
    <dgm:cxn modelId="{59ACA96F-1A6A-460A-97C3-5466F9B1AB2E}" type="presOf" srcId="{6B7EC765-C9D2-40D6-A029-632DC891858A}" destId="{ED2D5E7A-F1DE-4142-AEC6-27642FBB66E9}" srcOrd="0" destOrd="0" presId="urn:microsoft.com/office/officeart/2005/8/layout/hProcess9"/>
    <dgm:cxn modelId="{28EB13F9-89F0-4B4B-9262-68C38B979492}" type="presOf" srcId="{4450DDA2-A09C-4B33-B570-5F84EBA28419}" destId="{3962B7B9-353B-4A79-BB7F-A6AC1A2660AB}" srcOrd="0" destOrd="0" presId="urn:microsoft.com/office/officeart/2005/8/layout/hProcess9"/>
    <dgm:cxn modelId="{FD13D6D6-E728-4BEF-9D09-DD76C5709F4E}" type="presOf" srcId="{022D00DF-D96C-4500-9D11-2662644D0ECD}" destId="{A8BFCE38-A897-4E76-8B6B-C5230523AC12}" srcOrd="0" destOrd="0" presId="urn:microsoft.com/office/officeart/2005/8/layout/hProcess9"/>
    <dgm:cxn modelId="{215183BE-A4D4-4C00-A4A8-E4E5BF0F76FC}" type="presOf" srcId="{49B2598F-0CFC-4F86-AC8B-E2C7AF8E52A9}" destId="{20C35C6C-FF7C-4819-8F20-BB1A4AAFA664}" srcOrd="0" destOrd="0" presId="urn:microsoft.com/office/officeart/2005/8/layout/hProcess9"/>
    <dgm:cxn modelId="{9A571767-1981-4D95-A6B3-8E4A51C1024C}" srcId="{6B7EC765-C9D2-40D6-A029-632DC891858A}" destId="{49B2598F-0CFC-4F86-AC8B-E2C7AF8E52A9}" srcOrd="1" destOrd="0" parTransId="{CFB88CA4-5CC6-465E-B72E-F90E7E593E09}" sibTransId="{3838546A-72F1-4E7B-900A-2774EE241C44}"/>
    <dgm:cxn modelId="{F13FB35E-7380-4AEA-8A81-E75C1A3DE5EB}" srcId="{6B7EC765-C9D2-40D6-A029-632DC891858A}" destId="{022D00DF-D96C-4500-9D11-2662644D0ECD}" srcOrd="0" destOrd="0" parTransId="{8D8FFA9B-C0E9-4FB9-B09F-F5329D501FE7}" sibTransId="{2A735B4E-228E-452E-9D4B-4D91F7F8330B}"/>
    <dgm:cxn modelId="{298F125B-BF64-4203-A1E9-2D26644538CA}" srcId="{6B7EC765-C9D2-40D6-A029-632DC891858A}" destId="{4450DDA2-A09C-4B33-B570-5F84EBA28419}" srcOrd="2" destOrd="0" parTransId="{D3DE9420-AF60-49A2-B66D-0D24A96DA546}" sibTransId="{6C842385-D0E2-4AE4-81E3-0A27405A32A7}"/>
    <dgm:cxn modelId="{468FD367-BD4A-4A55-B499-BF99F88B7357}" type="presParOf" srcId="{ED2D5E7A-F1DE-4142-AEC6-27642FBB66E9}" destId="{759E51B4-66E3-45CC-873D-5071253A6239}" srcOrd="0" destOrd="0" presId="urn:microsoft.com/office/officeart/2005/8/layout/hProcess9"/>
    <dgm:cxn modelId="{FDDDA291-319A-4BD5-B65A-788BB78E3C55}" type="presParOf" srcId="{ED2D5E7A-F1DE-4142-AEC6-27642FBB66E9}" destId="{ED40BD9B-CE52-4D7A-A3A6-8E1CC2138194}" srcOrd="1" destOrd="0" presId="urn:microsoft.com/office/officeart/2005/8/layout/hProcess9"/>
    <dgm:cxn modelId="{C23A88F8-6632-4530-89DD-0D3228D956E8}" type="presParOf" srcId="{ED40BD9B-CE52-4D7A-A3A6-8E1CC2138194}" destId="{A8BFCE38-A897-4E76-8B6B-C5230523AC12}" srcOrd="0" destOrd="0" presId="urn:microsoft.com/office/officeart/2005/8/layout/hProcess9"/>
    <dgm:cxn modelId="{B479C736-A4B1-4ECA-9CEF-8D73623FDA17}" type="presParOf" srcId="{ED40BD9B-CE52-4D7A-A3A6-8E1CC2138194}" destId="{ADEB1EEF-4AD8-4BD4-91F6-37C442502708}" srcOrd="1" destOrd="0" presId="urn:microsoft.com/office/officeart/2005/8/layout/hProcess9"/>
    <dgm:cxn modelId="{EE1A0565-599A-472A-B790-964D1DA845B3}" type="presParOf" srcId="{ED40BD9B-CE52-4D7A-A3A6-8E1CC2138194}" destId="{20C35C6C-FF7C-4819-8F20-BB1A4AAFA664}" srcOrd="2" destOrd="0" presId="urn:microsoft.com/office/officeart/2005/8/layout/hProcess9"/>
    <dgm:cxn modelId="{27BC9338-8002-45D6-B65E-2DB5238C9C7A}" type="presParOf" srcId="{ED40BD9B-CE52-4D7A-A3A6-8E1CC2138194}" destId="{1E2A5A03-11D5-46CA-937B-8D88CEFD192B}" srcOrd="3" destOrd="0" presId="urn:microsoft.com/office/officeart/2005/8/layout/hProcess9"/>
    <dgm:cxn modelId="{EA0745DB-3656-40CD-92AF-F2C43E2BB737}" type="presParOf" srcId="{ED40BD9B-CE52-4D7A-A3A6-8E1CC2138194}" destId="{3962B7B9-353B-4A79-BB7F-A6AC1A2660AB}"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9E51B4-66E3-45CC-873D-5071253A6239}">
      <dsp:nvSpPr>
        <dsp:cNvPr id="0" name=""/>
        <dsp:cNvSpPr/>
      </dsp:nvSpPr>
      <dsp:spPr>
        <a:xfrm>
          <a:off x="653655" y="0"/>
          <a:ext cx="7408095" cy="596265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BFCE38-A897-4E76-8B6B-C5230523AC12}">
      <dsp:nvSpPr>
        <dsp:cNvPr id="0" name=""/>
        <dsp:cNvSpPr/>
      </dsp:nvSpPr>
      <dsp:spPr>
        <a:xfrm>
          <a:off x="0" y="1604954"/>
          <a:ext cx="2614621" cy="2752740"/>
        </a:xfrm>
        <a:prstGeom prst="roundRect">
          <a:avLst/>
        </a:prstGeom>
        <a:gradFill rotWithShape="1">
          <a:gsLst>
            <a:gs pos="0">
              <a:schemeClr val="accent4">
                <a:tint val="92000"/>
                <a:satMod val="170000"/>
              </a:schemeClr>
            </a:gs>
            <a:gs pos="15000">
              <a:schemeClr val="accent4">
                <a:tint val="92000"/>
                <a:shade val="99000"/>
                <a:satMod val="170000"/>
              </a:schemeClr>
            </a:gs>
            <a:gs pos="62000">
              <a:schemeClr val="accent4">
                <a:tint val="96000"/>
                <a:shade val="80000"/>
                <a:satMod val="170000"/>
              </a:schemeClr>
            </a:gs>
            <a:gs pos="97000">
              <a:schemeClr val="accent4">
                <a:tint val="98000"/>
                <a:shade val="63000"/>
                <a:satMod val="170000"/>
              </a:schemeClr>
            </a:gs>
            <a:gs pos="100000">
              <a:schemeClr val="accent4">
                <a:shade val="62000"/>
                <a:satMod val="170000"/>
              </a:schemeClr>
            </a:gs>
          </a:gsLst>
          <a:path path="circle">
            <a:fillToRect l="50000" t="50000" r="50000" b="50000"/>
          </a:path>
        </a:gradFill>
        <a:ln w="9525" cap="flat" cmpd="sng" algn="ctr">
          <a:solidFill>
            <a:schemeClr val="accent4"/>
          </a:solidFill>
          <a:prstDash val="solid"/>
        </a:ln>
        <a:effectLst>
          <a:glow rad="228600">
            <a:schemeClr val="accent1">
              <a:satMod val="175000"/>
              <a:alpha val="40000"/>
            </a:schemeClr>
          </a:glow>
        </a:effectLst>
        <a:scene3d>
          <a:camera prst="orthographicFront" fov="0">
            <a:rot lat="0" lon="0" rev="0"/>
          </a:camera>
          <a:lightRig rig="brightRoom" dir="tl">
            <a:rot lat="0" lon="0" rev="8700000"/>
          </a:lightRig>
        </a:scene3d>
        <a:sp3d contourW="12700">
          <a:bevelT w="0" h="0"/>
          <a:contourClr>
            <a:schemeClr val="accent4">
              <a:shade val="80000"/>
            </a:schemeClr>
          </a:contourClr>
        </a:sp3d>
      </dsp:spPr>
      <dsp:style>
        <a:lnRef idx="1">
          <a:schemeClr val="accent4"/>
        </a:lnRef>
        <a:fillRef idx="3">
          <a:schemeClr val="accent4"/>
        </a:fillRef>
        <a:effectRef idx="2">
          <a:schemeClr val="accent4"/>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100000"/>
            </a:lnSpc>
            <a:spcBef>
              <a:spcPct val="0"/>
            </a:spcBef>
            <a:spcAft>
              <a:spcPct val="35000"/>
            </a:spcAft>
          </a:pPr>
          <a:r>
            <a:rPr lang="kk-KZ" sz="1800" b="1" i="0" kern="1200" noProof="0" dirty="0" smtClean="0">
              <a:solidFill>
                <a:schemeClr val="tx1"/>
              </a:solidFill>
              <a:latin typeface="Times New Roman" pitchFamily="18" charset="0"/>
              <a:cs typeface="Times New Roman" pitchFamily="18" charset="0"/>
            </a:rPr>
            <a:t>сомалық бөлімі</a:t>
          </a:r>
          <a:r>
            <a:rPr lang="kk-KZ" sz="1800" b="0" i="0" kern="1200" noProof="0" dirty="0" smtClean="0">
              <a:solidFill>
                <a:schemeClr val="tx1"/>
              </a:solidFill>
              <a:latin typeface="Times New Roman" pitchFamily="18" charset="0"/>
              <a:cs typeface="Times New Roman" pitchFamily="18" charset="0"/>
            </a:rPr>
            <a:t> - дене, яғни тірек-қимыл аппараты және тері жабыны мүшелерінің қызметін реттейді.</a:t>
          </a:r>
          <a:endParaRPr lang="kk-KZ" sz="1800" kern="1200" noProof="0" dirty="0">
            <a:solidFill>
              <a:schemeClr val="tx1"/>
            </a:solidFill>
            <a:latin typeface="Times New Roman" pitchFamily="18" charset="0"/>
            <a:cs typeface="Times New Roman" pitchFamily="18" charset="0"/>
          </a:endParaRPr>
        </a:p>
      </dsp:txBody>
      <dsp:txXfrm>
        <a:off x="127635" y="1732589"/>
        <a:ext cx="2359351" cy="2497470"/>
      </dsp:txXfrm>
    </dsp:sp>
    <dsp:sp modelId="{20C35C6C-FF7C-4819-8F20-BB1A4AAFA664}">
      <dsp:nvSpPr>
        <dsp:cNvPr id="0" name=""/>
        <dsp:cNvSpPr/>
      </dsp:nvSpPr>
      <dsp:spPr>
        <a:xfrm>
          <a:off x="3071805" y="1599230"/>
          <a:ext cx="2614621" cy="2758464"/>
        </a:xfrm>
        <a:prstGeom prst="roundRect">
          <a:avLst/>
        </a:prstGeom>
        <a:gradFill rotWithShape="1">
          <a:gsLst>
            <a:gs pos="0">
              <a:schemeClr val="accent3">
                <a:tint val="92000"/>
                <a:satMod val="170000"/>
              </a:schemeClr>
            </a:gs>
            <a:gs pos="15000">
              <a:schemeClr val="accent3">
                <a:tint val="92000"/>
                <a:shade val="99000"/>
                <a:satMod val="170000"/>
              </a:schemeClr>
            </a:gs>
            <a:gs pos="62000">
              <a:schemeClr val="accent3">
                <a:tint val="96000"/>
                <a:shade val="80000"/>
                <a:satMod val="170000"/>
              </a:schemeClr>
            </a:gs>
            <a:gs pos="97000">
              <a:schemeClr val="accent3">
                <a:tint val="98000"/>
                <a:shade val="63000"/>
                <a:satMod val="170000"/>
              </a:schemeClr>
            </a:gs>
            <a:gs pos="100000">
              <a:schemeClr val="accent3">
                <a:shade val="62000"/>
                <a:satMod val="170000"/>
              </a:schemeClr>
            </a:gs>
          </a:gsLst>
          <a:path path="circle">
            <a:fillToRect l="50000" t="50000" r="50000" b="50000"/>
          </a:path>
        </a:gradFill>
        <a:ln>
          <a:noFill/>
        </a:ln>
        <a:effectLst>
          <a:glow rad="228600">
            <a:schemeClr val="accent1">
              <a:satMod val="175000"/>
              <a:alpha val="40000"/>
            </a:schemeClr>
          </a:glow>
        </a:effectLst>
        <a:scene3d>
          <a:camera prst="orthographicFront" fov="0">
            <a:rot lat="0" lon="0" rev="0"/>
          </a:camera>
          <a:lightRig rig="brightRoom" dir="tl">
            <a:rot lat="0" lon="0" rev="5400000"/>
          </a:lightRig>
        </a:scene3d>
        <a:sp3d contourW="12700">
          <a:bevelT w="25400" h="50800" prst="angle"/>
          <a:contourClr>
            <a:schemeClr val="accent3"/>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b="1" i="0" kern="1200" noProof="0" dirty="0" smtClean="0">
              <a:solidFill>
                <a:schemeClr val="tx1"/>
              </a:solidFill>
              <a:latin typeface="Times New Roman" pitchFamily="18" charset="0"/>
              <a:cs typeface="Times New Roman" pitchFamily="18" charset="0"/>
            </a:rPr>
            <a:t>парасимпатикалық бөлімі </a:t>
          </a:r>
          <a:r>
            <a:rPr lang="kk-KZ" sz="1800" b="0" i="0" kern="1200" noProof="0" dirty="0" smtClean="0">
              <a:solidFill>
                <a:schemeClr val="tx1"/>
              </a:solidFill>
              <a:latin typeface="Times New Roman" pitchFamily="18" charset="0"/>
              <a:cs typeface="Times New Roman" pitchFamily="18" charset="0"/>
            </a:rPr>
            <a:t>— ішкі мүшелер мен бездердің қызметін реттейді.</a:t>
          </a:r>
          <a:endParaRPr lang="kk-KZ" sz="1800" kern="1200" noProof="0" dirty="0">
            <a:solidFill>
              <a:schemeClr val="tx1"/>
            </a:solidFill>
            <a:latin typeface="Times New Roman" pitchFamily="18" charset="0"/>
            <a:cs typeface="Times New Roman" pitchFamily="18" charset="0"/>
          </a:endParaRPr>
        </a:p>
      </dsp:txBody>
      <dsp:txXfrm>
        <a:off x="3199440" y="1726865"/>
        <a:ext cx="2359351" cy="2503194"/>
      </dsp:txXfrm>
    </dsp:sp>
    <dsp:sp modelId="{3962B7B9-353B-4A79-BB7F-A6AC1A2660AB}">
      <dsp:nvSpPr>
        <dsp:cNvPr id="0" name=""/>
        <dsp:cNvSpPr/>
      </dsp:nvSpPr>
      <dsp:spPr>
        <a:xfrm>
          <a:off x="6100784" y="1604954"/>
          <a:ext cx="2614621" cy="2752740"/>
        </a:xfrm>
        <a:prstGeom prst="roundRect">
          <a:avLst/>
        </a:prstGeom>
        <a:gradFill rotWithShape="1">
          <a:gsLst>
            <a:gs pos="0">
              <a:schemeClr val="accent3">
                <a:tint val="35000"/>
                <a:satMod val="253000"/>
              </a:schemeClr>
            </a:gs>
            <a:gs pos="50000">
              <a:schemeClr val="accent3">
                <a:tint val="42000"/>
                <a:satMod val="255000"/>
              </a:schemeClr>
            </a:gs>
            <a:gs pos="97000">
              <a:schemeClr val="accent3">
                <a:tint val="53000"/>
                <a:satMod val="260000"/>
              </a:schemeClr>
            </a:gs>
            <a:gs pos="100000">
              <a:schemeClr val="accent3">
                <a:tint val="56000"/>
                <a:satMod val="275000"/>
              </a:schemeClr>
            </a:gs>
          </a:gsLst>
          <a:path path="circle">
            <a:fillToRect l="50000" t="50000" r="50000" b="50000"/>
          </a:path>
        </a:gradFill>
        <a:ln w="9525" cap="flat" cmpd="sng" algn="ctr">
          <a:solidFill>
            <a:schemeClr val="accent3"/>
          </a:solidFill>
          <a:prstDash val="solid"/>
        </a:ln>
        <a:effectLst>
          <a:glow rad="228600">
            <a:schemeClr val="accent1">
              <a:satMod val="175000"/>
              <a:alpha val="40000"/>
            </a:schemeClr>
          </a:glow>
        </a:effectLst>
      </dsp:spPr>
      <dsp:style>
        <a:lnRef idx="1">
          <a:schemeClr val="accent3"/>
        </a:lnRef>
        <a:fillRef idx="2">
          <a:schemeClr val="accent3"/>
        </a:fillRef>
        <a:effectRef idx="1">
          <a:schemeClr val="accent3"/>
        </a:effectRef>
        <a:fontRef idx="minor">
          <a:schemeClr val="dk1"/>
        </a:fontRef>
      </dsp:style>
      <dsp:txBody>
        <a:bodyPr spcFirstLastPara="0" vert="horz" wrap="square" lIns="68580" tIns="68580" rIns="68580" bIns="68580" numCol="1" spcCol="1270" anchor="ctr" anchorCtr="0">
          <a:noAutofit/>
        </a:bodyPr>
        <a:lstStyle/>
        <a:p>
          <a:pPr lvl="0" algn="just" defTabSz="800100">
            <a:lnSpc>
              <a:spcPct val="90000"/>
            </a:lnSpc>
            <a:spcBef>
              <a:spcPct val="0"/>
            </a:spcBef>
            <a:spcAft>
              <a:spcPct val="35000"/>
            </a:spcAft>
          </a:pPr>
          <a:r>
            <a:rPr lang="kk-KZ" sz="1800" b="1" i="0" kern="1200" noProof="0" dirty="0" smtClean="0">
              <a:latin typeface="Times New Roman" pitchFamily="18" charset="0"/>
              <a:cs typeface="Times New Roman" pitchFamily="18" charset="0"/>
            </a:rPr>
            <a:t>симпатикалық бөлімі </a:t>
          </a:r>
          <a:r>
            <a:rPr lang="kk-KZ" sz="1800" b="0" i="0" kern="1200" noProof="0" dirty="0" smtClean="0">
              <a:latin typeface="Times New Roman" pitchFamily="18" charset="0"/>
              <a:cs typeface="Times New Roman" pitchFamily="18" charset="0"/>
            </a:rPr>
            <a:t>— тамырлар жүйесі мүшелерінің қызметтерін реттейді.</a:t>
          </a:r>
          <a:endParaRPr lang="kk-KZ" sz="1800" kern="1200" noProof="0" dirty="0">
            <a:latin typeface="Times New Roman" pitchFamily="18" charset="0"/>
            <a:cs typeface="Times New Roman" pitchFamily="18" charset="0"/>
          </a:endParaRPr>
        </a:p>
      </dsp:txBody>
      <dsp:txXfrm>
        <a:off x="6228419" y="1732589"/>
        <a:ext cx="2359351" cy="249747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9BF0E692-2B72-46C5-85DD-2C0D0B789911}"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F0E692-2B72-46C5-85DD-2C0D0B78991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F0E692-2B72-46C5-85DD-2C0D0B78991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F0E692-2B72-46C5-85DD-2C0D0B78991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F0E692-2B72-46C5-85DD-2C0D0B789911}"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F0E692-2B72-46C5-85DD-2C0D0B78991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BF0E692-2B72-46C5-85DD-2C0D0B78991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BF0E692-2B72-46C5-85DD-2C0D0B78991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BF0E692-2B72-46C5-85DD-2C0D0B789911}"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F0E692-2B72-46C5-85DD-2C0D0B78991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D88A6A77-3166-4120-9D01-78EA8ECEE773}" type="datetimeFigureOut">
              <a:rPr lang="ru-RU" smtClean="0"/>
              <a:pPr/>
              <a:t>12.02.2025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F0E692-2B72-46C5-85DD-2C0D0B789911}"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88A6A77-3166-4120-9D01-78EA8ECEE773}" type="datetimeFigureOut">
              <a:rPr lang="ru-RU" smtClean="0"/>
              <a:pPr/>
              <a:t>12.02.2025</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BF0E692-2B72-46C5-85DD-2C0D0B789911}"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99592" y="1268760"/>
            <a:ext cx="8576530" cy="5195910"/>
          </a:xfrm>
        </p:spPr>
        <p:txBody>
          <a:bodyPr>
            <a:normAutofit/>
          </a:bodyPr>
          <a:lstStyle/>
          <a:p>
            <a:pPr>
              <a:buNone/>
            </a:pPr>
            <a:r>
              <a:rPr lang="ru-RU" dirty="0" smtClean="0"/>
              <a:t>                             </a:t>
            </a:r>
          </a:p>
          <a:p>
            <a:pPr>
              <a:buNone/>
            </a:pPr>
            <a:r>
              <a:rPr lang="ru-RU" sz="4000" b="1" dirty="0" smtClean="0">
                <a:latin typeface="Times New Roman" pitchFamily="18" charset="0"/>
                <a:cs typeface="Times New Roman" pitchFamily="18" charset="0"/>
              </a:rPr>
              <a:t>                   </a:t>
            </a:r>
            <a:r>
              <a:rPr lang="kk-KZ" sz="4000" b="1" dirty="0" smtClean="0">
                <a:latin typeface="Times New Roman" pitchFamily="18" charset="0"/>
                <a:cs typeface="Times New Roman" pitchFamily="18" charset="0"/>
              </a:rPr>
              <a:t>Тақырыбы:</a:t>
            </a:r>
          </a:p>
          <a:p>
            <a:pPr algn="just">
              <a:buNone/>
            </a:pPr>
            <a:r>
              <a:rPr lang="kk-KZ" sz="2400" dirty="0" smtClean="0">
                <a:latin typeface="Times New Roman" pitchFamily="18" charset="0"/>
                <a:cs typeface="Times New Roman" pitchFamily="18" charset="0"/>
              </a:rPr>
              <a:t>Жүйке жүйесінің жоғары және төменгі өткізгіш жолдары</a:t>
            </a:r>
          </a:p>
          <a:p>
            <a:pPr>
              <a:buNone/>
            </a:pPr>
            <a:endParaRPr lang="kk-KZ" sz="4000" dirty="0" smtClean="0">
              <a:latin typeface="Times New Roman" pitchFamily="18" charset="0"/>
              <a:cs typeface="Times New Roman" pitchFamily="18" charset="0"/>
            </a:endParaRPr>
          </a:p>
          <a:p>
            <a:pPr>
              <a:buNone/>
            </a:pPr>
            <a:endParaRPr lang="kk-KZ" sz="1800" dirty="0" smtClean="0">
              <a:latin typeface="Times New Roman" pitchFamily="18" charset="0"/>
              <a:cs typeface="Times New Roman" pitchFamily="18" charset="0"/>
            </a:endParaRPr>
          </a:p>
          <a:p>
            <a:endParaRPr lang="kk-KZ" sz="4000" b="1" dirty="0" smtClean="0">
              <a:latin typeface="Times New Roman" pitchFamily="18" charset="0"/>
              <a:cs typeface="Times New Roman" pitchFamily="18" charset="0"/>
            </a:endParaRPr>
          </a:p>
          <a:p>
            <a:pPr>
              <a:buNone/>
            </a:pPr>
            <a:endParaRPr lang="kk-KZ" sz="4000" dirty="0" smtClean="0">
              <a:latin typeface="Times New Roman" pitchFamily="18" charset="0"/>
              <a:cs typeface="Times New Roman" pitchFamily="18" charset="0"/>
            </a:endParaRPr>
          </a:p>
          <a:p>
            <a:pPr>
              <a:buNone/>
            </a:pPr>
            <a:endParaRPr lang="kk-KZ" sz="4000" dirty="0" smtClean="0">
              <a:latin typeface="Times New Roman" pitchFamily="18" charset="0"/>
              <a:cs typeface="Times New Roman" pitchFamily="18" charset="0"/>
            </a:endParaRPr>
          </a:p>
          <a:p>
            <a:pPr>
              <a:buNone/>
            </a:pPr>
            <a:endParaRPr lang="kk-KZ" sz="4000" dirty="0" smtClean="0">
              <a:latin typeface="Times New Roman" pitchFamily="18" charset="0"/>
              <a:cs typeface="Times New Roman" pitchFamily="18" charset="0"/>
            </a:endParaRPr>
          </a:p>
          <a:p>
            <a:pPr>
              <a:buNone/>
            </a:pPr>
            <a:endParaRPr lang="kk-KZ" sz="4000" dirty="0" smtClean="0">
              <a:latin typeface="Times New Roman" pitchFamily="18" charset="0"/>
              <a:cs typeface="Times New Roman" pitchFamily="18" charset="0"/>
            </a:endParaRPr>
          </a:p>
          <a:p>
            <a:pPr>
              <a:buNone/>
            </a:pPr>
            <a:endParaRPr lang="kk-KZ" sz="4000" dirty="0" smtClean="0">
              <a:latin typeface="Times New Roman" pitchFamily="18" charset="0"/>
              <a:cs typeface="Times New Roman" pitchFamily="18" charset="0"/>
            </a:endParaRPr>
          </a:p>
          <a:p>
            <a:pPr>
              <a:buNone/>
            </a:pPr>
            <a:endParaRPr lang="kk-KZ" dirty="0" smtClean="0"/>
          </a:p>
          <a:p>
            <a:pPr>
              <a:buNone/>
            </a:pP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57158" y="1500174"/>
            <a:ext cx="3786214" cy="5072098"/>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kk-KZ" sz="1600" dirty="0" smtClean="0">
                <a:solidFill>
                  <a:schemeClr val="tx1"/>
                </a:solidFill>
                <a:latin typeface="Times New Roman" pitchFamily="18" charset="0"/>
                <a:cs typeface="Times New Roman" pitchFamily="18" charset="0"/>
              </a:rPr>
              <a:t>Рефлекстік қызметі: жұлынның әр жерінде жүйке орталығы бар. Жүйке орталығы</a:t>
            </a:r>
            <a:r>
              <a:rPr lang="kk-KZ" sz="1600" dirty="0">
                <a:solidFill>
                  <a:schemeClr val="tx1"/>
                </a:solidFill>
                <a:latin typeface="Times New Roman" pitchFamily="18" charset="0"/>
                <a:cs typeface="Times New Roman" pitchFamily="18" charset="0"/>
              </a:rPr>
              <a:t> </a:t>
            </a:r>
            <a:r>
              <a:rPr lang="kk-KZ" sz="1600" dirty="0" smtClean="0">
                <a:solidFill>
                  <a:schemeClr val="tx1"/>
                </a:solidFill>
                <a:latin typeface="Times New Roman" pitchFamily="18" charset="0"/>
                <a:cs typeface="Times New Roman" pitchFamily="18" charset="0"/>
              </a:rPr>
              <a:t>деп жұлынның түрлі бөлімінде орналасқан қандай да болмасын мүшенің жұмысын реттейтін жүйке жасушаларының жиынтығын айтады. Мысалы, тізе рефлексі орталығы жұлынның бел бөлімінде; зәр шығару орталығы сегізкөз бөлімінде; көз қарашығын үлкейтетін орталық арқа бөлімінде және т. б. орналасқан. Жұлынның жүйке орталықтары рецепторлар және мүшелермен тығыз байланысты. Қозғалтқыш нейрондары - дене, аяқ-қол бұлшықеттері, тыныс алу еттерінің жиырылуына әсер етеді. Жұлынның қатысуымен қозғалу рефлексі жүзеге асады. Жүрек, тыныс алу, ішкі мүшелер жұмысында өзгерістер болады</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
        <p:nvSpPr>
          <p:cNvPr id="5" name="Прямоугольник 4"/>
          <p:cNvSpPr/>
          <p:nvPr/>
        </p:nvSpPr>
        <p:spPr>
          <a:xfrm>
            <a:off x="4572000" y="1500174"/>
            <a:ext cx="4214842" cy="50720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just"/>
            <a:r>
              <a:rPr lang="kk-KZ" dirty="0" smtClean="0">
                <a:solidFill>
                  <a:schemeClr val="tx1"/>
                </a:solidFill>
                <a:latin typeface="Times New Roman" pitchFamily="18" charset="0"/>
                <a:cs typeface="Times New Roman" pitchFamily="18" charset="0"/>
              </a:rPr>
              <a:t>Өткізгіштік қызметі</a:t>
            </a:r>
            <a:r>
              <a:rPr lang="kk-KZ" dirty="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орталыққа тебетін (өрлеу, қозуды миға жеткізу) және орталықтан тебетін (қозуды мидан жұлын арқылы мүшелерге жеткізу) өткізгіш жолдардан тұрады. Орталыққа тебетін өткізгіш жолдармен қозу миға беріледі. Орталықтан тебетін өткізгіш жолдар арқылы қозу мидан</a:t>
            </a:r>
            <a:r>
              <a:rPr lang="kk-KZ" dirty="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жұлынның төменгі бөлімдеріне, одан мүшелерге өтеді. Жұлынның қызметі тікелей мидың бақылауында болады.</a:t>
            </a:r>
            <a:endParaRPr lang="kk-KZ" dirty="0">
              <a:solidFill>
                <a:schemeClr val="tx1"/>
              </a:solidFill>
              <a:latin typeface="Times New Roman" pitchFamily="18" charset="0"/>
              <a:cs typeface="Times New Roman" pitchFamily="18" charset="0"/>
            </a:endParaRPr>
          </a:p>
        </p:txBody>
      </p:sp>
      <p:sp>
        <p:nvSpPr>
          <p:cNvPr id="7" name="Прямоугольник 6"/>
          <p:cNvSpPr/>
          <p:nvPr/>
        </p:nvSpPr>
        <p:spPr>
          <a:xfrm>
            <a:off x="1071538" y="214290"/>
            <a:ext cx="7215238" cy="8572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dirty="0" smtClean="0">
                <a:latin typeface="Times New Roman" pitchFamily="18" charset="0"/>
                <a:cs typeface="Times New Roman" pitchFamily="18" charset="0"/>
              </a:rPr>
              <a:t>Жұлынның қызметі: жұлын екі түрлі қызмет атқарады: рефлекстік және өткізгіштік.</a:t>
            </a:r>
            <a:endParaRPr lang="kk-KZ" dirty="0">
              <a:latin typeface="Times New Roman" pitchFamily="18" charset="0"/>
              <a:cs typeface="Times New Roman" pitchFamily="18" charset="0"/>
            </a:endParaRPr>
          </a:p>
        </p:txBody>
      </p:sp>
      <p:sp>
        <p:nvSpPr>
          <p:cNvPr id="9" name="Стрелка вниз 8"/>
          <p:cNvSpPr/>
          <p:nvPr/>
        </p:nvSpPr>
        <p:spPr>
          <a:xfrm>
            <a:off x="2071670" y="1071546"/>
            <a:ext cx="500066" cy="428628"/>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a:p>
        </p:txBody>
      </p:sp>
      <p:sp>
        <p:nvSpPr>
          <p:cNvPr id="10" name="Стрелка вниз 9"/>
          <p:cNvSpPr/>
          <p:nvPr/>
        </p:nvSpPr>
        <p:spPr>
          <a:xfrm>
            <a:off x="6286512" y="1071546"/>
            <a:ext cx="500066" cy="428628"/>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500042"/>
            <a:ext cx="8576530" cy="2000264"/>
          </a:xfrm>
        </p:spPr>
        <p:txBody>
          <a:bodyPr>
            <a:normAutofit/>
          </a:bodyPr>
          <a:lstStyle/>
          <a:p>
            <a:pPr>
              <a:buNone/>
            </a:pPr>
            <a:r>
              <a:rPr lang="kk-KZ" sz="1800" dirty="0" smtClean="0">
                <a:latin typeface="Times New Roman" pitchFamily="18" charset="0"/>
                <a:cs typeface="Times New Roman" pitchFamily="18" charset="0"/>
              </a:rPr>
              <a:t>      </a:t>
            </a:r>
          </a:p>
          <a:p>
            <a:pPr>
              <a:buNone/>
            </a:pPr>
            <a:r>
              <a:rPr lang="kk-KZ" sz="1800" dirty="0" smtClean="0">
                <a:latin typeface="Times New Roman" pitchFamily="18" charset="0"/>
                <a:cs typeface="Times New Roman" pitchFamily="18" charset="0"/>
              </a:rPr>
              <a:t>      Жұлынның да, мидың да сыртын үш түрлі қабықша қаптап жатады. Сыртқысы - қатты, ортаңғысы - торлы, ішкісі - жұмсақ қабықшалар деп аталады. Ми мен жұлын  жұмсақ қабығының қабынуынан көбіне сәбилер немесе жас балалар менингит - делбе  деп аталатын жұқпалы ауруға шалдығуы мүмкін. Аурудың жалпы белгілері: бас ауырады, құсады, есінен айырылады және т. б.</a:t>
            </a:r>
            <a:endParaRPr lang="kk-KZ" sz="1800" dirty="0">
              <a:latin typeface="Times New Roman" pitchFamily="18" charset="0"/>
              <a:cs typeface="Times New Roman" pitchFamily="18" charset="0"/>
            </a:endParaRPr>
          </a:p>
        </p:txBody>
      </p:sp>
      <p:pic>
        <p:nvPicPr>
          <p:cNvPr id="3075" name="Picture 3" descr="C:\Users\Админ\Desktop\images.jpg"/>
          <p:cNvPicPr>
            <a:picLocks noChangeAspect="1" noChangeArrowheads="1"/>
          </p:cNvPicPr>
          <p:nvPr/>
        </p:nvPicPr>
        <p:blipFill>
          <a:blip r:embed="rId2" cstate="print"/>
          <a:srcRect/>
          <a:stretch>
            <a:fillRect/>
          </a:stretch>
        </p:blipFill>
        <p:spPr bwMode="auto">
          <a:xfrm>
            <a:off x="500034" y="2786058"/>
            <a:ext cx="3143272" cy="3429024"/>
          </a:xfrm>
          <a:prstGeom prst="rect">
            <a:avLst/>
          </a:prstGeom>
          <a:noFill/>
        </p:spPr>
      </p:pic>
      <p:pic>
        <p:nvPicPr>
          <p:cNvPr id="3076" name="Picture 4" descr="C:\Users\Админ\Desktop\22.jpg"/>
          <p:cNvPicPr>
            <a:picLocks noChangeAspect="1" noChangeArrowheads="1"/>
          </p:cNvPicPr>
          <p:nvPr/>
        </p:nvPicPr>
        <p:blipFill>
          <a:blip r:embed="rId3" cstate="print"/>
          <a:srcRect/>
          <a:stretch>
            <a:fillRect/>
          </a:stretch>
        </p:blipFill>
        <p:spPr bwMode="auto">
          <a:xfrm>
            <a:off x="4071934" y="2786058"/>
            <a:ext cx="4500594" cy="335758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Вертикальный свиток 3"/>
          <p:cNvSpPr/>
          <p:nvPr/>
        </p:nvSpPr>
        <p:spPr>
          <a:xfrm>
            <a:off x="285720" y="285728"/>
            <a:ext cx="8643998" cy="6357982"/>
          </a:xfrm>
          <a:prstGeom prst="verticalScroll">
            <a:avLst/>
          </a:prstGeom>
          <a:effectLst>
            <a:glow rad="228600">
              <a:schemeClr val="accent6">
                <a:satMod val="175000"/>
                <a:alpha val="40000"/>
              </a:schemeClr>
            </a:glow>
            <a:outerShdw blurRad="63500" dist="25400" dir="5400000" rotWithShape="0">
              <a:srgbClr val="000000">
                <a:alpha val="43137"/>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just"/>
            <a:r>
              <a:rPr lang="kk-KZ" dirty="0" smtClean="0">
                <a:latin typeface="Times New Roman" pitchFamily="18" charset="0"/>
                <a:cs typeface="Times New Roman" pitchFamily="18" charset="0"/>
              </a:rPr>
              <a:t>   </a:t>
            </a:r>
            <a:r>
              <a:rPr lang="kk-KZ" sz="2000" b="1" i="1" dirty="0" smtClean="0">
                <a:solidFill>
                  <a:srgbClr val="FF0000"/>
                </a:solidFill>
                <a:latin typeface="Times New Roman" pitchFamily="18" charset="0"/>
                <a:cs typeface="Times New Roman" pitchFamily="18" charset="0"/>
              </a:rPr>
              <a:t>Қорытындылай келе, </a:t>
            </a:r>
            <a:r>
              <a:rPr lang="kk-KZ" dirty="0" smtClean="0">
                <a:latin typeface="Times New Roman" pitchFamily="18" charset="0"/>
                <a:cs typeface="Times New Roman" pitchFamily="18" charset="0"/>
              </a:rPr>
              <a:t>жүйке жүйесі денедегі мүшелердің жұмысын реттейді. Мысалы, жүрек пен бұлшық еттердің жиырылуы; сүйектердің қозғалысқа келуі; тер, сілекей, сүт, қарын сөлінің бөлінуі және т. б. Осы әрекеттердің барлығы да тікелей жүйке жүйесінің қатысуымен жүреді. Барлық мүшелер мен мүшелер жүйесінің бірімен-бірінің байланысы үйлесімді жұмыс істеуін басқарады. Мысалы, адам жүгіргенде аяқ бұлшықеттерінің жұмысы күшейетіндіктен, зат алмасу үдерісі қарқынды жүреді; тынысалу мен жүрек соғысы жиілейді; қан аз баратындықтан, асқорыту мүшелерінің жұмысы баяулайды. Жүйке жүйесі ағза мен сыртқы ортаның байланысын қамтамасыз етеді. Сыртқы ортаның әр түрлі құбылыстарынан қорғану әрекеті адамның жүйке жүйесінің әсерінен болады. Мысалы, жақын келген көлікті (машина, трамвай, троллейбус және т. б.) өтіп кеткенше тоқтап күтіп тұру; аса ыстық немесе суықтан қорғану; денені зақымдайтын заттарға жоламау және т. б. Адамның ойлауы, саналы мінез-құлқы жүйке жүйесінің күрделі дамуына тәуелді (бағынышты)  </a:t>
            </a:r>
            <a:endParaRPr lang="kk-KZ"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714356"/>
            <a:ext cx="8576530" cy="3714776"/>
          </a:xfrm>
        </p:spPr>
        <p:txBody>
          <a:bodyPr/>
          <a:lstStyle/>
          <a:p>
            <a:pPr algn="ctr">
              <a:buNone/>
            </a:pPr>
            <a:r>
              <a:rPr lang="kk-KZ" dirty="0" smtClean="0"/>
              <a:t> </a:t>
            </a:r>
          </a:p>
          <a:p>
            <a:pPr algn="ctr">
              <a:buNone/>
            </a:pPr>
            <a:endParaRPr lang="kk-KZ" sz="5400" dirty="0" smtClean="0">
              <a:latin typeface="Times New Roman" pitchFamily="18" charset="0"/>
              <a:cs typeface="Times New Roman" pitchFamily="18" charset="0"/>
            </a:endParaRPr>
          </a:p>
          <a:p>
            <a:pPr algn="ctr">
              <a:buNone/>
            </a:pPr>
            <a:r>
              <a:rPr lang="kk-KZ" sz="5400" b="1" i="1" dirty="0" smtClean="0">
                <a:solidFill>
                  <a:srgbClr val="00B0F0"/>
                </a:solidFill>
                <a:latin typeface="Times New Roman" pitchFamily="18" charset="0"/>
                <a:cs typeface="Times New Roman" pitchFamily="18" charset="0"/>
              </a:rPr>
              <a:t>НАЗАРЛАРЫҢЫЗҒА РАХМЕТ</a:t>
            </a:r>
            <a:r>
              <a:rPr lang="en-US" sz="5400" b="1" i="1" dirty="0" smtClean="0">
                <a:solidFill>
                  <a:srgbClr val="00B0F0"/>
                </a:solidFill>
                <a:latin typeface="Times New Roman" pitchFamily="18" charset="0"/>
                <a:cs typeface="Times New Roman" pitchFamily="18" charset="0"/>
              </a:rPr>
              <a:t>!!!</a:t>
            </a:r>
            <a:endParaRPr lang="ru-RU" sz="5400" b="1" i="1" dirty="0">
              <a:solidFill>
                <a:srgbClr val="00B0F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357166"/>
            <a:ext cx="8355336" cy="5715040"/>
          </a:xfrm>
        </p:spPr>
        <p:txBody>
          <a:bodyPr>
            <a:normAutofit/>
          </a:bodyPr>
          <a:lstStyle/>
          <a:p>
            <a:pPr>
              <a:buNone/>
            </a:pPr>
            <a:endParaRPr lang="kk-KZ" sz="1800"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Жоспар:</a:t>
            </a:r>
          </a:p>
          <a:p>
            <a:pPr marL="653796" indent="-571500">
              <a:buNone/>
            </a:pPr>
            <a:r>
              <a:rPr lang="en-US" sz="1800" dirty="0" smtClean="0">
                <a:latin typeface="Times New Roman" pitchFamily="18" charset="0"/>
                <a:cs typeface="Times New Roman" pitchFamily="18" charset="0"/>
              </a:rPr>
              <a:t>I. </a:t>
            </a:r>
            <a:r>
              <a:rPr lang="kk-KZ" sz="1800" dirty="0" smtClean="0">
                <a:latin typeface="Times New Roman" pitchFamily="18" charset="0"/>
                <a:cs typeface="Times New Roman" pitchFamily="18" charset="0"/>
              </a:rPr>
              <a:t>Кіріспе</a:t>
            </a:r>
          </a:p>
          <a:p>
            <a:pPr marL="653796" indent="-571500">
              <a:buNone/>
            </a:pPr>
            <a:r>
              <a:rPr lang="kk-KZ" sz="1800" dirty="0" smtClean="0">
                <a:latin typeface="Times New Roman" pitchFamily="18" charset="0"/>
                <a:cs typeface="Times New Roman" pitchFamily="18" charset="0"/>
              </a:rPr>
              <a:t>Жоғары жүйке жүйесіне сипаттама.</a:t>
            </a:r>
          </a:p>
          <a:p>
            <a:pPr>
              <a:buNone/>
            </a:pPr>
            <a:r>
              <a:rPr lang="en-US" sz="1800" dirty="0" smtClean="0">
                <a:latin typeface="Times New Roman" pitchFamily="18" charset="0"/>
                <a:cs typeface="Times New Roman" pitchFamily="18" charset="0"/>
              </a:rPr>
              <a:t>II.</a:t>
            </a:r>
            <a:r>
              <a:rPr lang="kk-KZ" sz="1800" dirty="0" smtClean="0">
                <a:latin typeface="Times New Roman" pitchFamily="18" charset="0"/>
                <a:cs typeface="Times New Roman" pitchFamily="18" charset="0"/>
              </a:rPr>
              <a:t> Негізгі бөлім.</a:t>
            </a:r>
          </a:p>
          <a:p>
            <a:pPr>
              <a:buNone/>
            </a:pPr>
            <a:r>
              <a:rPr lang="kk-KZ" sz="1800" dirty="0" smtClean="0">
                <a:latin typeface="Times New Roman" pitchFamily="18" charset="0"/>
                <a:cs typeface="Times New Roman" pitchFamily="18" charset="0"/>
              </a:rPr>
              <a:t>1. Жүйке жүйесінің қызметтерінің рефлекстер арқылы  жүзеге асуы.</a:t>
            </a:r>
          </a:p>
          <a:p>
            <a:pPr>
              <a:buNone/>
            </a:pPr>
            <a:r>
              <a:rPr lang="kk-KZ" sz="1800" dirty="0" smtClean="0">
                <a:latin typeface="Times New Roman" pitchFamily="18" charset="0"/>
                <a:cs typeface="Times New Roman" pitchFamily="18" charset="0"/>
              </a:rPr>
              <a:t>2. Жүйке жүйесінің организмдегі орналасу орындары мен құрылысы.</a:t>
            </a:r>
          </a:p>
          <a:p>
            <a:pPr>
              <a:buNone/>
            </a:pPr>
            <a:r>
              <a:rPr lang="kk-KZ" sz="1800" dirty="0" smtClean="0">
                <a:latin typeface="Times New Roman" pitchFamily="18" charset="0"/>
                <a:cs typeface="Times New Roman" pitchFamily="18" charset="0"/>
              </a:rPr>
              <a:t>3. Жүйке жүйесінің бөлімдері.</a:t>
            </a:r>
          </a:p>
          <a:p>
            <a:pPr>
              <a:buNone/>
            </a:pPr>
            <a:r>
              <a:rPr lang="kk-KZ" sz="1800" dirty="0" smtClean="0">
                <a:latin typeface="Times New Roman" pitchFamily="18" charset="0"/>
                <a:cs typeface="Times New Roman" pitchFamily="18" charset="0"/>
              </a:rPr>
              <a:t>4. Жүйке жүйесінің орталық бөлімі – ми және жұлынның қызметтері.</a:t>
            </a:r>
            <a:endParaRPr lang="en-US" sz="18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III.</a:t>
            </a:r>
            <a:r>
              <a:rPr lang="kk-KZ" sz="1800" dirty="0" smtClean="0">
                <a:latin typeface="Times New Roman" pitchFamily="18" charset="0"/>
                <a:cs typeface="Times New Roman" pitchFamily="18" charset="0"/>
              </a:rPr>
              <a:t> Қорытынды.</a:t>
            </a:r>
            <a:endParaRPr lang="ru-RU" sz="1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187624" y="279846"/>
            <a:ext cx="3062144" cy="6000792"/>
          </a:xfrm>
        </p:spPr>
        <p:txBody>
          <a:bodyPr>
            <a:normAutofit/>
          </a:bodyPr>
          <a:lstStyle/>
          <a:p>
            <a:pPr algn="ctr"/>
            <a:endParaRPr lang="kk-KZ" sz="1900" b="1" dirty="0" smtClean="0">
              <a:latin typeface="Times New Roman" pitchFamily="18" charset="0"/>
              <a:cs typeface="Times New Roman" pitchFamily="18" charset="0"/>
            </a:endParaRPr>
          </a:p>
          <a:p>
            <a:pPr algn="ctr"/>
            <a:r>
              <a:rPr lang="kk-KZ" sz="1900" b="1" dirty="0" smtClean="0">
                <a:solidFill>
                  <a:srgbClr val="FF0000"/>
                </a:solidFill>
                <a:latin typeface="Times New Roman" pitchFamily="18" charset="0"/>
                <a:cs typeface="Times New Roman" pitchFamily="18" charset="0"/>
              </a:rPr>
              <a:t> </a:t>
            </a:r>
          </a:p>
          <a:p>
            <a:pPr algn="ctr"/>
            <a:endParaRPr lang="kk-KZ" sz="1900" b="1" dirty="0" smtClean="0">
              <a:solidFill>
                <a:srgbClr val="FF0000"/>
              </a:solidFill>
              <a:latin typeface="Times New Roman" pitchFamily="18" charset="0"/>
              <a:cs typeface="Times New Roman" pitchFamily="18" charset="0"/>
            </a:endParaRPr>
          </a:p>
          <a:p>
            <a:pPr algn="ctr"/>
            <a:r>
              <a:rPr lang="kk-KZ" sz="1900" b="1" dirty="0" smtClean="0">
                <a:solidFill>
                  <a:srgbClr val="FF0000"/>
                </a:solidFill>
                <a:latin typeface="Times New Roman" pitchFamily="18" charset="0"/>
                <a:cs typeface="Times New Roman" pitchFamily="18" charset="0"/>
              </a:rPr>
              <a:t>   </a:t>
            </a:r>
          </a:p>
          <a:p>
            <a:pPr algn="ctr"/>
            <a:r>
              <a:rPr lang="kk-KZ" sz="1900" b="1" dirty="0" smtClean="0">
                <a:solidFill>
                  <a:srgbClr val="FF0000"/>
                </a:solidFill>
                <a:latin typeface="Times New Roman" pitchFamily="18" charset="0"/>
                <a:cs typeface="Times New Roman" pitchFamily="18" charset="0"/>
              </a:rPr>
              <a:t>     </a:t>
            </a:r>
            <a:r>
              <a:rPr lang="kk-KZ" sz="1800" b="1" dirty="0" smtClean="0">
                <a:solidFill>
                  <a:srgbClr val="FF0000"/>
                </a:solidFill>
                <a:latin typeface="Times New Roman" pitchFamily="18" charset="0"/>
                <a:cs typeface="Times New Roman" pitchFamily="18" charset="0"/>
              </a:rPr>
              <a:t>Жүйке жүйесі</a:t>
            </a:r>
            <a:r>
              <a:rPr lang="kk-KZ" sz="1800" dirty="0" smtClean="0">
                <a:latin typeface="Times New Roman" pitchFamily="18" charset="0"/>
                <a:cs typeface="Times New Roman" pitchFamily="18" charset="0"/>
              </a:rPr>
              <a:t> </a:t>
            </a:r>
            <a:r>
              <a:rPr lang="kk-KZ" sz="1800" dirty="0" smtClean="0">
                <a:solidFill>
                  <a:schemeClr val="tx1"/>
                </a:solidFill>
                <a:latin typeface="Times New Roman" pitchFamily="18" charset="0"/>
                <a:cs typeface="Times New Roman" pitchFamily="18" charset="0"/>
              </a:rPr>
              <a:t>- адам мен жануарлар организмдерінің қоршаған ортаға бейімделуін реттейтін жүйе. Жүйке жүйесін зерттейтін морфологияның бөлімін гр. neurologia (грек, </a:t>
            </a:r>
            <a:r>
              <a:rPr lang="kk-KZ" sz="1800" i="1" dirty="0" smtClean="0">
                <a:solidFill>
                  <a:schemeClr val="tx1"/>
                </a:solidFill>
                <a:latin typeface="Times New Roman" pitchFamily="18" charset="0"/>
                <a:cs typeface="Times New Roman" pitchFamily="18" charset="0"/>
              </a:rPr>
              <a:t>neuron</a:t>
            </a:r>
            <a:r>
              <a:rPr lang="kk-KZ" sz="1800" dirty="0" smtClean="0">
                <a:solidFill>
                  <a:schemeClr val="tx1"/>
                </a:solidFill>
                <a:latin typeface="Times New Roman" pitchFamily="18" charset="0"/>
                <a:cs typeface="Times New Roman" pitchFamily="18" charset="0"/>
              </a:rPr>
              <a:t> — жүйке, жүйке жасушасы; </a:t>
            </a:r>
            <a:r>
              <a:rPr lang="kk-KZ" sz="1800" i="1" dirty="0" smtClean="0">
                <a:solidFill>
                  <a:schemeClr val="tx1"/>
                </a:solidFill>
                <a:latin typeface="Times New Roman" pitchFamily="18" charset="0"/>
                <a:cs typeface="Times New Roman" pitchFamily="18" charset="0"/>
              </a:rPr>
              <a:t>logos</a:t>
            </a:r>
            <a:r>
              <a:rPr lang="kk-KZ" sz="1800" dirty="0" smtClean="0">
                <a:solidFill>
                  <a:schemeClr val="tx1"/>
                </a:solidFill>
                <a:latin typeface="Times New Roman" pitchFamily="18" charset="0"/>
                <a:cs typeface="Times New Roman" pitchFamily="18" charset="0"/>
              </a:rPr>
              <a:t> — ілім) деп атайды. Жүйке жүйесінің қызметтері рефлекстер арқылы іс жүзіне асады</a:t>
            </a:r>
            <a:r>
              <a:rPr lang="ru-RU" sz="1800" dirty="0" smtClean="0">
                <a:solidFill>
                  <a:schemeClr val="tx1"/>
                </a:solidFill>
                <a:latin typeface="Times New Roman" pitchFamily="18" charset="0"/>
                <a:cs typeface="Times New Roman" pitchFamily="18" charset="0"/>
              </a:rPr>
              <a:t>.</a:t>
            </a:r>
            <a:endParaRPr lang="ru-RU" sz="1800" dirty="0">
              <a:solidFill>
                <a:schemeClr val="tx1"/>
              </a:solidFill>
              <a:latin typeface="Times New Roman" pitchFamily="18" charset="0"/>
              <a:cs typeface="Times New Roman" pitchFamily="18" charset="0"/>
            </a:endParaRPr>
          </a:p>
        </p:txBody>
      </p:sp>
      <p:pic>
        <p:nvPicPr>
          <p:cNvPr id="5" name="Picture 3" descr="C:\Users\Админ\Desktop\766px-TE-Nervous_system_diagram.svg.png"/>
          <p:cNvPicPr>
            <a:picLocks noChangeAspect="1" noChangeArrowheads="1"/>
          </p:cNvPicPr>
          <p:nvPr/>
        </p:nvPicPr>
        <p:blipFill>
          <a:blip r:embed="rId2" cstate="print"/>
          <a:srcRect/>
          <a:stretch>
            <a:fillRect/>
          </a:stretch>
        </p:blipFill>
        <p:spPr bwMode="auto">
          <a:xfrm>
            <a:off x="4572000" y="357166"/>
            <a:ext cx="4286280" cy="5929354"/>
          </a:xfrm>
          <a:prstGeom prst="rect">
            <a:avLst/>
          </a:prstGeom>
        </p:spPr>
        <p:style>
          <a:lnRef idx="2">
            <a:schemeClr val="accent6"/>
          </a:lnRef>
          <a:fillRef idx="1">
            <a:schemeClr val="lt1"/>
          </a:fillRef>
          <a:effectRef idx="0">
            <a:schemeClr val="accent6"/>
          </a:effectRef>
          <a:fontRef idx="minor">
            <a:schemeClr val="dk1"/>
          </a:fontRef>
        </p:style>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000496" y="1447800"/>
            <a:ext cx="4933192" cy="4800600"/>
          </a:xfrm>
        </p:spPr>
        <p:txBody>
          <a:bodyPr>
            <a:normAutofit/>
          </a:bodyPr>
          <a:lstStyle/>
          <a:p>
            <a:pPr>
              <a:buNone/>
            </a:pPr>
            <a:r>
              <a:rPr lang="kk-KZ" sz="1800" dirty="0" smtClean="0">
                <a:latin typeface="Times New Roman" pitchFamily="18" charset="0"/>
                <a:cs typeface="Times New Roman" pitchFamily="18" charset="0"/>
              </a:rPr>
              <a:t>     Жүйке жүйесі жануарлар мен адам организмдегі органдар мен жүйелер әрекетін біріктіретін және организмнің тіршілік әрекетінің сыртқы ортамен үздіксіз қарым-қатынасын қамтамасыз ететін </a:t>
            </a:r>
            <a:r>
              <a:rPr lang="kk-KZ" sz="1800" dirty="0" smtClean="0">
                <a:solidFill>
                  <a:srgbClr val="FF0000"/>
                </a:solidFill>
                <a:latin typeface="Times New Roman" pitchFamily="18" charset="0"/>
                <a:cs typeface="Times New Roman" pitchFamily="18" charset="0"/>
              </a:rPr>
              <a:t>жүйке ұлпасы </a:t>
            </a:r>
            <a:r>
              <a:rPr lang="kk-KZ" sz="1800" dirty="0" smtClean="0">
                <a:latin typeface="Times New Roman" pitchFamily="18" charset="0"/>
                <a:cs typeface="Times New Roman" pitchFamily="18" charset="0"/>
              </a:rPr>
              <a:t>мен </a:t>
            </a:r>
            <a:r>
              <a:rPr lang="kk-KZ" sz="1800" dirty="0" smtClean="0">
                <a:solidFill>
                  <a:srgbClr val="FF0000"/>
                </a:solidFill>
                <a:latin typeface="Times New Roman" pitchFamily="18" charset="0"/>
                <a:cs typeface="Times New Roman" pitchFamily="18" charset="0"/>
              </a:rPr>
              <a:t>глеяның</a:t>
            </a:r>
            <a:r>
              <a:rPr lang="kk-KZ" sz="1800" dirty="0" smtClean="0">
                <a:latin typeface="Times New Roman" pitchFamily="18" charset="0"/>
                <a:cs typeface="Times New Roman" pitchFamily="18" charset="0"/>
              </a:rPr>
              <a:t> жиынтығы. Жүйке жүйесі ішкі және сыртқы тітіркендіргіш әсерін қабылдайды, талдайды, өңдейді,организм қызметін реттеп үйлестіреді. Бұның негізгі бөлігі - аса қозғыш және қозуды тез өткізетін өсінділері бар жүйке жасушасы (нейрон). Жүйке жүйесі филогенез процесінде күрделі өзгеріске ұшыраған.</a:t>
            </a:r>
            <a:endParaRPr lang="kk-KZ" sz="1800" dirty="0">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2" cstate="print"/>
          <a:srcRect/>
          <a:stretch>
            <a:fillRect/>
          </a:stretch>
        </p:blipFill>
        <p:spPr bwMode="auto">
          <a:xfrm>
            <a:off x="428596" y="1142984"/>
            <a:ext cx="3857652" cy="4357718"/>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500042"/>
            <a:ext cx="8505092" cy="2500330"/>
          </a:xfrm>
        </p:spPr>
        <p:txBody>
          <a:bodyPr>
            <a:normAutofit/>
          </a:bodyPr>
          <a:lstStyle/>
          <a:p>
            <a:pPr>
              <a:buNone/>
            </a:pPr>
            <a:r>
              <a:rPr lang="kk-KZ" sz="1800" dirty="0" smtClean="0">
                <a:latin typeface="Times New Roman" pitchFamily="18" charset="0"/>
                <a:cs typeface="Times New Roman" pitchFamily="18" charset="0"/>
              </a:rPr>
              <a:t>     Жүйке жүйесі мүшелерін негізінен жүйке ұлпасы құрайды. Жүйке жүйесі организмдегі орналасу орындары (топографиясына) мен құрылысына сәйкес: </a:t>
            </a:r>
            <a:r>
              <a:rPr lang="kk-KZ" sz="1800" dirty="0" smtClean="0">
                <a:solidFill>
                  <a:srgbClr val="FF0000"/>
                </a:solidFill>
                <a:latin typeface="Times New Roman" pitchFamily="18" charset="0"/>
                <a:cs typeface="Times New Roman" pitchFamily="18" charset="0"/>
              </a:rPr>
              <a:t>орталық  </a:t>
            </a:r>
            <a:r>
              <a:rPr lang="kk-KZ" sz="1800" dirty="0" smtClean="0">
                <a:latin typeface="Times New Roman" pitchFamily="18" charset="0"/>
                <a:cs typeface="Times New Roman" pitchFamily="18" charset="0"/>
              </a:rPr>
              <a:t>және  </a:t>
            </a:r>
            <a:r>
              <a:rPr lang="kk-KZ" sz="1800" dirty="0" smtClean="0">
                <a:solidFill>
                  <a:srgbClr val="FF0000"/>
                </a:solidFill>
                <a:latin typeface="Times New Roman" pitchFamily="18" charset="0"/>
                <a:cs typeface="Times New Roman" pitchFamily="18" charset="0"/>
              </a:rPr>
              <a:t>шеткі </a:t>
            </a:r>
            <a:r>
              <a:rPr lang="kk-KZ" sz="1800" dirty="0" smtClean="0">
                <a:latin typeface="Times New Roman" pitchFamily="18" charset="0"/>
                <a:cs typeface="Times New Roman" pitchFamily="18" charset="0"/>
              </a:rPr>
              <a:t>бөлімдер болып екіге бөлінеді. Жүйке жүйесінің </a:t>
            </a:r>
            <a:r>
              <a:rPr lang="kk-KZ" sz="1800" i="1" dirty="0" smtClean="0">
                <a:latin typeface="Times New Roman" pitchFamily="18" charset="0"/>
                <a:cs typeface="Times New Roman" pitchFamily="18" charset="0"/>
              </a:rPr>
              <a:t> </a:t>
            </a:r>
            <a:r>
              <a:rPr lang="kk-KZ" sz="1800" dirty="0" smtClean="0">
                <a:latin typeface="Times New Roman" pitchFamily="18" charset="0"/>
                <a:cs typeface="Times New Roman" pitchFamily="18" charset="0"/>
              </a:rPr>
              <a:t>орталық бөліміне ми және жұлын,</a:t>
            </a:r>
          </a:p>
          <a:p>
            <a:pPr>
              <a:buNone/>
            </a:pPr>
            <a:r>
              <a:rPr lang="kk-KZ" sz="1800" dirty="0" smtClean="0">
                <a:latin typeface="Times New Roman" pitchFamily="18" charset="0"/>
                <a:cs typeface="Times New Roman" pitchFamily="18" charset="0"/>
              </a:rPr>
              <a:t>     ал шеткі бөліміне — мидан және жұлыннан организмнің шеткі аумақтарына таралатын мүшелер: жүйке  түбіршіктері, жүйкелер, жүйке тораптары, жүйетүйіндері (ганглийлері) және жүйке талшықтарының ұштары жатады.</a:t>
            </a:r>
          </a:p>
          <a:p>
            <a:pPr>
              <a:buNone/>
            </a:pPr>
            <a:endParaRPr lang="kk-KZ" sz="1800" dirty="0">
              <a:latin typeface="Times New Roman" pitchFamily="18" charset="0"/>
              <a:cs typeface="Times New Roman" pitchFamily="18" charset="0"/>
            </a:endParaRPr>
          </a:p>
        </p:txBody>
      </p:sp>
      <p:pic>
        <p:nvPicPr>
          <p:cNvPr id="4" name="Picture 2" descr="C:\Users\Админ\Desktop\загружено.jpg"/>
          <p:cNvPicPr>
            <a:picLocks noChangeAspect="1" noChangeArrowheads="1"/>
          </p:cNvPicPr>
          <p:nvPr/>
        </p:nvPicPr>
        <p:blipFill>
          <a:blip r:embed="rId2" cstate="print"/>
          <a:srcRect/>
          <a:stretch>
            <a:fillRect/>
          </a:stretch>
        </p:blipFill>
        <p:spPr bwMode="auto">
          <a:xfrm>
            <a:off x="1000100" y="3000372"/>
            <a:ext cx="7286676" cy="3571900"/>
          </a:xfrm>
          <a:prstGeom prst="rect">
            <a:avLst/>
          </a:prstGeom>
        </p:spPr>
        <p:style>
          <a:lnRef idx="2">
            <a:schemeClr val="accent6"/>
          </a:lnRef>
          <a:fillRef idx="1">
            <a:schemeClr val="lt1"/>
          </a:fillRef>
          <a:effectRef idx="0">
            <a:schemeClr val="accent6"/>
          </a:effectRef>
          <a:fontRef idx="minor">
            <a:schemeClr val="dk1"/>
          </a:fontRef>
        </p:style>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285750" y="285750"/>
          <a:ext cx="8715406" cy="5962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714348" y="5214950"/>
            <a:ext cx="7858180" cy="1214446"/>
          </a:xfrm>
          <a:prstGeom prst="rect">
            <a:avLst/>
          </a:prstGeom>
          <a:effectLst>
            <a:glow rad="228600">
              <a:schemeClr val="accent6">
                <a:satMod val="175000"/>
                <a:alpha val="40000"/>
              </a:schemeClr>
            </a:glow>
            <a:outerShdw blurRad="63500" dist="25400" dir="5400000" rotWithShape="0">
              <a:srgbClr val="000000">
                <a:alpha val="43137"/>
              </a:srgbClr>
            </a:outerShdw>
          </a:effectLst>
        </p:spPr>
        <p:style>
          <a:lnRef idx="1">
            <a:schemeClr val="accent2"/>
          </a:lnRef>
          <a:fillRef idx="3">
            <a:schemeClr val="accent2"/>
          </a:fillRef>
          <a:effectRef idx="2">
            <a:schemeClr val="accent2"/>
          </a:effectRef>
          <a:fontRef idx="minor">
            <a:schemeClr val="lt1"/>
          </a:fontRef>
        </p:style>
        <p:txBody>
          <a:bodyPr rtlCol="0" anchor="ctr"/>
          <a:lstStyle/>
          <a:p>
            <a:pPr algn="ctr"/>
            <a:r>
              <a:rPr lang="kk-KZ" dirty="0" smtClean="0">
                <a:solidFill>
                  <a:schemeClr val="tx1"/>
                </a:solidFill>
                <a:latin typeface="Times New Roman" pitchFamily="18" charset="0"/>
                <a:cs typeface="Times New Roman" pitchFamily="18" charset="0"/>
              </a:rPr>
              <a:t>Организмдегі қызметтеріне байланысты жүйке жүйесін үш бөлімге бөледі. Олар: сомалық (денелік), парасимпатикалық (ішкі мүшелік), симпатикалық (тамырлық).</a:t>
            </a:r>
            <a:endParaRPr lang="kk-KZ" dirty="0">
              <a:solidFill>
                <a:schemeClr val="tx1"/>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274638"/>
            <a:ext cx="8290778" cy="582594"/>
          </a:xfrm>
        </p:spPr>
        <p:txBody>
          <a:bodyPr>
            <a:normAutofit/>
          </a:bodyPr>
          <a:lstStyle/>
          <a:p>
            <a:r>
              <a:rPr lang="kk-KZ" sz="1800" dirty="0" smtClean="0">
                <a:latin typeface="Times New Roman" pitchFamily="18" charset="0"/>
                <a:cs typeface="Times New Roman" pitchFamily="18" charset="0"/>
              </a:rPr>
              <a:t>         Жүйке жүйесінің орталық бөлімі – ми және жұлынның қызметтері:</a:t>
            </a:r>
            <a:endParaRPr lang="ru-RU" sz="1800" dirty="0">
              <a:latin typeface="Times New Roman" pitchFamily="18" charset="0"/>
              <a:cs typeface="Times New Roman" pitchFamily="18" charset="0"/>
            </a:endParaRPr>
          </a:p>
        </p:txBody>
      </p:sp>
      <p:sp>
        <p:nvSpPr>
          <p:cNvPr id="3" name="Содержимое 2"/>
          <p:cNvSpPr>
            <a:spLocks noGrp="1"/>
          </p:cNvSpPr>
          <p:nvPr>
            <p:ph idx="1"/>
          </p:nvPr>
        </p:nvSpPr>
        <p:spPr>
          <a:xfrm>
            <a:off x="142844" y="928670"/>
            <a:ext cx="5500726" cy="5500726"/>
          </a:xfrm>
        </p:spPr>
        <p:txBody>
          <a:bodyPr>
            <a:noAutofit/>
          </a:bodyPr>
          <a:lstStyle/>
          <a:p>
            <a:pPr algn="just">
              <a:buNone/>
            </a:pPr>
            <a:r>
              <a:rPr lang="kk-KZ" sz="1600" dirty="0" smtClean="0">
                <a:latin typeface="Times New Roman" pitchFamily="18" charset="0"/>
                <a:cs typeface="Times New Roman" pitchFamily="18" charset="0"/>
              </a:rPr>
              <a:t>           Ми — сүтқоректілерде мінез-құлыққа жауапты орталық нерві жүйесінің меңгеру торабы. Ми баста бассүйек қуысында орналасады. Ол мынадай бөлімдерден тұрады: сопақша ми, ми көпірі, мишық, ортаңғы ми, аралық ми және үлкен ми сыңарлары.</a:t>
            </a:r>
          </a:p>
          <a:p>
            <a:pPr algn="just">
              <a:buNone/>
            </a:pPr>
            <a:r>
              <a:rPr lang="kk-KZ" sz="1600" dirty="0" smtClean="0">
                <a:latin typeface="Times New Roman" pitchFamily="18" charset="0"/>
                <a:cs typeface="Times New Roman" pitchFamily="18" charset="0"/>
              </a:rPr>
              <a:t>         Мидың пайда болуы, құрылымдық және қызметтік ерекшеліктеріне байланысты үлкен үш бөлімге бөледі: бағаналы (сопақша ми, ми көпірі, мишық, ортаңғы ми), қыртысасты (аралық ми, алдыңғы мидың ми сыңарлары) және алдыңғы ми сыңарларының қыртысы. Мидың бағаналы және қыртысасты бөлімдері ертеден пайда болған. Ал ми қыртысы кейіннен пайда болған бөлім. Ми ұрықтың даму ерекшелігіне байланысты 5 бөлімнен тұрады:</a:t>
            </a:r>
          </a:p>
          <a:p>
            <a:pPr marL="425196" indent="-342900" algn="just">
              <a:buNone/>
            </a:pPr>
            <a:r>
              <a:rPr lang="kk-KZ" sz="1600" dirty="0" smtClean="0">
                <a:latin typeface="Times New Roman" pitchFamily="18" charset="0"/>
                <a:cs typeface="Times New Roman" pitchFamily="18" charset="0"/>
              </a:rPr>
              <a:t>1. Сопақша ми</a:t>
            </a:r>
          </a:p>
          <a:p>
            <a:pPr marL="425196" indent="-342900" algn="just">
              <a:buNone/>
            </a:pPr>
            <a:r>
              <a:rPr lang="kk-KZ" sz="1600" dirty="0" smtClean="0">
                <a:latin typeface="Times New Roman" pitchFamily="18" charset="0"/>
                <a:cs typeface="Times New Roman" pitchFamily="18" charset="0"/>
              </a:rPr>
              <a:t>2. Мишық</a:t>
            </a:r>
          </a:p>
          <a:p>
            <a:pPr marL="425196" indent="-342900" algn="just">
              <a:buNone/>
            </a:pPr>
            <a:r>
              <a:rPr lang="kk-KZ" sz="1600" dirty="0" smtClean="0">
                <a:latin typeface="Times New Roman" pitchFamily="18" charset="0"/>
                <a:cs typeface="Times New Roman" pitchFamily="18" charset="0"/>
              </a:rPr>
              <a:t>3. Ортаңғы ми</a:t>
            </a:r>
          </a:p>
          <a:p>
            <a:pPr marL="425196" indent="-342900" algn="just">
              <a:buNone/>
            </a:pPr>
            <a:r>
              <a:rPr lang="kk-KZ" sz="1600" dirty="0" smtClean="0">
                <a:latin typeface="Times New Roman" pitchFamily="18" charset="0"/>
                <a:cs typeface="Times New Roman" pitchFamily="18" charset="0"/>
              </a:rPr>
              <a:t>4. Аралық ми </a:t>
            </a:r>
          </a:p>
          <a:p>
            <a:pPr marL="425196" indent="-342900" algn="just">
              <a:buNone/>
            </a:pPr>
            <a:r>
              <a:rPr lang="kk-KZ" sz="1600" dirty="0" smtClean="0">
                <a:latin typeface="Times New Roman" pitchFamily="18" charset="0"/>
                <a:cs typeface="Times New Roman" pitchFamily="18" charset="0"/>
              </a:rPr>
              <a:t>5. Үлкен ми сыңарлары</a:t>
            </a:r>
          </a:p>
          <a:p>
            <a:pPr algn="just">
              <a:buNone/>
            </a:pPr>
            <a:endParaRPr lang="kk-KZ" sz="1600" dirty="0" smtClean="0">
              <a:latin typeface="Times New Roman" pitchFamily="18" charset="0"/>
              <a:cs typeface="Times New Roman" pitchFamily="18" charset="0"/>
            </a:endParaRPr>
          </a:p>
          <a:p>
            <a:pPr algn="just"/>
            <a:endParaRPr lang="ru-RU" sz="1600" dirty="0"/>
          </a:p>
        </p:txBody>
      </p:sp>
      <p:pic>
        <p:nvPicPr>
          <p:cNvPr id="4" name="Picture 2" descr="C:\Users\Админ\Desktop\55.jpg"/>
          <p:cNvPicPr>
            <a:picLocks noChangeAspect="1" noChangeArrowheads="1"/>
          </p:cNvPicPr>
          <p:nvPr/>
        </p:nvPicPr>
        <p:blipFill>
          <a:blip r:embed="rId2" cstate="print"/>
          <a:srcRect/>
          <a:stretch>
            <a:fillRect/>
          </a:stretch>
        </p:blipFill>
        <p:spPr bwMode="auto">
          <a:xfrm>
            <a:off x="5715008" y="1071546"/>
            <a:ext cx="3286148" cy="5072098"/>
          </a:xfrm>
          <a:prstGeom prst="rect">
            <a:avLst/>
          </a:prstGeom>
          <a:noFill/>
          <a:effectLst>
            <a:glow rad="63500">
              <a:schemeClr val="accent6">
                <a:satMod val="175000"/>
                <a:alpha val="40000"/>
              </a:schemeClr>
            </a:glo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5072098" cy="6143668"/>
          </a:xfrm>
          <a:effectLst>
            <a:glow rad="228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normAutofit/>
          </a:bodyPr>
          <a:lstStyle/>
          <a:p>
            <a:pPr algn="just">
              <a:buNone/>
            </a:pPr>
            <a:r>
              <a:rPr lang="kk-KZ" sz="1800" dirty="0" smtClean="0">
                <a:latin typeface="Times New Roman" pitchFamily="18" charset="0"/>
                <a:cs typeface="Times New Roman" pitchFamily="18" charset="0"/>
              </a:rPr>
              <a:t>     </a:t>
            </a:r>
          </a:p>
          <a:p>
            <a:pPr algn="just">
              <a:buNone/>
            </a:pPr>
            <a:r>
              <a:rPr lang="kk-KZ" sz="1800" dirty="0" smtClean="0">
                <a:latin typeface="Times New Roman" pitchFamily="18" charset="0"/>
                <a:cs typeface="Times New Roman" pitchFamily="18" charset="0"/>
              </a:rPr>
              <a:t>      Жұлын - орталық жүйке жүйесіне жатады. Жұлын цилиндр  пішінді омыртқа жотасының өзегінде орналасқан, ұзындығы 42-45 см, салмағы 34-38 г. Жоғарғы шеті сопақша мимен жалғасады, төменгі шеті екінші арқа омыртқаға дейін созылын жатады. Жұлынның алдыңғы және артқы жағында ұзынынан созылған тік жүлгелері болады. Ол жұлынды оң және сол жақ жартыға бөліп тұрады. Жұлынның дәл ортасында іші жұлын сұйықтығына толы жұлын өзегі бар. Өзектің айналасында пішіні көбелекке ұқсаған жұлынның сұр заты (нейронның денесі мен қысқа өсінділерінің жиынтығы) бар. Сұр заттың сыртын ақ заты (нейронның ұзын өсіндісінің жиынтығы) қоршап жатады. Сонымен жұлын құрылысында ақ заты сыртында, сұр заты ішкі жағында орналасады</a:t>
            </a:r>
            <a:r>
              <a:rPr lang="ru-RU" sz="1800"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p:txBody>
      </p:sp>
      <p:pic>
        <p:nvPicPr>
          <p:cNvPr id="1026" name="Picture 2" descr="C:\Users\Админ\Desktop\12.png"/>
          <p:cNvPicPr>
            <a:picLocks noChangeAspect="1" noChangeArrowheads="1"/>
          </p:cNvPicPr>
          <p:nvPr/>
        </p:nvPicPr>
        <p:blipFill>
          <a:blip r:embed="rId2" cstate="print"/>
          <a:srcRect/>
          <a:stretch>
            <a:fillRect/>
          </a:stretch>
        </p:blipFill>
        <p:spPr bwMode="auto">
          <a:xfrm>
            <a:off x="5857884" y="214290"/>
            <a:ext cx="2786082" cy="595314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500034" y="714356"/>
            <a:ext cx="8429684" cy="5643602"/>
          </a:xfrm>
          <a:prstGeom prst="roundRect">
            <a:avLst/>
          </a:prstGeom>
          <a:effectLst>
            <a:glow rad="228600">
              <a:schemeClr val="accent3">
                <a:satMod val="175000"/>
                <a:alpha val="40000"/>
              </a:schemeClr>
            </a:glow>
            <a:outerShdw blurRad="63500" dist="25400" dir="5400000" rotWithShape="0">
              <a:srgbClr val="000000">
                <a:alpha val="43137"/>
              </a:srgb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just"/>
            <a:r>
              <a:rPr lang="kk-KZ" dirty="0" smtClean="0">
                <a:solidFill>
                  <a:schemeClr val="tx1"/>
                </a:solidFill>
                <a:latin typeface="Times New Roman" pitchFamily="18" charset="0"/>
                <a:cs typeface="Times New Roman" pitchFamily="18" charset="0"/>
              </a:rPr>
              <a:t>Жұлынның</a:t>
            </a:r>
            <a:r>
              <a:rPr lang="kk-KZ" dirty="0">
                <a:solidFill>
                  <a:schemeClr val="tx1"/>
                </a:solidFill>
                <a:latin typeface="Times New Roman" pitchFamily="18" charset="0"/>
                <a:cs typeface="Times New Roman" pitchFamily="18" charset="0"/>
              </a:rPr>
              <a:t> сұр затының алдыңғы, артқы бүйірінде екіден түбірлері (өсінді) болады. Алдыңғы түбір козғалтқыш жүйке талшықтарынан, артқы түбір сезгіш жүйке талшықтарынан түзіледі. Әр омыртқаның бүйір тұсынан жұлыннан екі жаққа 31 жұп жұлын жүйкелері таралады. Әрбір жұлын жүйкелері алдыңғы және артқы түбірлердің қосылуынан пайда болады. Түбірлер омыртқааралық тесіктерден шығып, бірімен-бірі қосылып аралас жұлын жүйкелерін түзеді. Аралас жүйке дейтін себебі: жүйке талшықтарының бір тобы қозуды орталық жүйке жүйесіне, екіншісі одан қозуды шеткі мүшелерге өткізеді. Жұлыннан тарайтын жүйкелердің құрамында әрі сезгіш, әрі қозғалтқыш жүйке талшықтары болады. Жұлын жүйкелері қолдың, тұлғаның және аяқтың қаңқа бұлшықеттеріне таралады. Орталық жүйке жүйесіне өтетін қозу жұлынның тек артқы түбірі арқылы өтеді. Ал одан келетін козу жұлынның тек алдыңғы түбірі арқылы жүреді. Егер екі түбірден шыққан жүйке талшықтарының бірімен-бірі қосылған жері жарақаттанса (кесілсе), жүйкелердің сезгіштігі де, қозғалтқыштық әрекеті де </a:t>
            </a:r>
            <a:r>
              <a:rPr lang="kk-KZ" dirty="0" smtClean="0">
                <a:solidFill>
                  <a:schemeClr val="tx1"/>
                </a:solidFill>
                <a:latin typeface="Times New Roman" pitchFamily="18" charset="0"/>
                <a:cs typeface="Times New Roman" pitchFamily="18" charset="0"/>
              </a:rPr>
              <a:t>жойылады.</a:t>
            </a:r>
            <a:endParaRPr lang="ru-RU" dirty="0">
              <a:solidFill>
                <a:schemeClr val="tx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237</TotalTime>
  <Words>519</Words>
  <Application>Microsoft Office PowerPoint</Application>
  <PresentationFormat>Экран (4:3)</PresentationFormat>
  <Paragraphs>53</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Corbel</vt:lpstr>
      <vt:lpstr>Gill Sans MT</vt:lpstr>
      <vt:lpstr>Times New Roman</vt:lpstr>
      <vt:lpstr>Verdana</vt:lpstr>
      <vt:lpstr>Wingdings 2</vt:lpstr>
      <vt:lpstr>Солнцестояние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Жүйке жүйесінің орталық бөлімі – ми және жұлынның қызметтері: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Әл-Фараби атындағы Қазақ Ұлттық Университеті Философия және саясаттану факультеті Педагогика және білім беру менеджменті кафедрасы</dc:title>
  <dc:creator>Админ</dc:creator>
  <cp:lastModifiedBy>Данагул</cp:lastModifiedBy>
  <cp:revision>27</cp:revision>
  <dcterms:created xsi:type="dcterms:W3CDTF">2016-02-05T17:43:14Z</dcterms:created>
  <dcterms:modified xsi:type="dcterms:W3CDTF">2025-02-12T11:47:43Z</dcterms:modified>
</cp:coreProperties>
</file>