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77" d="100"/>
          <a:sy n="77" d="100"/>
        </p:scale>
        <p:origin x="72" y="17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D181BD8-7341-48C0-9DD6-42D22A18D03A}" type="datetimeFigureOut">
              <a:rPr lang="ru-RU" smtClean="0"/>
              <a:t>09.02.2025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CF1509D-837F-4304-8337-4BF0DC647D84}" type="slidenum">
              <a:rPr lang="ru-RU" smtClean="0"/>
              <a:t>‹#›</a:t>
            </a:fld>
            <a:endParaRPr lang="ru-RU"/>
          </a:p>
        </p:txBody>
      </p:sp>
    </p:spTree>
    <p:extLst>
      <p:ext uri="{BB962C8B-B14F-4D97-AF65-F5344CB8AC3E}">
        <p14:creationId xmlns:p14="http://schemas.microsoft.com/office/powerpoint/2010/main" val="3204781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D181BD8-7341-48C0-9DD6-42D22A18D03A}" type="datetimeFigureOut">
              <a:rPr lang="ru-RU" smtClean="0"/>
              <a:t>09.02.2025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CF1509D-837F-4304-8337-4BF0DC647D84}" type="slidenum">
              <a:rPr lang="ru-RU" smtClean="0"/>
              <a:t>‹#›</a:t>
            </a:fld>
            <a:endParaRPr lang="ru-RU"/>
          </a:p>
        </p:txBody>
      </p:sp>
    </p:spTree>
    <p:extLst>
      <p:ext uri="{BB962C8B-B14F-4D97-AF65-F5344CB8AC3E}">
        <p14:creationId xmlns:p14="http://schemas.microsoft.com/office/powerpoint/2010/main" val="2711284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D181BD8-7341-48C0-9DD6-42D22A18D03A}" type="datetimeFigureOut">
              <a:rPr lang="ru-RU" smtClean="0"/>
              <a:t>09.02.2025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CF1509D-837F-4304-8337-4BF0DC647D84}" type="slidenum">
              <a:rPr lang="ru-RU" smtClean="0"/>
              <a:t>‹#›</a:t>
            </a:fld>
            <a:endParaRPr lang="ru-RU"/>
          </a:p>
        </p:txBody>
      </p:sp>
    </p:spTree>
    <p:extLst>
      <p:ext uri="{BB962C8B-B14F-4D97-AF65-F5344CB8AC3E}">
        <p14:creationId xmlns:p14="http://schemas.microsoft.com/office/powerpoint/2010/main" val="3655227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D181BD8-7341-48C0-9DD6-42D22A18D03A}" type="datetimeFigureOut">
              <a:rPr lang="ru-RU" smtClean="0"/>
              <a:t>09.02.2025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CF1509D-837F-4304-8337-4BF0DC647D84}" type="slidenum">
              <a:rPr lang="ru-RU" smtClean="0"/>
              <a:t>‹#›</a:t>
            </a:fld>
            <a:endParaRPr lang="ru-RU"/>
          </a:p>
        </p:txBody>
      </p:sp>
    </p:spTree>
    <p:extLst>
      <p:ext uri="{BB962C8B-B14F-4D97-AF65-F5344CB8AC3E}">
        <p14:creationId xmlns:p14="http://schemas.microsoft.com/office/powerpoint/2010/main" val="2311422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D181BD8-7341-48C0-9DD6-42D22A18D03A}" type="datetimeFigureOut">
              <a:rPr lang="ru-RU" smtClean="0"/>
              <a:t>09.02.2025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CF1509D-837F-4304-8337-4BF0DC647D84}" type="slidenum">
              <a:rPr lang="ru-RU" smtClean="0"/>
              <a:t>‹#›</a:t>
            </a:fld>
            <a:endParaRPr lang="ru-RU"/>
          </a:p>
        </p:txBody>
      </p:sp>
    </p:spTree>
    <p:extLst>
      <p:ext uri="{BB962C8B-B14F-4D97-AF65-F5344CB8AC3E}">
        <p14:creationId xmlns:p14="http://schemas.microsoft.com/office/powerpoint/2010/main" val="3771461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D181BD8-7341-48C0-9DD6-42D22A18D03A}" type="datetimeFigureOut">
              <a:rPr lang="ru-RU" smtClean="0"/>
              <a:t>09.02.2025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CF1509D-837F-4304-8337-4BF0DC647D84}" type="slidenum">
              <a:rPr lang="ru-RU" smtClean="0"/>
              <a:t>‹#›</a:t>
            </a:fld>
            <a:endParaRPr lang="ru-RU"/>
          </a:p>
        </p:txBody>
      </p:sp>
    </p:spTree>
    <p:extLst>
      <p:ext uri="{BB962C8B-B14F-4D97-AF65-F5344CB8AC3E}">
        <p14:creationId xmlns:p14="http://schemas.microsoft.com/office/powerpoint/2010/main" val="2987446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D181BD8-7341-48C0-9DD6-42D22A18D03A}" type="datetimeFigureOut">
              <a:rPr lang="ru-RU" smtClean="0"/>
              <a:t>09.02.2025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CF1509D-837F-4304-8337-4BF0DC647D84}" type="slidenum">
              <a:rPr lang="ru-RU" smtClean="0"/>
              <a:t>‹#›</a:t>
            </a:fld>
            <a:endParaRPr lang="ru-RU"/>
          </a:p>
        </p:txBody>
      </p:sp>
    </p:spTree>
    <p:extLst>
      <p:ext uri="{BB962C8B-B14F-4D97-AF65-F5344CB8AC3E}">
        <p14:creationId xmlns:p14="http://schemas.microsoft.com/office/powerpoint/2010/main" val="2046269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D181BD8-7341-48C0-9DD6-42D22A18D03A}" type="datetimeFigureOut">
              <a:rPr lang="ru-RU" smtClean="0"/>
              <a:t>09.02.2025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CF1509D-837F-4304-8337-4BF0DC647D84}" type="slidenum">
              <a:rPr lang="ru-RU" smtClean="0"/>
              <a:t>‹#›</a:t>
            </a:fld>
            <a:endParaRPr lang="ru-RU"/>
          </a:p>
        </p:txBody>
      </p:sp>
    </p:spTree>
    <p:extLst>
      <p:ext uri="{BB962C8B-B14F-4D97-AF65-F5344CB8AC3E}">
        <p14:creationId xmlns:p14="http://schemas.microsoft.com/office/powerpoint/2010/main" val="2034371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D181BD8-7341-48C0-9DD6-42D22A18D03A}" type="datetimeFigureOut">
              <a:rPr lang="ru-RU" smtClean="0"/>
              <a:t>09.02.2025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CF1509D-837F-4304-8337-4BF0DC647D84}" type="slidenum">
              <a:rPr lang="ru-RU" smtClean="0"/>
              <a:t>‹#›</a:t>
            </a:fld>
            <a:endParaRPr lang="ru-RU"/>
          </a:p>
        </p:txBody>
      </p:sp>
    </p:spTree>
    <p:extLst>
      <p:ext uri="{BB962C8B-B14F-4D97-AF65-F5344CB8AC3E}">
        <p14:creationId xmlns:p14="http://schemas.microsoft.com/office/powerpoint/2010/main" val="3282349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BD181BD8-7341-48C0-9DD6-42D22A18D03A}" type="datetimeFigureOut">
              <a:rPr lang="ru-RU" smtClean="0"/>
              <a:t>09.02.2025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CF1509D-837F-4304-8337-4BF0DC647D84}" type="slidenum">
              <a:rPr lang="ru-RU" smtClean="0"/>
              <a:t>‹#›</a:t>
            </a:fld>
            <a:endParaRPr lang="ru-RU"/>
          </a:p>
        </p:txBody>
      </p:sp>
    </p:spTree>
    <p:extLst>
      <p:ext uri="{BB962C8B-B14F-4D97-AF65-F5344CB8AC3E}">
        <p14:creationId xmlns:p14="http://schemas.microsoft.com/office/powerpoint/2010/main" val="2496240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BD181BD8-7341-48C0-9DD6-42D22A18D03A}" type="datetimeFigureOut">
              <a:rPr lang="ru-RU" smtClean="0"/>
              <a:t>09.02.2025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CF1509D-837F-4304-8337-4BF0DC647D84}" type="slidenum">
              <a:rPr lang="ru-RU" smtClean="0"/>
              <a:t>‹#›</a:t>
            </a:fld>
            <a:endParaRPr lang="ru-RU"/>
          </a:p>
        </p:txBody>
      </p:sp>
    </p:spTree>
    <p:extLst>
      <p:ext uri="{BB962C8B-B14F-4D97-AF65-F5344CB8AC3E}">
        <p14:creationId xmlns:p14="http://schemas.microsoft.com/office/powerpoint/2010/main" val="256858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181BD8-7341-48C0-9DD6-42D22A18D03A}" type="datetimeFigureOut">
              <a:rPr lang="ru-RU" smtClean="0"/>
              <a:t>09.02.2025</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F1509D-837F-4304-8337-4BF0DC647D84}" type="slidenum">
              <a:rPr lang="ru-RU" smtClean="0"/>
              <a:t>‹#›</a:t>
            </a:fld>
            <a:endParaRPr lang="ru-RU"/>
          </a:p>
        </p:txBody>
      </p:sp>
    </p:spTree>
    <p:extLst>
      <p:ext uri="{BB962C8B-B14F-4D97-AF65-F5344CB8AC3E}">
        <p14:creationId xmlns:p14="http://schemas.microsoft.com/office/powerpoint/2010/main" val="4235087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polyn.net.kiae.su/cgi-bin/search"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kk-KZ" b="1" dirty="0" smtClean="0"/>
              <a:t>НТМL тегінің топтары</a:t>
            </a:r>
            <a:endParaRPr lang="ru-RU" dirty="0"/>
          </a:p>
        </p:txBody>
      </p:sp>
    </p:spTree>
    <p:extLst>
      <p:ext uri="{BB962C8B-B14F-4D97-AF65-F5344CB8AC3E}">
        <p14:creationId xmlns:p14="http://schemas.microsoft.com/office/powerpoint/2010/main" val="19894550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Құжат денесінің тегі.</a:t>
            </a:r>
            <a:endParaRPr lang="ru-RU" dirty="0"/>
          </a:p>
        </p:txBody>
      </p:sp>
      <p:sp>
        <p:nvSpPr>
          <p:cNvPr id="3" name="Объект 2"/>
          <p:cNvSpPr>
            <a:spLocks noGrp="1"/>
          </p:cNvSpPr>
          <p:nvPr>
            <p:ph idx="1"/>
          </p:nvPr>
        </p:nvSpPr>
        <p:spPr/>
        <p:txBody>
          <a:bodyPr>
            <a:normAutofit fontScale="92500" lnSpcReduction="20000"/>
          </a:bodyPr>
          <a:lstStyle/>
          <a:p>
            <a:r>
              <a:rPr lang="kk-KZ" dirty="0"/>
              <a:t>Құжат денесінің тегі интерфейстік қолданушы программасында ақпаратты көрсетуді басқарады. Олар мәтінде тізілген контекстік гипермәтіндік сілтеме көмегімен деректер базасының гипермәтіндік құрылымын бейнелейді. Құжат денесі тұрады:</a:t>
            </a:r>
            <a:endParaRPr lang="ru-RU" dirty="0"/>
          </a:p>
          <a:p>
            <a:r>
              <a:rPr lang="kk-KZ" dirty="0"/>
              <a:t>-иерархиялық контейнер және заставка;</a:t>
            </a:r>
            <a:endParaRPr lang="ru-RU" dirty="0"/>
          </a:p>
          <a:p>
            <a:r>
              <a:rPr lang="kk-KZ" dirty="0"/>
              <a:t>-тақырыптар (Н1-Р6 дейін);</a:t>
            </a:r>
            <a:endParaRPr lang="ru-RU" dirty="0"/>
          </a:p>
          <a:p>
            <a:r>
              <a:rPr lang="kk-KZ" dirty="0"/>
              <a:t>-блоктар(параграфтар, тізімдер, формалар, кестелер, суреттер және т.б.);</a:t>
            </a:r>
            <a:endParaRPr lang="ru-RU" dirty="0"/>
          </a:p>
          <a:p>
            <a:r>
              <a:rPr lang="kk-KZ" dirty="0"/>
              <a:t>-көлденеңінен белгілеп алу және адрестер; </a:t>
            </a:r>
            <a:endParaRPr lang="ru-RU" dirty="0"/>
          </a:p>
          <a:p>
            <a:r>
              <a:rPr lang="kk-KZ" dirty="0"/>
              <a:t>-мәтіндер, стильдерді жүргізу облыстарына бөлінген(сызылған, белгіленген, курсивті);</a:t>
            </a:r>
            <a:endParaRPr lang="ru-RU" dirty="0"/>
          </a:p>
          <a:p>
            <a:r>
              <a:rPr lang="kk-KZ" dirty="0"/>
              <a:t>-математикалық бейнелеу, графиктер және гипермәтіндік сілтеме;</a:t>
            </a:r>
            <a:endParaRPr lang="ru-RU" dirty="0"/>
          </a:p>
        </p:txBody>
      </p:sp>
    </p:spTree>
    <p:extLst>
      <p:ext uri="{BB962C8B-B14F-4D97-AF65-F5344CB8AC3E}">
        <p14:creationId xmlns:p14="http://schemas.microsoft.com/office/powerpoint/2010/main" val="17060651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BODY</a:t>
            </a:r>
            <a:r>
              <a:rPr lang="ru-RU" dirty="0"/>
              <a:t/>
            </a:r>
            <a:br>
              <a:rPr lang="ru-RU" dirty="0"/>
            </a:br>
            <a:endParaRPr lang="ru-RU" dirty="0"/>
          </a:p>
        </p:txBody>
      </p:sp>
      <p:sp>
        <p:nvSpPr>
          <p:cNvPr id="3" name="Объект 2"/>
          <p:cNvSpPr>
            <a:spLocks noGrp="1"/>
          </p:cNvSpPr>
          <p:nvPr>
            <p:ph idx="1"/>
          </p:nvPr>
        </p:nvSpPr>
        <p:spPr/>
        <p:txBody>
          <a:bodyPr/>
          <a:lstStyle/>
          <a:p>
            <a:r>
              <a:rPr lang="kk-KZ" dirty="0"/>
              <a:t>Құжат денесінің тегін бейнелеу BODY тегі арқылы бастап жазылады. HEAD тегінен айырмашылығы, BODY тегі атрибут қабылдайды:</a:t>
            </a:r>
            <a:endParaRPr lang="ru-RU" dirty="0"/>
          </a:p>
          <a:p>
            <a:r>
              <a:rPr lang="kk-KZ" dirty="0"/>
              <a:t>ID-тег идентификаторы. Тегті атау үшін, сол сияқты гипермәтіндік сілтеме бойынша нүктелік ауысу түрінде қолданылады. Берілген атрибут құжат бетінің барлық тегінде бар. </a:t>
            </a:r>
            <a:endParaRPr lang="ru-RU" dirty="0"/>
          </a:p>
        </p:txBody>
      </p:sp>
    </p:spTree>
    <p:extLst>
      <p:ext uri="{BB962C8B-B14F-4D97-AF65-F5344CB8AC3E}">
        <p14:creationId xmlns:p14="http://schemas.microsoft.com/office/powerpoint/2010/main" val="703061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Белгілеуді басқару тегі</a:t>
            </a:r>
            <a:r>
              <a:rPr lang="ru-RU" dirty="0"/>
              <a:t/>
            </a:r>
            <a:br>
              <a:rPr lang="ru-RU" dirty="0"/>
            </a:br>
            <a:endParaRPr lang="ru-RU" dirty="0"/>
          </a:p>
        </p:txBody>
      </p:sp>
      <p:sp>
        <p:nvSpPr>
          <p:cNvPr id="3" name="Объект 2"/>
          <p:cNvSpPr>
            <a:spLocks noGrp="1"/>
          </p:cNvSpPr>
          <p:nvPr>
            <p:ph idx="1"/>
          </p:nvPr>
        </p:nvSpPr>
        <p:spPr/>
        <p:txBody>
          <a:bodyPr/>
          <a:lstStyle/>
          <a:p>
            <a:r>
              <a:rPr lang="kk-KZ" b="1" dirty="0"/>
              <a:t>Тақырыптар.</a:t>
            </a:r>
            <a:endParaRPr lang="ru-RU" dirty="0"/>
          </a:p>
          <a:p>
            <a:r>
              <a:rPr lang="kk-KZ" dirty="0"/>
              <a:t>Тақырыптар құжаттың бастапқы бөлімін қарастырады. Стандарт бойынша тақырыптың алты деңгейі анықталған: Н1-ден Н6-ға дейін. Мәтін,  &lt;Н1&gt;&lt;/Н1&gt; тегімен қоршалған, үлкен көлемде болады-бұл басты тақырып. Егер мәтін &lt;Н2&gt;&lt;/Н2&gt; тегімен қоршалса, онда ол бірнеше есе кішірек көрінеді; ішкі мәтін &lt;Н3&gt;&lt;/Н3&gt; одан да кішірек және ары қарай &lt;Н6&gt;&lt;/Н6&gt; дейін. Кейбір программалар тақырыптың көп санын қолдануға мүмкіндік береді, бірақ та үш деңгейден көбі сирек кездеседі, ал бестен көбі тіпті сирек кездеседі.</a:t>
            </a:r>
            <a:endParaRPr lang="ru-RU" dirty="0"/>
          </a:p>
        </p:txBody>
      </p:sp>
    </p:spTree>
    <p:extLst>
      <p:ext uri="{BB962C8B-B14F-4D97-AF65-F5344CB8AC3E}">
        <p14:creationId xmlns:p14="http://schemas.microsoft.com/office/powerpoint/2010/main" val="3211682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smtClean="0"/>
              <a:t>ALIGN атрибуты.</a:t>
            </a:r>
            <a:endParaRPr lang="ru-RU" dirty="0"/>
          </a:p>
        </p:txBody>
      </p:sp>
      <p:sp>
        <p:nvSpPr>
          <p:cNvPr id="3" name="Объект 2"/>
          <p:cNvSpPr>
            <a:spLocks noGrp="1"/>
          </p:cNvSpPr>
          <p:nvPr>
            <p:ph idx="1"/>
          </p:nvPr>
        </p:nvSpPr>
        <p:spPr/>
        <p:txBody>
          <a:bodyPr/>
          <a:lstStyle/>
          <a:p>
            <a:r>
              <a:rPr lang="kk-KZ" dirty="0" smtClean="0"/>
              <a:t>ALIGN </a:t>
            </a:r>
            <a:r>
              <a:rPr lang="kk-KZ" dirty="0"/>
              <a:t>атрибуты мәтінді сол жақ  шетке, оң жақ шетке, ортаға және ені бойынша теңестіруге арналған. Үнсіздік бойынша мәтін сол жақ шетке қарай теңестіріледі. Берілген атрибутты сол сияқты кестеге және графикке қолданамыз.</a:t>
            </a:r>
            <a:endParaRPr lang="ru-RU" dirty="0"/>
          </a:p>
          <a:p>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1013377319"/>
              </p:ext>
            </p:extLst>
          </p:nvPr>
        </p:nvGraphicFramePr>
        <p:xfrm>
          <a:off x="1879821" y="4036291"/>
          <a:ext cx="8294705" cy="1433386"/>
        </p:xfrm>
        <a:graphic>
          <a:graphicData uri="http://schemas.openxmlformats.org/drawingml/2006/table">
            <a:tbl>
              <a:tblPr firstRow="1" firstCol="1" lastRow="1" lastCol="1" bandRow="1" bandCol="1">
                <a:tableStyleId>{5C22544A-7EE6-4342-B048-85BDC9FD1C3A}</a:tableStyleId>
              </a:tblPr>
              <a:tblGrid>
                <a:gridCol w="3875286">
                  <a:extLst>
                    <a:ext uri="{9D8B030D-6E8A-4147-A177-3AD203B41FA5}">
                      <a16:colId xmlns:a16="http://schemas.microsoft.com/office/drawing/2014/main" val="20000"/>
                    </a:ext>
                  </a:extLst>
                </a:gridCol>
                <a:gridCol w="4419419">
                  <a:extLst>
                    <a:ext uri="{9D8B030D-6E8A-4147-A177-3AD203B41FA5}">
                      <a16:colId xmlns:a16="http://schemas.microsoft.com/office/drawing/2014/main" val="20001"/>
                    </a:ext>
                  </a:extLst>
                </a:gridCol>
              </a:tblGrid>
              <a:tr h="0">
                <a:tc>
                  <a:txBody>
                    <a:bodyPr/>
                    <a:lstStyle/>
                    <a:p>
                      <a:pPr indent="241300" algn="just">
                        <a:lnSpc>
                          <a:spcPct val="108000"/>
                        </a:lnSpc>
                        <a:spcBef>
                          <a:spcPts val="800"/>
                        </a:spcBef>
                        <a:spcAft>
                          <a:spcPts val="0"/>
                        </a:spcAft>
                      </a:pPr>
                      <a:r>
                        <a:rPr lang="kk-KZ" sz="1400">
                          <a:effectLst/>
                        </a:rPr>
                        <a:t>Мән</a:t>
                      </a:r>
                      <a:endParaRPr lang="ru-RU"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241300" algn="just">
                        <a:lnSpc>
                          <a:spcPct val="108000"/>
                        </a:lnSpc>
                        <a:spcBef>
                          <a:spcPts val="800"/>
                        </a:spcBef>
                        <a:spcAft>
                          <a:spcPts val="0"/>
                        </a:spcAft>
                      </a:pPr>
                      <a:r>
                        <a:rPr lang="kk-KZ" sz="1400">
                          <a:effectLst/>
                        </a:rPr>
                        <a:t>Қолданылуын сипаттау</a:t>
                      </a:r>
                      <a:endParaRPr lang="ru-RU" sz="9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1174750">
                <a:tc>
                  <a:txBody>
                    <a:bodyPr/>
                    <a:lstStyle/>
                    <a:p>
                      <a:pPr indent="241300" algn="just">
                        <a:lnSpc>
                          <a:spcPct val="108000"/>
                        </a:lnSpc>
                        <a:spcBef>
                          <a:spcPts val="800"/>
                        </a:spcBef>
                        <a:spcAft>
                          <a:spcPts val="0"/>
                        </a:spcAft>
                      </a:pPr>
                      <a:r>
                        <a:rPr lang="en-US" sz="1400">
                          <a:effectLst/>
                        </a:rPr>
                        <a:t>Left</a:t>
                      </a:r>
                      <a:endParaRPr lang="ru-RU" sz="900">
                        <a:effectLst/>
                      </a:endParaRPr>
                    </a:p>
                    <a:p>
                      <a:pPr indent="241300" algn="just">
                        <a:lnSpc>
                          <a:spcPct val="108000"/>
                        </a:lnSpc>
                        <a:spcBef>
                          <a:spcPts val="800"/>
                        </a:spcBef>
                        <a:spcAft>
                          <a:spcPts val="0"/>
                        </a:spcAft>
                      </a:pPr>
                      <a:r>
                        <a:rPr lang="en-US" sz="1400">
                          <a:effectLst/>
                        </a:rPr>
                        <a:t>Right</a:t>
                      </a:r>
                      <a:endParaRPr lang="ru-RU" sz="900">
                        <a:effectLst/>
                      </a:endParaRPr>
                    </a:p>
                    <a:p>
                      <a:pPr indent="241300" algn="just">
                        <a:lnSpc>
                          <a:spcPct val="108000"/>
                        </a:lnSpc>
                        <a:spcBef>
                          <a:spcPts val="800"/>
                        </a:spcBef>
                        <a:spcAft>
                          <a:spcPts val="0"/>
                        </a:spcAft>
                      </a:pPr>
                      <a:r>
                        <a:rPr lang="en-US" sz="1400">
                          <a:effectLst/>
                        </a:rPr>
                        <a:t>Justify</a:t>
                      </a:r>
                      <a:endParaRPr lang="ru-RU" sz="900">
                        <a:effectLst/>
                      </a:endParaRPr>
                    </a:p>
                    <a:p>
                      <a:pPr indent="241300" algn="just">
                        <a:lnSpc>
                          <a:spcPct val="108000"/>
                        </a:lnSpc>
                        <a:spcBef>
                          <a:spcPts val="800"/>
                        </a:spcBef>
                        <a:spcAft>
                          <a:spcPts val="0"/>
                        </a:spcAft>
                      </a:pPr>
                      <a:r>
                        <a:rPr lang="en-US" sz="1400">
                          <a:effectLst/>
                        </a:rPr>
                        <a:t>Center</a:t>
                      </a:r>
                      <a:endParaRPr lang="ru-RU"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241300" algn="just">
                        <a:lnSpc>
                          <a:spcPct val="108000"/>
                        </a:lnSpc>
                        <a:spcBef>
                          <a:spcPts val="800"/>
                        </a:spcBef>
                        <a:spcAft>
                          <a:spcPts val="0"/>
                        </a:spcAft>
                      </a:pPr>
                      <a:r>
                        <a:rPr lang="kk-KZ" sz="1400" dirty="0">
                          <a:effectLst/>
                        </a:rPr>
                        <a:t>Сол жақ шетке теңестіру</a:t>
                      </a:r>
                      <a:endParaRPr lang="ru-RU" sz="900" dirty="0">
                        <a:effectLst/>
                      </a:endParaRPr>
                    </a:p>
                    <a:p>
                      <a:pPr indent="241300" algn="just">
                        <a:lnSpc>
                          <a:spcPct val="108000"/>
                        </a:lnSpc>
                        <a:spcBef>
                          <a:spcPts val="800"/>
                        </a:spcBef>
                        <a:spcAft>
                          <a:spcPts val="0"/>
                        </a:spcAft>
                      </a:pPr>
                      <a:r>
                        <a:rPr lang="kk-KZ" sz="1400" dirty="0">
                          <a:effectLst/>
                        </a:rPr>
                        <a:t>Оң жақ шетке теңестіру</a:t>
                      </a:r>
                      <a:endParaRPr lang="ru-RU" sz="900" dirty="0">
                        <a:effectLst/>
                      </a:endParaRPr>
                    </a:p>
                    <a:p>
                      <a:pPr indent="241300" algn="just">
                        <a:lnSpc>
                          <a:spcPct val="108000"/>
                        </a:lnSpc>
                        <a:spcBef>
                          <a:spcPts val="800"/>
                        </a:spcBef>
                        <a:spcAft>
                          <a:spcPts val="0"/>
                        </a:spcAft>
                      </a:pPr>
                      <a:r>
                        <a:rPr lang="kk-KZ" sz="1400" dirty="0">
                          <a:effectLst/>
                        </a:rPr>
                        <a:t>Сол және оң жақ шетке теңестіру</a:t>
                      </a:r>
                      <a:endParaRPr lang="ru-RU" sz="900" dirty="0">
                        <a:effectLst/>
                      </a:endParaRPr>
                    </a:p>
                    <a:p>
                      <a:pPr indent="241300" algn="just">
                        <a:lnSpc>
                          <a:spcPct val="108000"/>
                        </a:lnSpc>
                        <a:spcBef>
                          <a:spcPts val="800"/>
                        </a:spcBef>
                        <a:spcAft>
                          <a:spcPts val="0"/>
                        </a:spcAft>
                      </a:pPr>
                      <a:r>
                        <a:rPr lang="kk-KZ" sz="1400" dirty="0">
                          <a:effectLst/>
                        </a:rPr>
                        <a:t>Ені бойынша теңестіру</a:t>
                      </a:r>
                      <a:endParaRPr lang="ru-RU" sz="9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3770753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r>
              <a:rPr lang="kk-KZ" dirty="0"/>
              <a:t>Justify мәні интерпрпетацияның барлық программаларында іске асырылмаған.</a:t>
            </a:r>
            <a:endParaRPr lang="ru-RU" dirty="0"/>
          </a:p>
          <a:p>
            <a:r>
              <a:rPr lang="kk-KZ" dirty="0"/>
              <a:t>ALIGN атрибутының көмегімен сіз  мәтінді графикалық объектінің айналасында  &lt;орналастыруға&gt; болады. Ол үшін &lt;IMG SRC=”/путь/файл.gif”&gt; тегін графикалық объект тұратын жерге апарып қою керек және ALIGN=LEFT, ALIGN=RIGHT және ALIGN=CENTER атрибутын қосу қажет. Одан басқа HSPACE= және VSPACE= атрибутының (олар төменде сипатталады) көмегімен бейнені мәтіннен айыратын тік және көлденең алаң ұзындығы сұралады. Сонымен қатар бейненің айналасына рамка құруға және кестені мәтінмен жиектеуге болады.</a:t>
            </a:r>
            <a:endParaRPr lang="ru-RU" dirty="0"/>
          </a:p>
          <a:p>
            <a:endParaRPr lang="ru-RU" dirty="0"/>
          </a:p>
        </p:txBody>
      </p:sp>
    </p:spTree>
    <p:extLst>
      <p:ext uri="{BB962C8B-B14F-4D97-AF65-F5344CB8AC3E}">
        <p14:creationId xmlns:p14="http://schemas.microsoft.com/office/powerpoint/2010/main" val="16509409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&lt;BR&gt; тегі</a:t>
            </a:r>
            <a:r>
              <a:rPr lang="ru-RU" dirty="0"/>
              <a:t/>
            </a:r>
            <a:br>
              <a:rPr lang="ru-RU" dirty="0"/>
            </a:br>
            <a:endParaRPr lang="ru-RU" dirty="0"/>
          </a:p>
        </p:txBody>
      </p:sp>
      <p:sp>
        <p:nvSpPr>
          <p:cNvPr id="3" name="Объект 2"/>
          <p:cNvSpPr>
            <a:spLocks noGrp="1"/>
          </p:cNvSpPr>
          <p:nvPr>
            <p:ph idx="1"/>
          </p:nvPr>
        </p:nvSpPr>
        <p:spPr/>
        <p:txBody>
          <a:bodyPr>
            <a:normAutofit lnSpcReduction="10000"/>
          </a:bodyPr>
          <a:lstStyle/>
          <a:p>
            <a:r>
              <a:rPr lang="kk-KZ" dirty="0"/>
              <a:t>Жолдың аударылымы мәтінді бейнелеудің стандарттар ретін бұзу үшін қолданылады. Интерпретацияның қарапайым режимінде қолданушының интерфейс программасы мәтінді автоматты түрде жолдарға бөлу арқылы жұмыс терезесінде көрсетеді. Бұл режимде мәтінде бар болған соңғы жол ескерілмейді. Кей-кезде үлкен айқындық үшін басуды жаңа жолдан бастау керек. Ол мақсатта &lt;BR&gt; тегі қолданылады. &lt;BR&gt; тегіндегі  CLEAR  атрибуты көрсетілген нүктеде объектіні мәтінмен  көрсету (обтекание) үшін және содан кейін мәтінді объекттің ар жағында бос областа жалғастыру үшін қолданылады. Объекттің ар жағында жалғасып жатқан мәтін CLEAR  атрибутында LEFT, RIGHT және ALL мәндеріне сәйкес тегістеледі</a:t>
            </a:r>
            <a:endParaRPr lang="ru-RU" dirty="0"/>
          </a:p>
          <a:p>
            <a:endParaRPr lang="ru-RU" dirty="0"/>
          </a:p>
        </p:txBody>
      </p:sp>
    </p:spTree>
    <p:extLst>
      <p:ext uri="{BB962C8B-B14F-4D97-AF65-F5344CB8AC3E}">
        <p14:creationId xmlns:p14="http://schemas.microsoft.com/office/powerpoint/2010/main" val="1302895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&lt;NOBR&gt; тегі</a:t>
            </a:r>
            <a:r>
              <a:rPr lang="ru-RU" dirty="0"/>
              <a:t/>
            </a:r>
            <a:br>
              <a:rPr lang="ru-RU" dirty="0"/>
            </a:br>
            <a:endParaRPr lang="ru-RU" dirty="0"/>
          </a:p>
        </p:txBody>
      </p:sp>
      <p:sp>
        <p:nvSpPr>
          <p:cNvPr id="3" name="Объект 2"/>
          <p:cNvSpPr>
            <a:spLocks noGrp="1"/>
          </p:cNvSpPr>
          <p:nvPr>
            <p:ph idx="1"/>
          </p:nvPr>
        </p:nvSpPr>
        <p:spPr/>
        <p:txBody>
          <a:bodyPr/>
          <a:lstStyle/>
          <a:p>
            <a:r>
              <a:rPr lang="kk-KZ" dirty="0"/>
              <a:t>&lt;NOBR&gt; тегі (No Break, үзіліссіз) браузерге барлық мәтінді бір жолда үзіліссіз бейнелеуге нұсқау береді. Егер &lt;NOBR&gt; тегінде бекітілген мәтін экранға сыймаса, браузер құжат терезесінің төменгі бөлігіне горизонтальды айналдыру жолағын қосады. Егер сіз айкын жерден жолды алып тастағыңыз келсе, сол жерге &lt;BR&gt; тегін қойыңыз.</a:t>
            </a:r>
            <a:endParaRPr lang="ru-RU" dirty="0"/>
          </a:p>
        </p:txBody>
      </p:sp>
    </p:spTree>
    <p:extLst>
      <p:ext uri="{BB962C8B-B14F-4D97-AF65-F5344CB8AC3E}">
        <p14:creationId xmlns:p14="http://schemas.microsoft.com/office/powerpoint/2010/main" val="38228807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kk-KZ" b="1" dirty="0"/>
              <a:t>Символдарды бейнелеуді басқару тегі</a:t>
            </a:r>
            <a:endParaRPr lang="ru-RU" dirty="0"/>
          </a:p>
          <a:p>
            <a:r>
              <a:rPr lang="kk-KZ" dirty="0"/>
              <a:t>Бұл тегтерді екі классқа бөлуге болады: бейнелеу формасын басқару тегі (font style) және ақпарат типін сипаттайтын тегтер (information type). Әртүрлі тегтер бейнелеу кезінде бірдей нәтиже көрсетеді. </a:t>
            </a:r>
            <a:endParaRPr lang="ru-RU" dirty="0"/>
          </a:p>
          <a:p>
            <a:r>
              <a:rPr lang="kk-KZ" dirty="0"/>
              <a:t> </a:t>
            </a:r>
            <a:endParaRPr lang="ru-RU" dirty="0"/>
          </a:p>
          <a:p>
            <a:r>
              <a:rPr lang="kk-KZ" b="1" dirty="0"/>
              <a:t>Бейнелеу формасын басқару тегі</a:t>
            </a:r>
            <a:endParaRPr lang="ru-RU" dirty="0"/>
          </a:p>
          <a:p>
            <a:r>
              <a:rPr lang="kk-KZ" dirty="0"/>
              <a:t>Курсив, асты сызылған, жоғарғы индекс, төменгі индекс, үлкен шрифт, кіші шрифт, қызыл, көк, әртүрлі комбинациялар – бетті көркемдеуге және функциональдауға мүмкіндік береді. Internet Explorer және Netscape Navigator Face= атрибутының көмегімен шрифты анықтауға болады. Енді бір бетке бірнеше шрифт түрлерін біріктіруге болады.</a:t>
            </a:r>
            <a:endParaRPr lang="ru-RU" dirty="0"/>
          </a:p>
          <a:p>
            <a:endParaRPr lang="ru-RU" dirty="0"/>
          </a:p>
        </p:txBody>
      </p:sp>
    </p:spTree>
    <p:extLst>
      <p:ext uri="{BB962C8B-B14F-4D97-AF65-F5344CB8AC3E}">
        <p14:creationId xmlns:p14="http://schemas.microsoft.com/office/powerpoint/2010/main" val="42802184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kk-KZ" b="1" dirty="0"/>
              <a:t>SIZE=атрибуты</a:t>
            </a:r>
            <a:endParaRPr lang="ru-RU" dirty="0"/>
          </a:p>
          <a:p>
            <a:r>
              <a:rPr lang="kk-KZ" dirty="0"/>
              <a:t>&lt;FONT &gt; тегіндегі SIZE=атрибуты берілген областа мәтін мөлшерін сұрауға мүмкіндік береді. Егер сіз барлық беттің шрифт мөлшерін беру үшін &lt;BACKGROUND SIZE =n&gt; тегін қолданбасаңыз, онда үнсіз келісім бойынша 3 алынады.</a:t>
            </a:r>
            <a:endParaRPr lang="ru-RU" dirty="0"/>
          </a:p>
          <a:p>
            <a:r>
              <a:rPr lang="kk-KZ" b="1" dirty="0"/>
              <a:t>&lt;BIG&gt; және &lt;SMALL&gt; тегтері</a:t>
            </a:r>
            <a:endParaRPr lang="ru-RU" dirty="0"/>
          </a:p>
          <a:p>
            <a:r>
              <a:rPr lang="kk-KZ" dirty="0"/>
              <a:t>&lt;BIG&gt;&lt;/BIG&gt; және &lt;SMALL&gt;&lt;/SMALL&gt; тегтері арасында орналасқан мәтін сәйкес келеді.</a:t>
            </a:r>
            <a:endParaRPr lang="ru-RU" dirty="0"/>
          </a:p>
          <a:p>
            <a:endParaRPr lang="ru-RU" dirty="0"/>
          </a:p>
        </p:txBody>
      </p:sp>
    </p:spTree>
    <p:extLst>
      <p:ext uri="{BB962C8B-B14F-4D97-AF65-F5344CB8AC3E}">
        <p14:creationId xmlns:p14="http://schemas.microsoft.com/office/powerpoint/2010/main" val="9005271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kk-KZ" b="1" dirty="0"/>
              <a:t>COLOR=xx атрибуты</a:t>
            </a:r>
            <a:endParaRPr lang="ru-RU" dirty="0"/>
          </a:p>
          <a:p>
            <a:r>
              <a:rPr lang="kk-KZ" dirty="0"/>
              <a:t>Егер біз өз бетімізді одан әрі безендіргіміз келсе, онда &lt;FONT &gt; тегіндегі COLOR= атрибутын қолдануымызға болады және басты шектеу компьютердегі қолданушылардың түстер палитрасы болады. Әзірше тек қана танымал браузерлердің шрифт түсін бейнелейді. </a:t>
            </a:r>
            <a:endParaRPr lang="ru-RU" dirty="0"/>
          </a:p>
          <a:p>
            <a:r>
              <a:rPr lang="kk-KZ" dirty="0"/>
              <a:t>&lt;FONT COLOR=&gt; тегін шрифт түсін ауыстыруға қолданады.</a:t>
            </a:r>
            <a:endParaRPr lang="ru-RU" dirty="0"/>
          </a:p>
          <a:p>
            <a:endParaRPr lang="ru-RU" dirty="0"/>
          </a:p>
        </p:txBody>
      </p:sp>
    </p:spTree>
    <p:extLst>
      <p:ext uri="{BB962C8B-B14F-4D97-AF65-F5344CB8AC3E}">
        <p14:creationId xmlns:p14="http://schemas.microsoft.com/office/powerpoint/2010/main" val="17914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НТМL тегінің топтары</a:t>
            </a:r>
            <a:endParaRPr lang="ru-RU" dirty="0"/>
          </a:p>
        </p:txBody>
      </p:sp>
      <p:sp>
        <p:nvSpPr>
          <p:cNvPr id="3" name="Объект 2"/>
          <p:cNvSpPr>
            <a:spLocks noGrp="1"/>
          </p:cNvSpPr>
          <p:nvPr>
            <p:ph idx="1"/>
          </p:nvPr>
        </p:nvSpPr>
        <p:spPr/>
        <p:txBody>
          <a:bodyPr>
            <a:normAutofit fontScale="85000" lnSpcReduction="10000"/>
          </a:bodyPr>
          <a:lstStyle/>
          <a:p>
            <a:r>
              <a:rPr lang="kk-KZ" dirty="0"/>
              <a:t>Барлық НТМL тегтерінің тағайындалуы мен әрекеттесу орталарын келесі негізгі түрлерге бөліп көрсетуге болады; </a:t>
            </a:r>
            <a:endParaRPr lang="ru-RU" dirty="0"/>
          </a:p>
          <a:p>
            <a:pPr lvl="0"/>
            <a:r>
              <a:rPr lang="kk-KZ" dirty="0"/>
              <a:t>Құжаттың құрылымын анықтайтындар;</a:t>
            </a:r>
            <a:r>
              <a:rPr lang="ru-RU" dirty="0"/>
              <a:t> </a:t>
            </a:r>
          </a:p>
          <a:p>
            <a:pPr lvl="0"/>
            <a:r>
              <a:rPr lang="kk-KZ" dirty="0"/>
              <a:t>Гипермәтін блоктарын өңдеу </a:t>
            </a:r>
            <a:r>
              <a:rPr lang="ru-RU" dirty="0"/>
              <a:t>(параграф</a:t>
            </a:r>
            <a:r>
              <a:rPr lang="kk-KZ" dirty="0"/>
              <a:t>тар</a:t>
            </a:r>
            <a:r>
              <a:rPr lang="ru-RU" dirty="0"/>
              <a:t>, </a:t>
            </a:r>
            <a:r>
              <a:rPr lang="kk-KZ" dirty="0"/>
              <a:t>тізімдер</a:t>
            </a:r>
            <a:r>
              <a:rPr lang="ru-RU" dirty="0"/>
              <a:t>, </a:t>
            </a:r>
            <a:r>
              <a:rPr lang="kk-KZ" dirty="0"/>
              <a:t>кестелер</a:t>
            </a:r>
            <a:r>
              <a:rPr lang="ru-RU" dirty="0"/>
              <a:t>, </a:t>
            </a:r>
            <a:r>
              <a:rPr lang="kk-KZ" dirty="0"/>
              <a:t>суреттер</a:t>
            </a:r>
            <a:r>
              <a:rPr lang="ru-RU" dirty="0"/>
              <a:t>); </a:t>
            </a:r>
          </a:p>
          <a:p>
            <a:pPr lvl="0"/>
            <a:r>
              <a:rPr lang="ru-RU" dirty="0" err="1"/>
              <a:t>Гипер</a:t>
            </a:r>
            <a:r>
              <a:rPr lang="kk-KZ" dirty="0"/>
              <a:t>мәтіндік сілтемелер немесе</a:t>
            </a:r>
            <a:r>
              <a:rPr lang="ru-RU" dirty="0"/>
              <a:t> закладки; </a:t>
            </a:r>
          </a:p>
          <a:p>
            <a:pPr lvl="0"/>
            <a:r>
              <a:rPr lang="ru-RU" dirty="0"/>
              <a:t>Диалог</a:t>
            </a:r>
            <a:r>
              <a:rPr lang="kk-KZ" dirty="0"/>
              <a:t> ұйымдары үшін </a:t>
            </a:r>
            <a:r>
              <a:rPr lang="ru-RU" dirty="0"/>
              <a:t>форма</a:t>
            </a:r>
            <a:r>
              <a:rPr lang="kk-KZ" dirty="0"/>
              <a:t>лар</a:t>
            </a:r>
            <a:r>
              <a:rPr lang="ru-RU" dirty="0"/>
              <a:t>; </a:t>
            </a:r>
          </a:p>
          <a:p>
            <a:pPr lvl="0"/>
            <a:r>
              <a:rPr lang="ru-RU" dirty="0"/>
              <a:t>Программ</a:t>
            </a:r>
            <a:r>
              <a:rPr lang="kk-KZ" dirty="0"/>
              <a:t>аны шақыру</a:t>
            </a:r>
            <a:r>
              <a:rPr lang="ru-RU" dirty="0"/>
              <a:t>. </a:t>
            </a:r>
          </a:p>
          <a:p>
            <a:r>
              <a:rPr lang="kk-KZ" dirty="0"/>
              <a:t>Гипермәтіндік желінің құрылымы гипермәтіндік сілтемелермен беріледі. Гипермәтіндік сілтеме - бұл сілтемесі анықталған тематикалық, логикалық немесе құжатпен қандайда бір басқа тәсілмен байланысқан HTML құжатының басқа адресі немесе Internet – тің ақпараттық ресурсы.</a:t>
            </a:r>
            <a:endParaRPr lang="ru-RU" dirty="0"/>
          </a:p>
        </p:txBody>
      </p:sp>
    </p:spTree>
    <p:extLst>
      <p:ext uri="{BB962C8B-B14F-4D97-AF65-F5344CB8AC3E}">
        <p14:creationId xmlns:p14="http://schemas.microsoft.com/office/powerpoint/2010/main" val="42805798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007112"/>
            <a:ext cx="10515600" cy="1325563"/>
          </a:xfrm>
        </p:spPr>
        <p:txBody>
          <a:bodyPr>
            <a:normAutofit fontScale="90000"/>
          </a:bodyPr>
          <a:lstStyle/>
          <a:p>
            <a:r>
              <a:rPr lang="kk-KZ" dirty="0" smtClean="0"/>
              <a:t/>
            </a:r>
            <a:br>
              <a:rPr lang="kk-KZ" dirty="0" smtClean="0"/>
            </a:br>
            <a:r>
              <a:rPr lang="kk-KZ" dirty="0"/>
              <a:t/>
            </a:r>
            <a:br>
              <a:rPr lang="kk-KZ" dirty="0"/>
            </a:br>
            <a:r>
              <a:rPr lang="kk-KZ" dirty="0"/>
              <a:t>Бейнелеу формасын басқару тегтері</a:t>
            </a:r>
            <a:r>
              <a:rPr lang="ru-RU" dirty="0"/>
              <a:t/>
            </a:r>
            <a:br>
              <a:rPr lang="ru-RU" dirty="0"/>
            </a:br>
            <a:r>
              <a:rPr lang="kk-KZ" dirty="0" smtClean="0"/>
              <a:t/>
            </a:r>
            <a:br>
              <a:rPr lang="kk-KZ" dirty="0" smtClean="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smtClean="0"/>
              <a:t>Ақпарат </a:t>
            </a:r>
            <a:r>
              <a:rPr lang="kk-KZ" dirty="0"/>
              <a:t>типін сипаттайтын тегтер</a:t>
            </a:r>
            <a:r>
              <a:rPr lang="ru-RU" dirty="0"/>
              <a:t/>
            </a:r>
            <a:br>
              <a:rPr lang="ru-RU" dirty="0"/>
            </a:br>
            <a:r>
              <a:rPr lang="ru-RU" dirty="0" smtClean="0"/>
              <a:t/>
            </a:r>
            <a:br>
              <a:rPr lang="ru-RU" dirty="0" smtClean="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49815598"/>
              </p:ext>
            </p:extLst>
          </p:nvPr>
        </p:nvGraphicFramePr>
        <p:xfrm>
          <a:off x="798871" y="1964181"/>
          <a:ext cx="10515600" cy="2186310"/>
        </p:xfrm>
        <a:graphic>
          <a:graphicData uri="http://schemas.openxmlformats.org/drawingml/2006/table">
            <a:tbl>
              <a:tblPr firstRow="1" firstCol="1" lastRow="1" lastCol="1" bandRow="1" bandCol="1">
                <a:tableStyleId>{5C22544A-7EE6-4342-B048-85BDC9FD1C3A}</a:tableStyleId>
              </a:tblPr>
              <a:tblGrid>
                <a:gridCol w="3876050">
                  <a:extLst>
                    <a:ext uri="{9D8B030D-6E8A-4147-A177-3AD203B41FA5}">
                      <a16:colId xmlns:a16="http://schemas.microsoft.com/office/drawing/2014/main" val="20000"/>
                    </a:ext>
                  </a:extLst>
                </a:gridCol>
                <a:gridCol w="6639550">
                  <a:extLst>
                    <a:ext uri="{9D8B030D-6E8A-4147-A177-3AD203B41FA5}">
                      <a16:colId xmlns:a16="http://schemas.microsoft.com/office/drawing/2014/main" val="20001"/>
                    </a:ext>
                  </a:extLst>
                </a:gridCol>
              </a:tblGrid>
              <a:tr h="0">
                <a:tc>
                  <a:txBody>
                    <a:bodyPr/>
                    <a:lstStyle/>
                    <a:p>
                      <a:pPr indent="241300" algn="just">
                        <a:lnSpc>
                          <a:spcPct val="108000"/>
                        </a:lnSpc>
                        <a:spcBef>
                          <a:spcPts val="800"/>
                        </a:spcBef>
                        <a:spcAft>
                          <a:spcPts val="0"/>
                        </a:spcAft>
                      </a:pPr>
                      <a:r>
                        <a:rPr lang="kk-KZ" sz="1400">
                          <a:effectLst/>
                        </a:rPr>
                        <a:t>Тегтер</a:t>
                      </a:r>
                      <a:endParaRPr lang="ru-RU"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241300" algn="just">
                        <a:lnSpc>
                          <a:spcPct val="108000"/>
                        </a:lnSpc>
                        <a:spcBef>
                          <a:spcPts val="800"/>
                        </a:spcBef>
                        <a:spcAft>
                          <a:spcPts val="0"/>
                        </a:spcAft>
                      </a:pPr>
                      <a:r>
                        <a:rPr lang="kk-KZ" sz="1400">
                          <a:effectLst/>
                        </a:rPr>
                        <a:t>Мәні</a:t>
                      </a:r>
                      <a:endParaRPr lang="ru-RU" sz="9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0">
                <a:tc>
                  <a:txBody>
                    <a:bodyPr/>
                    <a:lstStyle/>
                    <a:p>
                      <a:pPr indent="241300" algn="just">
                        <a:lnSpc>
                          <a:spcPct val="108000"/>
                        </a:lnSpc>
                        <a:spcBef>
                          <a:spcPts val="800"/>
                        </a:spcBef>
                        <a:spcAft>
                          <a:spcPts val="0"/>
                        </a:spcAft>
                      </a:pPr>
                      <a:r>
                        <a:rPr lang="kk-KZ" sz="1400">
                          <a:effectLst/>
                        </a:rPr>
                        <a:t>&lt;I&gt;…..&lt;/I&gt; </a:t>
                      </a:r>
                      <a:endParaRPr lang="ru-RU"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241300" algn="just">
                        <a:lnSpc>
                          <a:spcPct val="108000"/>
                        </a:lnSpc>
                        <a:spcBef>
                          <a:spcPts val="800"/>
                        </a:spcBef>
                        <a:spcAft>
                          <a:spcPts val="0"/>
                        </a:spcAft>
                      </a:pPr>
                      <a:r>
                        <a:rPr lang="kk-KZ" sz="1400">
                          <a:effectLst/>
                        </a:rPr>
                        <a:t>Курсив (Italic)</a:t>
                      </a:r>
                      <a:endParaRPr lang="ru-RU" sz="9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0">
                <a:tc>
                  <a:txBody>
                    <a:bodyPr/>
                    <a:lstStyle/>
                    <a:p>
                      <a:pPr indent="241300" algn="just">
                        <a:lnSpc>
                          <a:spcPct val="108000"/>
                        </a:lnSpc>
                        <a:spcBef>
                          <a:spcPts val="800"/>
                        </a:spcBef>
                        <a:spcAft>
                          <a:spcPts val="0"/>
                        </a:spcAft>
                      </a:pPr>
                      <a:r>
                        <a:rPr lang="kk-KZ" sz="1400">
                          <a:effectLst/>
                        </a:rPr>
                        <a:t>&lt;B&gt;…&lt;/B&gt; </a:t>
                      </a:r>
                      <a:endParaRPr lang="ru-RU"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241300" algn="just">
                        <a:lnSpc>
                          <a:spcPct val="108000"/>
                        </a:lnSpc>
                        <a:spcBef>
                          <a:spcPts val="800"/>
                        </a:spcBef>
                        <a:spcAft>
                          <a:spcPts val="0"/>
                        </a:spcAft>
                      </a:pPr>
                      <a:r>
                        <a:rPr lang="kk-KZ" sz="1400">
                          <a:effectLst/>
                        </a:rPr>
                        <a:t>қою (BOLD)</a:t>
                      </a:r>
                      <a:endParaRPr lang="ru-RU" sz="9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0">
                <a:tc>
                  <a:txBody>
                    <a:bodyPr/>
                    <a:lstStyle/>
                    <a:p>
                      <a:pPr indent="241300" algn="just">
                        <a:lnSpc>
                          <a:spcPct val="108000"/>
                        </a:lnSpc>
                        <a:spcBef>
                          <a:spcPts val="800"/>
                        </a:spcBef>
                        <a:spcAft>
                          <a:spcPts val="0"/>
                        </a:spcAft>
                      </a:pPr>
                      <a:r>
                        <a:rPr lang="kk-KZ" sz="1400">
                          <a:effectLst/>
                        </a:rPr>
                        <a:t>&lt;TT&gt;…&lt;/TT&gt;</a:t>
                      </a:r>
                      <a:endParaRPr lang="ru-RU"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241300" algn="just">
                        <a:lnSpc>
                          <a:spcPct val="108000"/>
                        </a:lnSpc>
                        <a:spcBef>
                          <a:spcPts val="800"/>
                        </a:spcBef>
                        <a:spcAft>
                          <a:spcPts val="0"/>
                        </a:spcAft>
                      </a:pPr>
                      <a:r>
                        <a:rPr lang="kk-KZ" sz="1400">
                          <a:effectLst/>
                        </a:rPr>
                        <a:t>Телетайп</a:t>
                      </a:r>
                      <a:endParaRPr lang="ru-RU" sz="9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0">
                <a:tc>
                  <a:txBody>
                    <a:bodyPr/>
                    <a:lstStyle/>
                    <a:p>
                      <a:pPr indent="241300" algn="just">
                        <a:lnSpc>
                          <a:spcPct val="108000"/>
                        </a:lnSpc>
                        <a:spcBef>
                          <a:spcPts val="800"/>
                        </a:spcBef>
                        <a:spcAft>
                          <a:spcPts val="0"/>
                        </a:spcAft>
                      </a:pPr>
                      <a:r>
                        <a:rPr lang="kk-KZ" sz="1400">
                          <a:effectLst/>
                        </a:rPr>
                        <a:t>  &lt;U&gt;…&lt;/U&gt;</a:t>
                      </a:r>
                      <a:endParaRPr lang="ru-RU"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241300" algn="just">
                        <a:lnSpc>
                          <a:spcPct val="108000"/>
                        </a:lnSpc>
                        <a:spcBef>
                          <a:spcPts val="800"/>
                        </a:spcBef>
                        <a:spcAft>
                          <a:spcPts val="0"/>
                        </a:spcAft>
                      </a:pPr>
                      <a:r>
                        <a:rPr lang="kk-KZ" sz="1400">
                          <a:effectLst/>
                        </a:rPr>
                        <a:t>Асты сызылған</a:t>
                      </a:r>
                      <a:endParaRPr lang="ru-RU" sz="9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0">
                <a:tc>
                  <a:txBody>
                    <a:bodyPr/>
                    <a:lstStyle/>
                    <a:p>
                      <a:pPr indent="241300" algn="just">
                        <a:lnSpc>
                          <a:spcPct val="108000"/>
                        </a:lnSpc>
                        <a:spcBef>
                          <a:spcPts val="800"/>
                        </a:spcBef>
                        <a:spcAft>
                          <a:spcPts val="0"/>
                        </a:spcAft>
                      </a:pPr>
                      <a:r>
                        <a:rPr lang="kk-KZ" sz="1400">
                          <a:effectLst/>
                        </a:rPr>
                        <a:t>&lt;S&gt;…&lt;/S&gt;</a:t>
                      </a:r>
                      <a:endParaRPr lang="ru-RU"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241300" algn="just">
                        <a:lnSpc>
                          <a:spcPct val="108000"/>
                        </a:lnSpc>
                        <a:spcBef>
                          <a:spcPts val="800"/>
                        </a:spcBef>
                        <a:spcAft>
                          <a:spcPts val="0"/>
                        </a:spcAft>
                      </a:pPr>
                      <a:r>
                        <a:rPr lang="kk-KZ" sz="1400">
                          <a:effectLst/>
                        </a:rPr>
                        <a:t>Сызылған текст</a:t>
                      </a:r>
                      <a:endParaRPr lang="ru-RU" sz="9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0">
                <a:tc>
                  <a:txBody>
                    <a:bodyPr/>
                    <a:lstStyle/>
                    <a:p>
                      <a:pPr indent="241300" algn="just">
                        <a:lnSpc>
                          <a:spcPct val="108000"/>
                        </a:lnSpc>
                        <a:spcBef>
                          <a:spcPts val="800"/>
                        </a:spcBef>
                        <a:spcAft>
                          <a:spcPts val="0"/>
                        </a:spcAft>
                      </a:pPr>
                      <a:r>
                        <a:rPr lang="en-US" sz="1400">
                          <a:effectLst/>
                        </a:rPr>
                        <a:t>&lt;BIG&gt;…&lt;/BIG&gt;</a:t>
                      </a:r>
                      <a:endParaRPr lang="ru-RU"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241300" algn="just">
                        <a:lnSpc>
                          <a:spcPct val="108000"/>
                        </a:lnSpc>
                        <a:spcBef>
                          <a:spcPts val="800"/>
                        </a:spcBef>
                        <a:spcAft>
                          <a:spcPts val="0"/>
                        </a:spcAft>
                      </a:pPr>
                      <a:r>
                        <a:rPr lang="kk-KZ" sz="1400">
                          <a:effectLst/>
                        </a:rPr>
                        <a:t>Үлкейтілген фонт</a:t>
                      </a:r>
                      <a:endParaRPr lang="ru-RU" sz="9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0">
                <a:tc>
                  <a:txBody>
                    <a:bodyPr/>
                    <a:lstStyle/>
                    <a:p>
                      <a:pPr indent="241300" algn="just">
                        <a:lnSpc>
                          <a:spcPct val="108000"/>
                        </a:lnSpc>
                        <a:spcBef>
                          <a:spcPts val="800"/>
                        </a:spcBef>
                        <a:spcAft>
                          <a:spcPts val="0"/>
                        </a:spcAft>
                      </a:pPr>
                      <a:r>
                        <a:rPr lang="en-US" sz="1400">
                          <a:effectLst/>
                        </a:rPr>
                        <a:t>&lt;SMALL&gt;…&lt;/SMALL&gt;</a:t>
                      </a:r>
                      <a:endParaRPr lang="ru-RU"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241300" algn="just">
                        <a:lnSpc>
                          <a:spcPct val="108000"/>
                        </a:lnSpc>
                        <a:spcBef>
                          <a:spcPts val="800"/>
                        </a:spcBef>
                        <a:spcAft>
                          <a:spcPts val="0"/>
                        </a:spcAft>
                      </a:pPr>
                      <a:r>
                        <a:rPr lang="kk-KZ" sz="1400">
                          <a:effectLst/>
                        </a:rPr>
                        <a:t>Кішірейтілген фонт</a:t>
                      </a:r>
                      <a:endParaRPr lang="ru-RU" sz="9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7"/>
                  </a:ext>
                </a:extLst>
              </a:tr>
              <a:tr h="0">
                <a:tc>
                  <a:txBody>
                    <a:bodyPr/>
                    <a:lstStyle/>
                    <a:p>
                      <a:pPr indent="241300" algn="just">
                        <a:lnSpc>
                          <a:spcPct val="108000"/>
                        </a:lnSpc>
                        <a:spcBef>
                          <a:spcPts val="800"/>
                        </a:spcBef>
                        <a:spcAft>
                          <a:spcPts val="0"/>
                        </a:spcAft>
                      </a:pPr>
                      <a:r>
                        <a:rPr lang="en-US" sz="1400">
                          <a:effectLst/>
                        </a:rPr>
                        <a:t>&lt;SUB&gt;…&lt;/SUB&gt;</a:t>
                      </a:r>
                      <a:endParaRPr lang="ru-RU"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241300" algn="just">
                        <a:lnSpc>
                          <a:spcPct val="108000"/>
                        </a:lnSpc>
                        <a:spcBef>
                          <a:spcPts val="800"/>
                        </a:spcBef>
                        <a:spcAft>
                          <a:spcPts val="0"/>
                        </a:spcAft>
                      </a:pPr>
                      <a:r>
                        <a:rPr lang="kk-KZ" sz="1400">
                          <a:effectLst/>
                        </a:rPr>
                        <a:t>Жолма-жол символдар</a:t>
                      </a:r>
                      <a:endParaRPr lang="ru-RU" sz="9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8"/>
                  </a:ext>
                </a:extLst>
              </a:tr>
              <a:tr h="0">
                <a:tc>
                  <a:txBody>
                    <a:bodyPr/>
                    <a:lstStyle/>
                    <a:p>
                      <a:pPr indent="241300" algn="just">
                        <a:lnSpc>
                          <a:spcPct val="108000"/>
                        </a:lnSpc>
                        <a:spcBef>
                          <a:spcPts val="800"/>
                        </a:spcBef>
                        <a:spcAft>
                          <a:spcPts val="0"/>
                        </a:spcAft>
                      </a:pPr>
                      <a:r>
                        <a:rPr lang="en-US" sz="1400">
                          <a:effectLst/>
                        </a:rPr>
                        <a:t>&lt;SUP&gt;…&lt;/SUP&gt;</a:t>
                      </a:r>
                      <a:endParaRPr lang="ru-RU"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241300" algn="just">
                        <a:lnSpc>
                          <a:spcPct val="108000"/>
                        </a:lnSpc>
                        <a:spcBef>
                          <a:spcPts val="800"/>
                        </a:spcBef>
                        <a:spcAft>
                          <a:spcPts val="0"/>
                        </a:spcAft>
                      </a:pPr>
                      <a:r>
                        <a:rPr lang="kk-KZ" sz="1400" dirty="0">
                          <a:effectLst/>
                        </a:rPr>
                        <a:t>Жол үсті символдар</a:t>
                      </a:r>
                      <a:endParaRPr lang="ru-RU" sz="9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9"/>
                  </a:ext>
                </a:extLst>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1196139080"/>
              </p:ext>
            </p:extLst>
          </p:nvPr>
        </p:nvGraphicFramePr>
        <p:xfrm>
          <a:off x="789038" y="4783273"/>
          <a:ext cx="10515600" cy="1967679"/>
        </p:xfrm>
        <a:graphic>
          <a:graphicData uri="http://schemas.openxmlformats.org/drawingml/2006/table">
            <a:tbl>
              <a:tblPr firstRow="1" firstCol="1" lastRow="1" lastCol="1" bandRow="1" bandCol="1">
                <a:tableStyleId>{5C22544A-7EE6-4342-B048-85BDC9FD1C3A}</a:tableStyleId>
              </a:tblPr>
              <a:tblGrid>
                <a:gridCol w="4294571">
                  <a:extLst>
                    <a:ext uri="{9D8B030D-6E8A-4147-A177-3AD203B41FA5}">
                      <a16:colId xmlns:a16="http://schemas.microsoft.com/office/drawing/2014/main" val="20000"/>
                    </a:ext>
                  </a:extLst>
                </a:gridCol>
                <a:gridCol w="6221029">
                  <a:extLst>
                    <a:ext uri="{9D8B030D-6E8A-4147-A177-3AD203B41FA5}">
                      <a16:colId xmlns:a16="http://schemas.microsoft.com/office/drawing/2014/main" val="20001"/>
                    </a:ext>
                  </a:extLst>
                </a:gridCol>
              </a:tblGrid>
              <a:tr h="0">
                <a:tc>
                  <a:txBody>
                    <a:bodyPr/>
                    <a:lstStyle/>
                    <a:p>
                      <a:pPr indent="241300" algn="just">
                        <a:lnSpc>
                          <a:spcPct val="108000"/>
                        </a:lnSpc>
                        <a:spcBef>
                          <a:spcPts val="800"/>
                        </a:spcBef>
                        <a:spcAft>
                          <a:spcPts val="0"/>
                        </a:spcAft>
                      </a:pPr>
                      <a:r>
                        <a:rPr lang="kk-KZ" sz="1400">
                          <a:effectLst/>
                        </a:rPr>
                        <a:t>Тегтер</a:t>
                      </a:r>
                      <a:endParaRPr lang="ru-RU"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241300" algn="just">
                        <a:lnSpc>
                          <a:spcPct val="108000"/>
                        </a:lnSpc>
                        <a:spcBef>
                          <a:spcPts val="800"/>
                        </a:spcBef>
                        <a:spcAft>
                          <a:spcPts val="0"/>
                        </a:spcAft>
                      </a:pPr>
                      <a:r>
                        <a:rPr lang="kk-KZ" sz="1400">
                          <a:effectLst/>
                        </a:rPr>
                        <a:t>Мәні</a:t>
                      </a:r>
                      <a:endParaRPr lang="ru-RU" sz="9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0">
                <a:tc>
                  <a:txBody>
                    <a:bodyPr/>
                    <a:lstStyle/>
                    <a:p>
                      <a:pPr indent="241300" algn="just">
                        <a:lnSpc>
                          <a:spcPct val="108000"/>
                        </a:lnSpc>
                        <a:spcBef>
                          <a:spcPts val="800"/>
                        </a:spcBef>
                        <a:spcAft>
                          <a:spcPts val="0"/>
                        </a:spcAft>
                      </a:pPr>
                      <a:r>
                        <a:rPr lang="en-US" sz="1400">
                          <a:effectLst/>
                        </a:rPr>
                        <a:t>&lt;EM&gt;…&lt;/EM&gt;</a:t>
                      </a:r>
                      <a:endParaRPr lang="ru-RU"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241300" algn="just">
                        <a:lnSpc>
                          <a:spcPct val="108000"/>
                        </a:lnSpc>
                        <a:spcBef>
                          <a:spcPts val="800"/>
                        </a:spcBef>
                        <a:spcAft>
                          <a:spcPts val="0"/>
                        </a:spcAft>
                      </a:pPr>
                      <a:r>
                        <a:rPr lang="kk-KZ" sz="1400">
                          <a:effectLst/>
                        </a:rPr>
                        <a:t>Типографиялық қою</a:t>
                      </a:r>
                      <a:endParaRPr lang="ru-RU" sz="9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0">
                <a:tc>
                  <a:txBody>
                    <a:bodyPr/>
                    <a:lstStyle/>
                    <a:p>
                      <a:pPr indent="241300" algn="just">
                        <a:lnSpc>
                          <a:spcPct val="108000"/>
                        </a:lnSpc>
                        <a:spcBef>
                          <a:spcPts val="800"/>
                        </a:spcBef>
                        <a:spcAft>
                          <a:spcPts val="0"/>
                        </a:spcAft>
                      </a:pPr>
                      <a:r>
                        <a:rPr lang="en-US" sz="1400">
                          <a:effectLst/>
                        </a:rPr>
                        <a:t>&lt;CITE&gt;…&lt;/CITE&gt;</a:t>
                      </a:r>
                      <a:endParaRPr lang="ru-RU"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241300" algn="just">
                        <a:lnSpc>
                          <a:spcPct val="108000"/>
                        </a:lnSpc>
                        <a:spcBef>
                          <a:spcPts val="800"/>
                        </a:spcBef>
                        <a:spcAft>
                          <a:spcPts val="0"/>
                        </a:spcAft>
                      </a:pPr>
                      <a:r>
                        <a:rPr lang="kk-KZ" sz="1400">
                          <a:effectLst/>
                        </a:rPr>
                        <a:t>Цитата</a:t>
                      </a:r>
                      <a:endParaRPr lang="ru-RU" sz="9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0">
                <a:tc>
                  <a:txBody>
                    <a:bodyPr/>
                    <a:lstStyle/>
                    <a:p>
                      <a:pPr indent="241300" algn="just">
                        <a:lnSpc>
                          <a:spcPct val="108000"/>
                        </a:lnSpc>
                        <a:spcBef>
                          <a:spcPts val="800"/>
                        </a:spcBef>
                        <a:spcAft>
                          <a:spcPts val="0"/>
                        </a:spcAft>
                      </a:pPr>
                      <a:r>
                        <a:rPr lang="en-US" sz="1400">
                          <a:effectLst/>
                        </a:rPr>
                        <a:t>&lt;STRONG&gt;…&lt;/STRONG&gt;</a:t>
                      </a:r>
                      <a:endParaRPr lang="ru-RU"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241300" algn="just">
                        <a:lnSpc>
                          <a:spcPct val="108000"/>
                        </a:lnSpc>
                        <a:spcBef>
                          <a:spcPts val="800"/>
                        </a:spcBef>
                        <a:spcAft>
                          <a:spcPts val="0"/>
                        </a:spcAft>
                      </a:pPr>
                      <a:r>
                        <a:rPr lang="kk-KZ" sz="1400">
                          <a:effectLst/>
                        </a:rPr>
                        <a:t>қою</a:t>
                      </a:r>
                      <a:endParaRPr lang="ru-RU" sz="9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0">
                <a:tc>
                  <a:txBody>
                    <a:bodyPr/>
                    <a:lstStyle/>
                    <a:p>
                      <a:pPr indent="241300" algn="just">
                        <a:lnSpc>
                          <a:spcPct val="108000"/>
                        </a:lnSpc>
                        <a:spcBef>
                          <a:spcPts val="800"/>
                        </a:spcBef>
                        <a:spcAft>
                          <a:spcPts val="0"/>
                        </a:spcAft>
                      </a:pPr>
                      <a:r>
                        <a:rPr lang="en-US" sz="1400">
                          <a:effectLst/>
                        </a:rPr>
                        <a:t>&lt;CODE&gt;…&lt;/CODE&gt;</a:t>
                      </a:r>
                      <a:endParaRPr lang="ru-RU"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241300" algn="just">
                        <a:lnSpc>
                          <a:spcPct val="108000"/>
                        </a:lnSpc>
                        <a:spcBef>
                          <a:spcPts val="800"/>
                        </a:spcBef>
                        <a:spcAft>
                          <a:spcPts val="0"/>
                        </a:spcAft>
                      </a:pPr>
                      <a:r>
                        <a:rPr lang="kk-KZ" sz="1400">
                          <a:effectLst/>
                        </a:rPr>
                        <a:t>Мысал кодын көрсетеді (мысалы, программа коды)</a:t>
                      </a:r>
                      <a:endParaRPr lang="ru-RU" sz="9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0">
                <a:tc>
                  <a:txBody>
                    <a:bodyPr/>
                    <a:lstStyle/>
                    <a:p>
                      <a:pPr indent="241300" algn="just">
                        <a:lnSpc>
                          <a:spcPct val="108000"/>
                        </a:lnSpc>
                        <a:spcBef>
                          <a:spcPts val="800"/>
                        </a:spcBef>
                        <a:spcAft>
                          <a:spcPts val="0"/>
                        </a:spcAft>
                      </a:pPr>
                      <a:r>
                        <a:rPr lang="en-US" sz="1400">
                          <a:effectLst/>
                        </a:rPr>
                        <a:t>&lt;KBD&gt;…&lt;/KBD&gt;</a:t>
                      </a:r>
                      <a:endParaRPr lang="ru-RU"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241300" algn="just">
                        <a:lnSpc>
                          <a:spcPct val="108000"/>
                        </a:lnSpc>
                        <a:spcBef>
                          <a:spcPts val="800"/>
                        </a:spcBef>
                        <a:spcAft>
                          <a:spcPts val="0"/>
                        </a:spcAft>
                      </a:pPr>
                      <a:r>
                        <a:rPr lang="kk-KZ" sz="1400">
                          <a:effectLst/>
                        </a:rPr>
                        <a:t>Клавиатура арқылы символдарды еңгізу мысалы</a:t>
                      </a:r>
                      <a:endParaRPr lang="ru-RU" sz="9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0">
                <a:tc>
                  <a:txBody>
                    <a:bodyPr/>
                    <a:lstStyle/>
                    <a:p>
                      <a:pPr indent="241300" algn="just">
                        <a:lnSpc>
                          <a:spcPct val="108000"/>
                        </a:lnSpc>
                        <a:spcBef>
                          <a:spcPts val="800"/>
                        </a:spcBef>
                        <a:spcAft>
                          <a:spcPts val="0"/>
                        </a:spcAft>
                      </a:pPr>
                      <a:r>
                        <a:rPr lang="en-US" sz="1400">
                          <a:effectLst/>
                        </a:rPr>
                        <a:t>&lt;VAR&gt;…&lt;/VAR&gt;</a:t>
                      </a:r>
                      <a:endParaRPr lang="ru-RU"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241300" algn="just">
                        <a:lnSpc>
                          <a:spcPct val="108000"/>
                        </a:lnSpc>
                        <a:spcBef>
                          <a:spcPts val="800"/>
                        </a:spcBef>
                        <a:spcAft>
                          <a:spcPts val="0"/>
                        </a:spcAft>
                      </a:pPr>
                      <a:r>
                        <a:rPr lang="kk-KZ" sz="1400">
                          <a:effectLst/>
                        </a:rPr>
                        <a:t>Айнымалылар</a:t>
                      </a:r>
                      <a:endParaRPr lang="ru-RU" sz="9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0">
                <a:tc>
                  <a:txBody>
                    <a:bodyPr/>
                    <a:lstStyle/>
                    <a:p>
                      <a:pPr indent="241300" algn="just">
                        <a:lnSpc>
                          <a:spcPct val="108000"/>
                        </a:lnSpc>
                        <a:spcBef>
                          <a:spcPts val="800"/>
                        </a:spcBef>
                        <a:spcAft>
                          <a:spcPts val="0"/>
                        </a:spcAft>
                      </a:pPr>
                      <a:r>
                        <a:rPr lang="en-US" sz="1400">
                          <a:effectLst/>
                        </a:rPr>
                        <a:t>&lt;DFN&gt;…&lt;/DFN&gt;</a:t>
                      </a:r>
                      <a:endParaRPr lang="ru-RU"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241300" algn="just">
                        <a:lnSpc>
                          <a:spcPct val="108000"/>
                        </a:lnSpc>
                        <a:spcBef>
                          <a:spcPts val="800"/>
                        </a:spcBef>
                        <a:spcAft>
                          <a:spcPts val="0"/>
                        </a:spcAft>
                      </a:pPr>
                      <a:r>
                        <a:rPr lang="kk-KZ" sz="1400">
                          <a:effectLst/>
                        </a:rPr>
                        <a:t>Анықтау</a:t>
                      </a:r>
                      <a:endParaRPr lang="ru-RU" sz="9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7"/>
                  </a:ext>
                </a:extLst>
              </a:tr>
              <a:tr h="0">
                <a:tc>
                  <a:txBody>
                    <a:bodyPr/>
                    <a:lstStyle/>
                    <a:p>
                      <a:pPr indent="241300" algn="just">
                        <a:lnSpc>
                          <a:spcPct val="108000"/>
                        </a:lnSpc>
                        <a:spcBef>
                          <a:spcPts val="800"/>
                        </a:spcBef>
                        <a:spcAft>
                          <a:spcPts val="0"/>
                        </a:spcAft>
                      </a:pPr>
                      <a:r>
                        <a:rPr lang="en-US" sz="1400">
                          <a:effectLst/>
                        </a:rPr>
                        <a:t>&lt;Q&gt;…&lt;/Q&gt;</a:t>
                      </a:r>
                      <a:endParaRPr lang="ru-RU" sz="900">
                        <a:effectLst/>
                        <a:latin typeface="Times New Roman" panose="02020603050405020304" pitchFamily="18" charset="0"/>
                        <a:ea typeface="Times New Roman" panose="02020603050405020304" pitchFamily="18" charset="0"/>
                      </a:endParaRPr>
                    </a:p>
                  </a:txBody>
                  <a:tcPr marL="68580" marR="68580" marT="0" marB="0"/>
                </a:tc>
                <a:tc>
                  <a:txBody>
                    <a:bodyPr/>
                    <a:lstStyle/>
                    <a:p>
                      <a:pPr indent="241300" algn="just">
                        <a:lnSpc>
                          <a:spcPct val="108000"/>
                        </a:lnSpc>
                        <a:spcBef>
                          <a:spcPts val="800"/>
                        </a:spcBef>
                        <a:spcAft>
                          <a:spcPts val="0"/>
                        </a:spcAft>
                      </a:pPr>
                      <a:r>
                        <a:rPr lang="kk-KZ" sz="1400" dirty="0">
                          <a:effectLst/>
                        </a:rPr>
                        <a:t>Жақшаға алынған мәтін</a:t>
                      </a:r>
                      <a:endParaRPr lang="ru-RU" sz="9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31946659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20000"/>
          </a:bodyPr>
          <a:lstStyle/>
          <a:p>
            <a:r>
              <a:rPr lang="kk-KZ" dirty="0"/>
              <a:t>Осы тегтерді қолдану кезінде, олардың бейнеленуі программа-интерфейсін қолданушылардың  жөнге келтіруіне байланысты екенін ұмытпаған жөн, олар гипермәтіндік программа құрушының жөнге келтіруімен сәйкес келмеуі де мүмкін. Интерфейс жөнге келтірулерін айырбастау стильдерін қолдану,  казіргі кезде проблемалық  болып келеді.</a:t>
            </a:r>
            <a:endParaRPr lang="ru-RU" dirty="0"/>
          </a:p>
          <a:p>
            <a:r>
              <a:rPr lang="kk-KZ" b="1" dirty="0"/>
              <a:t>&lt;DL&gt; тегі</a:t>
            </a:r>
            <a:endParaRPr lang="ru-RU" dirty="0"/>
          </a:p>
          <a:p>
            <a:r>
              <a:rPr lang="kk-KZ" dirty="0"/>
              <a:t>(Definition List:&lt;DL&gt;) тізіміндегі тегті қолдану қарапайым мәтіндік редакторда шегіністі қолдануды еске түсіреді.</a:t>
            </a:r>
            <a:r>
              <a:rPr lang="kk-KZ" b="1" dirty="0"/>
              <a:t>  </a:t>
            </a:r>
            <a:r>
              <a:rPr lang="kk-KZ" dirty="0"/>
              <a:t>&lt;DL&gt; тегі мәтінді форматтау үшін құрылған, оңға қарай үлкен шегініс арқылы анықталады. &lt;DL&gt; тегі номерсіз шегінетін жеке абзацтар және маркерлер құруға арналған. Шегініс ол жақтан басталады. Егер сіздің бетіңізде бірнеше &lt;DL&gt; тегі бар болса, онда мәтін ақырын оңға қарай жылжи бастайды. Анықтау соңында жабылған &lt;/DL&gt; тегін қойыңыз. Ұмытпаңыз, &lt;DL&gt; тегі тек қана абзацтың сол жақ шекарасын жылжытады.</a:t>
            </a:r>
            <a:endParaRPr lang="ru-RU" dirty="0"/>
          </a:p>
          <a:p>
            <a:endParaRPr lang="ru-RU" dirty="0"/>
          </a:p>
        </p:txBody>
      </p:sp>
    </p:spTree>
    <p:extLst>
      <p:ext uri="{BB962C8B-B14F-4D97-AF65-F5344CB8AC3E}">
        <p14:creationId xmlns:p14="http://schemas.microsoft.com/office/powerpoint/2010/main" val="16032124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20000"/>
          </a:bodyPr>
          <a:lstStyle/>
          <a:p>
            <a:r>
              <a:rPr lang="kk-KZ" b="1" dirty="0"/>
              <a:t>Табуляция</a:t>
            </a:r>
            <a:endParaRPr lang="ru-RU" dirty="0"/>
          </a:p>
          <a:p>
            <a:r>
              <a:rPr lang="kk-KZ" dirty="0"/>
              <a:t>Бұл құралдардың қажеттілігі бұрын пайда болды,  тек жақында ғана құрастырушылар ұсынды. Табуляцияны бірнеше тәсілмен беруге болады.</a:t>
            </a:r>
            <a:endParaRPr lang="ru-RU" dirty="0"/>
          </a:p>
          <a:p>
            <a:r>
              <a:rPr lang="kk-KZ" dirty="0"/>
              <a:t>Ең қарапайым, &lt;TAB IDENT=n&gt; тегін жазу, онда n жаңа абзацтың алдындағы n-бос орындар санын анықтайды. n-бос орын – өлшеудің типографиялық бірлігі, сіз қолданатын шрифтағы n әріпінің енімен бірдей. Соған сәйкес &lt;TAB IDENT=4&gt; тегі ені 4 n-бос орын болатын  табуляция символын алады. </a:t>
            </a:r>
            <a:endParaRPr lang="ru-RU" dirty="0"/>
          </a:p>
          <a:p>
            <a:r>
              <a:rPr lang="kk-KZ" dirty="0"/>
              <a:t>Егер сіз бірнеше орынға берілген мөлшерде табуляция символын қолданғыңыз келсе, онда  оның мөлшерін беретін орынға &lt;TAB&gt; тегін ID= атрибутымен бірге қойыңыз, мысалы, соған сәйкес:</a:t>
            </a:r>
            <a:endParaRPr lang="ru-RU" dirty="0"/>
          </a:p>
          <a:p>
            <a:r>
              <a:rPr lang="kk-KZ" dirty="0"/>
              <a:t>   &lt;TAB ID=”tabone”&gt;  </a:t>
            </a:r>
            <a:endParaRPr lang="ru-RU" dirty="0"/>
          </a:p>
          <a:p>
            <a:r>
              <a:rPr lang="kk-KZ" dirty="0"/>
              <a:t>Енді беттің кез-келген жеріне &lt;TAB TO=”TABONE”&gt; жазса жеткілікті, және  табуляция символы TABONE тең болады. Сәйкесінше TABTWO, TABTHREE, TABFOUR  ұқсас тілімен құруға болады. </a:t>
            </a:r>
            <a:endParaRPr lang="ru-RU" dirty="0"/>
          </a:p>
          <a:p>
            <a:endParaRPr lang="ru-RU" dirty="0"/>
          </a:p>
        </p:txBody>
      </p:sp>
    </p:spTree>
    <p:extLst>
      <p:ext uri="{BB962C8B-B14F-4D97-AF65-F5344CB8AC3E}">
        <p14:creationId xmlns:p14="http://schemas.microsoft.com/office/powerpoint/2010/main" val="19209919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smtClean="0"/>
              <a:t>Тізім</a:t>
            </a:r>
            <a:r>
              <a:rPr lang="ru-RU" dirty="0" smtClean="0"/>
              <a:t/>
            </a:r>
            <a:br>
              <a:rPr lang="ru-RU" dirty="0" smtClean="0"/>
            </a:br>
            <a:endParaRPr lang="ru-RU" dirty="0"/>
          </a:p>
        </p:txBody>
      </p:sp>
      <p:sp>
        <p:nvSpPr>
          <p:cNvPr id="3" name="Объект 2"/>
          <p:cNvSpPr>
            <a:spLocks noGrp="1"/>
          </p:cNvSpPr>
          <p:nvPr>
            <p:ph idx="1"/>
          </p:nvPr>
        </p:nvSpPr>
        <p:spPr/>
        <p:txBody>
          <a:bodyPr>
            <a:normAutofit/>
          </a:bodyPr>
          <a:lstStyle/>
          <a:p>
            <a:r>
              <a:rPr lang="kk-KZ" dirty="0" smtClean="0"/>
              <a:t>Тізімдер </a:t>
            </a:r>
            <a:r>
              <a:rPr lang="kk-KZ" dirty="0"/>
              <a:t>мәтін құрылымының негізгі құралдары болып табылады және белгілеулердің барлық тілдерінде қолданылады. HTML-де келесі тізім түрлерінен тұрады: номерленбейтін тізім (реттелмеген), номерленетін тізім (реттелген) және анықтамалық тізімі. Номерленбейтін тізім тегі (Unordered Lists &lt;UL&gt;) және номерленетін тізім тегі (Ordered Lists &lt;OL&gt;) – бұл HTML негізі. HTML номерленбейтін тізімде маркердің әртүрлі типін таңдауда тізім тегіне бірнеше атрибуттар қосады. Тізім ортасындағы маркер типін ауыстыру үшін  мынадай &lt;LI&gt;(List Item) тегіне атрибут қосуға болады. Жаңа атрибут пайда болған кезде, тізімде қалған маркерлер де осындай түрді алады.</a:t>
            </a:r>
            <a:endParaRPr lang="ru-RU" dirty="0"/>
          </a:p>
          <a:p>
            <a:endParaRPr lang="ru-RU" dirty="0"/>
          </a:p>
        </p:txBody>
      </p:sp>
    </p:spTree>
    <p:extLst>
      <p:ext uri="{BB962C8B-B14F-4D97-AF65-F5344CB8AC3E}">
        <p14:creationId xmlns:p14="http://schemas.microsoft.com/office/powerpoint/2010/main" val="31698278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smtClean="0"/>
              <a:t>&lt;UL&gt; тегі</a:t>
            </a:r>
            <a:r>
              <a:rPr lang="ru-RU" dirty="0" smtClean="0"/>
              <a:t/>
            </a:r>
            <a:br>
              <a:rPr lang="ru-RU" dirty="0" smtClean="0"/>
            </a:br>
            <a:endParaRPr lang="ru-RU" dirty="0"/>
          </a:p>
        </p:txBody>
      </p:sp>
      <p:sp>
        <p:nvSpPr>
          <p:cNvPr id="3" name="Объект 2"/>
          <p:cNvSpPr>
            <a:spLocks noGrp="1"/>
          </p:cNvSpPr>
          <p:nvPr>
            <p:ph idx="1"/>
          </p:nvPr>
        </p:nvSpPr>
        <p:spPr/>
        <p:txBody>
          <a:bodyPr>
            <a:normAutofit fontScale="70000" lnSpcReduction="20000"/>
          </a:bodyPr>
          <a:lstStyle/>
          <a:p>
            <a:r>
              <a:rPr lang="kk-KZ" dirty="0" smtClean="0"/>
              <a:t>Номерленбейтін </a:t>
            </a:r>
            <a:r>
              <a:rPr lang="kk-KZ" dirty="0"/>
              <a:t>тізім. Номерленбейтін тізім мәтін типін құруға арналған.</a:t>
            </a:r>
            <a:endParaRPr lang="ru-RU" dirty="0"/>
          </a:p>
          <a:p>
            <a:r>
              <a:rPr lang="kk-KZ" dirty="0"/>
              <a:t>             тізімнің бірінші элементі</a:t>
            </a:r>
            <a:endParaRPr lang="ru-RU" dirty="0"/>
          </a:p>
          <a:p>
            <a:r>
              <a:rPr lang="kk-KZ" dirty="0"/>
              <a:t>             тізімнің екінші элементі</a:t>
            </a:r>
            <a:endParaRPr lang="ru-RU" dirty="0"/>
          </a:p>
          <a:p>
            <a:r>
              <a:rPr lang="kk-KZ" dirty="0"/>
              <a:t>             тізімнің үшінші элементі</a:t>
            </a:r>
            <a:endParaRPr lang="ru-RU" dirty="0"/>
          </a:p>
          <a:p>
            <a:r>
              <a:rPr lang="kk-KZ" dirty="0"/>
              <a:t>Берілген тізім келесі түрде жазылады:</a:t>
            </a:r>
            <a:endParaRPr lang="ru-RU" dirty="0"/>
          </a:p>
          <a:p>
            <a:r>
              <a:rPr lang="kk-KZ" dirty="0"/>
              <a:t>     &lt;UL&gt;</a:t>
            </a:r>
            <a:endParaRPr lang="ru-RU" dirty="0"/>
          </a:p>
          <a:p>
            <a:r>
              <a:rPr lang="kk-KZ" dirty="0"/>
              <a:t>     &lt;LI&gt; тізімнің бірінші элементі</a:t>
            </a:r>
            <a:endParaRPr lang="ru-RU" dirty="0"/>
          </a:p>
          <a:p>
            <a:r>
              <a:rPr lang="kk-KZ" dirty="0"/>
              <a:t>     &lt;LI&gt; тізімнің екінші элементі</a:t>
            </a:r>
            <a:endParaRPr lang="ru-RU" dirty="0"/>
          </a:p>
          <a:p>
            <a:r>
              <a:rPr lang="kk-KZ" dirty="0"/>
              <a:t>     &lt;LI&gt; тізімнің үшінші элементі</a:t>
            </a:r>
            <a:endParaRPr lang="ru-RU" dirty="0"/>
          </a:p>
          <a:p>
            <a:r>
              <a:rPr lang="kk-KZ" dirty="0"/>
              <a:t>     &lt;/UL&gt;</a:t>
            </a:r>
            <a:endParaRPr lang="ru-RU" dirty="0"/>
          </a:p>
          <a:p>
            <a:r>
              <a:rPr lang="kk-KZ" dirty="0"/>
              <a:t>     &lt;UL&gt; және &lt;/UL&gt; тегі – бұл номерленбейтін тізімнің басы және соңы, &lt;LI&gt;(List Item) тегі тізім элементінің тегін береді. Осы тегке қосымша, тізімді атауға арналған - LH (List Header) бар. Келесі түрдегі номерленбейтін тізімді бейнелейтін мысал келтірейік:</a:t>
            </a:r>
            <a:endParaRPr lang="ru-RU" dirty="0"/>
          </a:p>
          <a:p>
            <a:endParaRPr lang="ru-RU" dirty="0"/>
          </a:p>
        </p:txBody>
      </p:sp>
    </p:spTree>
    <p:extLst>
      <p:ext uri="{BB962C8B-B14F-4D97-AF65-F5344CB8AC3E}">
        <p14:creationId xmlns:p14="http://schemas.microsoft.com/office/powerpoint/2010/main" val="12101597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smtClean="0"/>
              <a:t>&lt;HR&gt; тегі</a:t>
            </a:r>
            <a:r>
              <a:rPr lang="ru-RU" dirty="0" smtClean="0"/>
              <a:t/>
            </a:r>
            <a:br>
              <a:rPr lang="ru-RU" dirty="0" smtClean="0"/>
            </a:br>
            <a:endParaRPr lang="ru-RU" dirty="0"/>
          </a:p>
        </p:txBody>
      </p:sp>
      <p:sp>
        <p:nvSpPr>
          <p:cNvPr id="3" name="Объект 2"/>
          <p:cNvSpPr>
            <a:spLocks noGrp="1"/>
          </p:cNvSpPr>
          <p:nvPr>
            <p:ph idx="1"/>
          </p:nvPr>
        </p:nvSpPr>
        <p:spPr/>
        <p:txBody>
          <a:bodyPr/>
          <a:lstStyle/>
          <a:p>
            <a:r>
              <a:rPr lang="kk-KZ" dirty="0" smtClean="0"/>
              <a:t>Горизонтальды </a:t>
            </a:r>
            <a:r>
              <a:rPr lang="kk-KZ" dirty="0"/>
              <a:t>сызып алу (horizontal rule) құжатты бөлікке бөлу үшін қолданылады. Бір ғана &lt;HR&gt; тегі арқылы бетке мүлдем өзгеше  түр беруге болады. &lt;HR&gt; тегін тәжірибеде көріңіз және сонда сіз қолданып жүрген сызықтан өзгеше сызық аласыз. </a:t>
            </a:r>
            <a:endParaRPr lang="ru-RU" dirty="0"/>
          </a:p>
          <a:p>
            <a:r>
              <a:rPr lang="kk-KZ" dirty="0"/>
              <a:t>&lt;PRE&gt; тегі</a:t>
            </a:r>
            <a:endParaRPr lang="ru-RU" dirty="0"/>
          </a:p>
          <a:p>
            <a:r>
              <a:rPr lang="kk-KZ" dirty="0"/>
              <a:t>Форматтаусыз мәтінді бейнелеу.</a:t>
            </a:r>
            <a:endParaRPr lang="ru-RU" dirty="0"/>
          </a:p>
          <a:p>
            <a:r>
              <a:rPr lang="kk-KZ" dirty="0"/>
              <a:t>&lt;BLINK&gt; тегі</a:t>
            </a:r>
            <a:endParaRPr lang="ru-RU" dirty="0"/>
          </a:p>
          <a:p>
            <a:r>
              <a:rPr lang="kk-KZ" dirty="0"/>
              <a:t>&lt;BLINK&gt; тегі оған қосылған мәтіннің жыпылықтауын туғызады.</a:t>
            </a:r>
            <a:endParaRPr lang="ru-RU" dirty="0"/>
          </a:p>
          <a:p>
            <a:endParaRPr lang="ru-RU" dirty="0"/>
          </a:p>
        </p:txBody>
      </p:sp>
    </p:spTree>
    <p:extLst>
      <p:ext uri="{BB962C8B-B14F-4D97-AF65-F5344CB8AC3E}">
        <p14:creationId xmlns:p14="http://schemas.microsoft.com/office/powerpoint/2010/main" val="7831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smtClean="0"/>
              <a:t>Гипермәтіндік сілтеме</a:t>
            </a:r>
            <a:r>
              <a:rPr lang="ru-RU" dirty="0" smtClean="0"/>
              <a:t/>
            </a:r>
            <a:br>
              <a:rPr lang="ru-RU" dirty="0" smtClean="0"/>
            </a:br>
            <a:endParaRPr lang="ru-RU" dirty="0"/>
          </a:p>
        </p:txBody>
      </p:sp>
      <p:sp>
        <p:nvSpPr>
          <p:cNvPr id="3" name="Объект 2"/>
          <p:cNvSpPr>
            <a:spLocks noGrp="1"/>
          </p:cNvSpPr>
          <p:nvPr>
            <p:ph idx="1"/>
          </p:nvPr>
        </p:nvSpPr>
        <p:spPr/>
        <p:txBody>
          <a:bodyPr/>
          <a:lstStyle/>
          <a:p>
            <a:r>
              <a:rPr lang="kk-KZ" dirty="0" smtClean="0"/>
              <a:t>Жоғарыда </a:t>
            </a:r>
            <a:r>
              <a:rPr lang="kk-KZ" dirty="0"/>
              <a:t>қарастырылған мәтінді бейнелеу құралдары, құжаттың басты тегі - гипермәтіндік сілтемеге – қосымша, сөзсіз маңызды болып келеді. </a:t>
            </a:r>
            <a:endParaRPr lang="ru-RU" dirty="0"/>
          </a:p>
          <a:p>
            <a:r>
              <a:rPr lang="kk-KZ" dirty="0"/>
              <a:t> Web-серверді құрұдың ерекшелігі, онда көрсетілген ақпаратты жеке бөліктерге бөлуге болады. Жеке бөліктер арасындағы байланыс ұйымдары гипермәтіндік сілтеме арқылы анықталады.</a:t>
            </a:r>
            <a:endParaRPr lang="ru-RU" dirty="0"/>
          </a:p>
          <a:p>
            <a:endParaRPr lang="ru-RU" dirty="0"/>
          </a:p>
        </p:txBody>
      </p:sp>
    </p:spTree>
    <p:extLst>
      <p:ext uri="{BB962C8B-B14F-4D97-AF65-F5344CB8AC3E}">
        <p14:creationId xmlns:p14="http://schemas.microsoft.com/office/powerpoint/2010/main" val="3294889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kk-KZ" dirty="0"/>
              <a:t>WWW жүйесінде гипермәтіндік сілтемелерді жазу үшін, Universe Resource Locator деп аталатын арнайы форма өңделіп шығарылған. Бұл өңделген форманы қолдануды келесі мысалда көруге болады: </a:t>
            </a:r>
            <a:endParaRPr lang="ru-RU" dirty="0"/>
          </a:p>
          <a:p>
            <a:r>
              <a:rPr lang="kk-KZ" dirty="0"/>
              <a:t>	Бұл мәтін  </a:t>
            </a:r>
            <a:endParaRPr lang="ru-RU" dirty="0"/>
          </a:p>
          <a:p>
            <a:r>
              <a:rPr lang="kk-KZ" dirty="0"/>
              <a:t>	&lt;A HREF="http://polyn.net.kiae.su/altai/index.html"&gt;</a:t>
            </a:r>
            <a:endParaRPr lang="ru-RU" dirty="0"/>
          </a:p>
          <a:p>
            <a:r>
              <a:rPr lang="kk-KZ" dirty="0"/>
              <a:t>	Гипермәтіндік сілтеме &lt;/A&gt; - дан тұрады.</a:t>
            </a:r>
            <a:endParaRPr lang="ru-RU" dirty="0"/>
          </a:p>
          <a:p>
            <a:endParaRPr lang="ru-RU" dirty="0"/>
          </a:p>
        </p:txBody>
      </p:sp>
    </p:spTree>
    <p:extLst>
      <p:ext uri="{BB962C8B-B14F-4D97-AF65-F5344CB8AC3E}">
        <p14:creationId xmlns:p14="http://schemas.microsoft.com/office/powerpoint/2010/main" val="1327743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pPr algn="just"/>
            <a:r>
              <a:rPr lang="kk-KZ" dirty="0"/>
              <a:t>Жоғарыда көрсетілген мысалда HTML – де якарь (anchor) деп  аталатын  "A" тегін URL формасында бұл сілтемені жазу үшін, гипермәтіндік сілтемені (Hypertext Reference) білдіретін "HREF" атрибутын қолданады. Берілген сілтеме "polyn.net.kiae.su" желіде  "http" протоколымен жүзеге асырылатын рұқсат "altai" директориясында "index.html" атпен жазылған құжатты көрсетеді. </a:t>
            </a:r>
            <a:endParaRPr lang="ru-RU" dirty="0"/>
          </a:p>
          <a:p>
            <a:pPr algn="just"/>
            <a:r>
              <a:rPr lang="kk-KZ" dirty="0"/>
              <a:t>HTML – гипермәтіндік сілтеме екі класқа бөлінеді: жалпы және контексті гиперметіндік сілтеме. Жалпы сілтемелер толықтай барлық құжаттармен байланысқан және құжатың кез келген фрагментін көру кезінде қолдану мүмкін уақытта, жоғардағы мысалда корсетілгендей, контексті сілтемелер құжат денесінде ендірілген. Стандартты тілде, оның пайда болған кезінен бастап  екі класс сілтемелері бар, бірақ алғашқы кезден бастап әйгілі контекстік сілтемелерді қолданған. </a:t>
            </a:r>
            <a:endParaRPr lang="ru-RU" dirty="0"/>
          </a:p>
        </p:txBody>
      </p:sp>
    </p:spTree>
    <p:extLst>
      <p:ext uri="{BB962C8B-B14F-4D97-AF65-F5344CB8AC3E}">
        <p14:creationId xmlns:p14="http://schemas.microsoft.com/office/powerpoint/2010/main" val="4118847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r>
              <a:rPr lang="kk-KZ" dirty="0"/>
              <a:t>HTML-құжатының құрылымы бірін-біріне қойған контейнерлерді қолдануға мүмкіндік береді. Құжаттың өзі – бұл &lt;HTML&gt; тегінен басталатын және &lt;/HTML&gt; тегімен аяқталатын үлкен бір контейнер: </a:t>
            </a:r>
            <a:endParaRPr lang="ru-RU" dirty="0"/>
          </a:p>
          <a:p>
            <a:r>
              <a:rPr lang="kk-KZ" dirty="0"/>
              <a:t>	&lt;HTML&gt; құжаттың мазмұны &lt;/HTML&gt;</a:t>
            </a:r>
            <a:endParaRPr lang="ru-RU" dirty="0"/>
          </a:p>
          <a:p>
            <a:r>
              <a:rPr lang="kk-KZ" dirty="0"/>
              <a:t>HTML контейнері немесе гипермәтіндік құжат екі қойылған контейнерден тұрады: құжаттың тақырыбы (HEAD) құжаттың денесі (BODY): </a:t>
            </a:r>
            <a:endParaRPr lang="ru-RU" dirty="0"/>
          </a:p>
          <a:p>
            <a:r>
              <a:rPr lang="kk-KZ" dirty="0"/>
              <a:t>Класикалық құжаттың қарапайым түрін қарастырайық: </a:t>
            </a:r>
            <a:endParaRPr lang="ru-RU" dirty="0"/>
          </a:p>
          <a:p>
            <a:r>
              <a:rPr lang="kk-KZ" dirty="0"/>
              <a:t>Netscape Communication компаниясы фрейм организациясының мүмкіншілігімен құжаттың классикалық формасын кеңейтті, онда жұмыс терезесін бірнеше бағынышсыз фреймдерге бөлуге болады. Әр фреймда өзінің  HTML беті жазылған. </a:t>
            </a:r>
            <a:endParaRPr lang="ru-RU" dirty="0"/>
          </a:p>
          <a:p>
            <a:endParaRPr lang="ru-RU" dirty="0"/>
          </a:p>
        </p:txBody>
      </p:sp>
    </p:spTree>
    <p:extLst>
      <p:ext uri="{BB962C8B-B14F-4D97-AF65-F5344CB8AC3E}">
        <p14:creationId xmlns:p14="http://schemas.microsoft.com/office/powerpoint/2010/main" val="2203975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Құжат бетінің тегі</a:t>
            </a:r>
            <a:endParaRPr lang="ru-RU" dirty="0"/>
          </a:p>
        </p:txBody>
      </p:sp>
      <p:sp>
        <p:nvSpPr>
          <p:cNvPr id="3" name="Объект 2"/>
          <p:cNvSpPr>
            <a:spLocks noGrp="1"/>
          </p:cNvSpPr>
          <p:nvPr>
            <p:ph idx="1"/>
          </p:nvPr>
        </p:nvSpPr>
        <p:spPr/>
        <p:txBody>
          <a:bodyPr>
            <a:normAutofit fontScale="92500" lnSpcReduction="10000"/>
          </a:bodyPr>
          <a:lstStyle/>
          <a:p>
            <a:r>
              <a:rPr lang="kk-KZ" dirty="0"/>
              <a:t>Әрбір құжаттың құрама бөліктерінде оның ішінде қолданылатын өзінің контейнер жинағы болады. Құжат денесінің контейнерлері тақырыпта немесе FRAMSET контейнерінде қолданылмайды. Контейнерлердің әрбір тобын толықтай қарастырайық.</a:t>
            </a:r>
            <a:endParaRPr lang="ru-RU" dirty="0"/>
          </a:p>
          <a:p>
            <a:r>
              <a:rPr lang="kk-KZ" dirty="0"/>
              <a:t>HTML-HEAD құжаты тақырыбының контейнерлері</a:t>
            </a:r>
            <a:endParaRPr lang="ru-RU" dirty="0"/>
          </a:p>
          <a:p>
            <a:r>
              <a:rPr lang="kk-KZ" dirty="0"/>
              <a:t>Құжат тақырыбы атрибутты қажет етпейді. Тақырып тегінің басты тағайындалуы – бұл барлық құжаттардың бейнелеу параметрлерін түгелдей сипаттау. Бұндай параметрлерге құжаттарды бейнелеу  стилін, гипермәтіндік сілтеменің жалпы базалық адресін, жалпы гипермәтіндік сілтеме, идентификатор және құжат атын және т.б. жатқызуға болады. Біз тек қана жиі кездесетін контейнерлерді қарастырамыз.</a:t>
            </a:r>
            <a:endParaRPr lang="ru-RU" dirty="0"/>
          </a:p>
        </p:txBody>
      </p:sp>
    </p:spTree>
    <p:extLst>
      <p:ext uri="{BB962C8B-B14F-4D97-AF65-F5344CB8AC3E}">
        <p14:creationId xmlns:p14="http://schemas.microsoft.com/office/powerpoint/2010/main" val="3967909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TITLE</a:t>
            </a:r>
            <a:endParaRPr lang="ru-RU" dirty="0"/>
          </a:p>
        </p:txBody>
      </p:sp>
      <p:sp>
        <p:nvSpPr>
          <p:cNvPr id="3" name="Объект 2"/>
          <p:cNvSpPr>
            <a:spLocks noGrp="1"/>
          </p:cNvSpPr>
          <p:nvPr>
            <p:ph idx="1"/>
          </p:nvPr>
        </p:nvSpPr>
        <p:spPr/>
        <p:txBody>
          <a:bodyPr>
            <a:normAutofit fontScale="92500" lnSpcReduction="20000"/>
          </a:bodyPr>
          <a:lstStyle/>
          <a:p>
            <a:r>
              <a:rPr lang="kk-KZ" dirty="0"/>
              <a:t>Такырып тегінде жиі қолданылатын құжат аты болып табылады.</a:t>
            </a:r>
            <a:endParaRPr lang="ru-RU" dirty="0"/>
          </a:p>
          <a:p>
            <a:r>
              <a:rPr lang="kk-KZ" dirty="0"/>
              <a:t>TITLE келесі синтаксисті алады</a:t>
            </a:r>
            <a:endParaRPr lang="ru-RU" dirty="0"/>
          </a:p>
          <a:p>
            <a:r>
              <a:rPr lang="kk-KZ" dirty="0"/>
              <a:t>          &lt;TITLE&gt; Құжат аты  &lt;/TITLE&gt;</a:t>
            </a:r>
            <a:endParaRPr lang="ru-RU" dirty="0"/>
          </a:p>
          <a:p>
            <a:r>
              <a:rPr lang="kk-KZ" dirty="0"/>
              <a:t>TITLE  тегінің  мазмұны құжат атының алаңында бейнеленеді</a:t>
            </a:r>
            <a:r>
              <a:rPr lang="kk-KZ" dirty="0" smtClean="0"/>
              <a:t>.</a:t>
            </a:r>
            <a:endParaRPr lang="ru-RU" dirty="0"/>
          </a:p>
          <a:p>
            <a:pPr algn="ctr"/>
            <a:r>
              <a:rPr lang="kk-KZ" b="1" dirty="0"/>
              <a:t>BASE</a:t>
            </a:r>
            <a:endParaRPr lang="ru-RU" dirty="0"/>
          </a:p>
          <a:p>
            <a:r>
              <a:rPr lang="kk-KZ" dirty="0"/>
              <a:t>BASE тегі URL формасында гипермәтіндік сілтеме көрсету формасымен байланысты. URL спецификациясы құжат адресатының екі формасын анықтайды: толық және толық емес. HTML  URL адресінің толықтай формасын қолдануға рұқсат етеді. Сонымен спецификацияның екінші формасын қолдану үшін,  оны басқа нәрсемен негіздеу керек, базалық адресті сұрау толық еместен URL-дің толық формасын қалыптастыруда қолдануға болады. BASE тегі осы базаны анықтауға мүмкіндік береді.</a:t>
            </a:r>
            <a:endParaRPr lang="ru-RU" dirty="0"/>
          </a:p>
          <a:p>
            <a:endParaRPr lang="ru-RU" dirty="0"/>
          </a:p>
        </p:txBody>
      </p:sp>
    </p:spTree>
    <p:extLst>
      <p:ext uri="{BB962C8B-B14F-4D97-AF65-F5344CB8AC3E}">
        <p14:creationId xmlns:p14="http://schemas.microsoft.com/office/powerpoint/2010/main" val="8985505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ISINDEX</a:t>
            </a:r>
            <a:r>
              <a:rPr lang="kk-KZ" dirty="0"/>
              <a:t> </a:t>
            </a:r>
            <a:endParaRPr lang="ru-RU" dirty="0"/>
          </a:p>
        </p:txBody>
      </p:sp>
      <p:sp>
        <p:nvSpPr>
          <p:cNvPr id="3" name="Объект 2"/>
          <p:cNvSpPr>
            <a:spLocks noGrp="1"/>
          </p:cNvSpPr>
          <p:nvPr>
            <p:ph idx="1"/>
          </p:nvPr>
        </p:nvSpPr>
        <p:spPr/>
        <p:txBody>
          <a:bodyPr>
            <a:normAutofit fontScale="85000" lnSpcReduction="10000"/>
          </a:bodyPr>
          <a:lstStyle/>
          <a:p>
            <a:r>
              <a:rPr lang="kk-KZ" dirty="0"/>
              <a:t>HTML-құжатын кілттік сөз бойынша іздеу мүмкіндігі құжат тақырыбының ISINDEX тегі арқылы анықталады. Тілдің алғашқы версиясында берілген тег қосымша атрибут қабылдамады. Егер сервер кілттік сөз бойынша сұраныс жасайтын болса, онда ол автоматты түрде тақырыпқа ISINDEX тегін қояды. Кілттік сөз тізімін клиент құжат адресіне “?”  символдан кейін жазады. Тілдің алғашқы версиясында өңдеу программасын көрсету және “SEARCH ISINDEX” стандартының орнына сөйлемді сұрау мүмкіндігі туды.</a:t>
            </a:r>
            <a:endParaRPr lang="ru-RU" dirty="0"/>
          </a:p>
          <a:p>
            <a:r>
              <a:rPr lang="kk-KZ" dirty="0"/>
              <a:t>  &lt;ISINDEX HREF</a:t>
            </a:r>
            <a:r>
              <a:rPr lang="kk-KZ" dirty="0" smtClean="0"/>
              <a:t>= </a:t>
            </a:r>
          </a:p>
          <a:p>
            <a:r>
              <a:rPr lang="kk-KZ" u="sng" dirty="0" smtClean="0">
                <a:hlinkClick r:id="rId2"/>
              </a:rPr>
              <a:t>http</a:t>
            </a:r>
            <a:r>
              <a:rPr lang="kk-KZ" u="sng" dirty="0">
                <a:hlinkClick r:id="rId2"/>
              </a:rPr>
              <a:t>://polyn.net.kiae.su/cgi-bin/search</a:t>
            </a:r>
            <a:endParaRPr lang="ru-RU" dirty="0"/>
          </a:p>
          <a:p>
            <a:r>
              <a:rPr lang="kk-KZ" dirty="0"/>
              <a:t>PROMPT=”Enter Keywords:”&gt;</a:t>
            </a:r>
            <a:endParaRPr lang="ru-RU" dirty="0"/>
          </a:p>
          <a:p>
            <a:r>
              <a:rPr lang="kk-KZ" dirty="0" smtClean="0"/>
              <a:t>Көрсетілген </a:t>
            </a:r>
            <a:r>
              <a:rPr lang="kk-KZ" dirty="0"/>
              <a:t>мысалда  HREF атрибуты сұранысты өңдеу программасының адресін анықтайды, ал атрибут PROMPT – шақыру мазмұнын анықтайды.</a:t>
            </a:r>
            <a:endParaRPr lang="ru-RU" dirty="0"/>
          </a:p>
          <a:p>
            <a:endParaRPr lang="ru-RU" dirty="0"/>
          </a:p>
        </p:txBody>
      </p:sp>
    </p:spTree>
    <p:extLst>
      <p:ext uri="{BB962C8B-B14F-4D97-AF65-F5344CB8AC3E}">
        <p14:creationId xmlns:p14="http://schemas.microsoft.com/office/powerpoint/2010/main" val="117200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META</a:t>
            </a:r>
            <a:endParaRPr lang="ru-RU" dirty="0"/>
          </a:p>
        </p:txBody>
      </p:sp>
      <p:sp>
        <p:nvSpPr>
          <p:cNvPr id="3" name="Объект 2"/>
          <p:cNvSpPr>
            <a:spLocks noGrp="1"/>
          </p:cNvSpPr>
          <p:nvPr>
            <p:ph idx="1"/>
          </p:nvPr>
        </p:nvSpPr>
        <p:spPr/>
        <p:txBody>
          <a:bodyPr>
            <a:normAutofit fontScale="85000" lnSpcReduction="10000"/>
          </a:bodyPr>
          <a:lstStyle/>
          <a:p>
            <a:r>
              <a:rPr lang="kk-KZ" dirty="0"/>
              <a:t>META тегі HTML спецификациясында жоқ құжат тақырыбының конструкциясын анықтау үшін қажет. Ол үш атрибут қабылдайды: NAME, CONTENT, HTTP-EQUIV. Берілген тексті қолдану қиындығы, осы тег арқылы еңгізілетін конструкцияны интерпретациялау үшін, сервис немесе интерфейс қолданушылар осы конструкцияны кеңейтуі және қолдануы керек. Осындай жұмыс түрі үшін программа SGML конструкциясын түсіндіріп беру (интерпретировать) керек. Берілген тегті тәжірибеде қолданудың бірден-бір түрі тақырыпқа анықталған HTTP-EQUIV атрибуты арқылы протокол бойынша HTTP ақпаратын қосу. </a:t>
            </a:r>
            <a:endParaRPr lang="ru-RU" dirty="0"/>
          </a:p>
          <a:p>
            <a:r>
              <a:rPr lang="kk-KZ" dirty="0"/>
              <a:t> &lt; META HTTP-EQUIV=”Keywords”</a:t>
            </a:r>
            <a:endParaRPr lang="ru-RU" dirty="0"/>
          </a:p>
          <a:p>
            <a:r>
              <a:rPr lang="kk-KZ" dirty="0"/>
              <a:t>          CONTENT=”Plasma, Nuclear Physics”&gt;</a:t>
            </a:r>
            <a:endParaRPr lang="ru-RU" dirty="0"/>
          </a:p>
          <a:p>
            <a:r>
              <a:rPr lang="kk-KZ" dirty="0"/>
              <a:t>Осындай қолдану кезінде почтаны жіберуге ыңғайлы болу үшін, HTTP-пакет тақырыбында мынадай жолдар қосылады: Keywords: Plasma, Nuclear Physics.</a:t>
            </a:r>
            <a:endParaRPr lang="ru-RU" dirty="0"/>
          </a:p>
        </p:txBody>
      </p:sp>
    </p:spTree>
    <p:extLst>
      <p:ext uri="{BB962C8B-B14F-4D97-AF65-F5344CB8AC3E}">
        <p14:creationId xmlns:p14="http://schemas.microsoft.com/office/powerpoint/2010/main" val="382497723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2093</Words>
  <Application>Microsoft Office PowerPoint</Application>
  <PresentationFormat>Широкоэкранный</PresentationFormat>
  <Paragraphs>157</Paragraphs>
  <Slides>26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26</vt:i4>
      </vt:variant>
    </vt:vector>
  </HeadingPairs>
  <TitlesOfParts>
    <vt:vector size="31" baseType="lpstr">
      <vt:lpstr>Arial</vt:lpstr>
      <vt:lpstr>Calibri</vt:lpstr>
      <vt:lpstr>Calibri Light</vt:lpstr>
      <vt:lpstr>Times New Roman</vt:lpstr>
      <vt:lpstr>Тема Office</vt:lpstr>
      <vt:lpstr>НТМL тегінің топтары</vt:lpstr>
      <vt:lpstr>НТМL тегінің топтары</vt:lpstr>
      <vt:lpstr>Презентация PowerPoint</vt:lpstr>
      <vt:lpstr>Презентация PowerPoint</vt:lpstr>
      <vt:lpstr>Презентация PowerPoint</vt:lpstr>
      <vt:lpstr>Құжат бетінің тегі</vt:lpstr>
      <vt:lpstr>TITLE</vt:lpstr>
      <vt:lpstr>ISINDEX </vt:lpstr>
      <vt:lpstr>META</vt:lpstr>
      <vt:lpstr>Құжат денесінің тегі.</vt:lpstr>
      <vt:lpstr>BODY </vt:lpstr>
      <vt:lpstr>Белгілеуді басқару тегі </vt:lpstr>
      <vt:lpstr>ALIGN атрибуты.</vt:lpstr>
      <vt:lpstr>Презентация PowerPoint</vt:lpstr>
      <vt:lpstr>&lt;BR&gt; тегі </vt:lpstr>
      <vt:lpstr>&lt;NOBR&gt; тегі </vt:lpstr>
      <vt:lpstr>Презентация PowerPoint</vt:lpstr>
      <vt:lpstr>Презентация PowerPoint</vt:lpstr>
      <vt:lpstr>Презентация PowerPoint</vt:lpstr>
      <vt:lpstr>  Бейнелеу формасын басқару тегтері       Ақпарат типін сипаттайтын тегтер  </vt:lpstr>
      <vt:lpstr>Презентация PowerPoint</vt:lpstr>
      <vt:lpstr>Презентация PowerPoint</vt:lpstr>
      <vt:lpstr>Тізім </vt:lpstr>
      <vt:lpstr>&lt;UL&gt; тегі </vt:lpstr>
      <vt:lpstr>&lt;HR&gt; тегі </vt:lpstr>
      <vt:lpstr>Гипермәтіндік сілтеме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НТМL тегінің топтары</dc:title>
  <dc:creator>student</dc:creator>
  <cp:lastModifiedBy>Данагул</cp:lastModifiedBy>
  <cp:revision>6</cp:revision>
  <dcterms:created xsi:type="dcterms:W3CDTF">2019-03-11T02:30:54Z</dcterms:created>
  <dcterms:modified xsi:type="dcterms:W3CDTF">2025-02-08T20:03:27Z</dcterms:modified>
</cp:coreProperties>
</file>