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89" r:id="rId3"/>
    <p:sldId id="288" r:id="rId4"/>
    <p:sldId id="265" r:id="rId5"/>
    <p:sldId id="266" r:id="rId6"/>
    <p:sldId id="298" r:id="rId7"/>
    <p:sldId id="306" r:id="rId8"/>
    <p:sldId id="307" r:id="rId9"/>
    <p:sldId id="308" r:id="rId10"/>
    <p:sldId id="309" r:id="rId11"/>
    <p:sldId id="311" r:id="rId12"/>
    <p:sldId id="310" r:id="rId13"/>
    <p:sldId id="312" r:id="rId14"/>
    <p:sldId id="300" r:id="rId15"/>
    <p:sldId id="301" r:id="rId16"/>
    <p:sldId id="302" r:id="rId17"/>
    <p:sldId id="305" r:id="rId18"/>
    <p:sldId id="303" r:id="rId19"/>
    <p:sldId id="304" r:id="rId20"/>
    <p:sldId id="260" r:id="rId21"/>
    <p:sldId id="292" r:id="rId22"/>
    <p:sldId id="276" r:id="rId23"/>
    <p:sldId id="277" r:id="rId24"/>
    <p:sldId id="291" r:id="rId25"/>
    <p:sldId id="296" r:id="rId26"/>
    <p:sldId id="293" r:id="rId27"/>
    <p:sldId id="297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1FD44-02A3-4231-B896-710444FB9505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10216-8991-4D86-BE1F-32E3DB151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8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91A079-788D-436E-BBF1-D06EB819E8EF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7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9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2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1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1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1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8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8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2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8D9D-71B0-436D-922A-7529264F0BEE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1F10-E001-4CA4-B732-D3D9D6ED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yAuZkC4Mj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\AppData\Local\Packages\Microsoft.Windows.Photos_8wekyb3d8bbwe\TempState\ShareServiceTempFolder\&#1057;&#1085;&#1080;&#1084;&#1086;&#1082;%20&#1101;&#1082;&#1088;&#1072;&#1085;&#1072;%20(2553).jpe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\AppData\Local\Packages\Microsoft.Windows.Photos_8wekyb3d8bbwe\TempState\ShareServiceTempFolder\&#1057;&#1085;&#1080;&#1084;&#1086;&#1082;%20&#1101;&#1082;&#1088;&#1072;&#1085;&#1072;%20(2554).jpe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earningapps.org/watch?v=pvagenget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s://learningapps.org/qrcode.php?id=pvagenget2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\AppData\Local\Packages\Microsoft.Windows.Photos_8wekyb3d8bbwe\TempState\ShareServiceTempFolder\&#1057;&#1085;&#1080;&#1084;&#1086;&#1082;%20&#1101;&#1082;&#1088;&#1072;&#1085;&#1072;%20(2555).jpe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\Desktop\&#1089;&#1090;&#1080;&#1082;&#1077;&#1088;&#1099;\images%20(7).jpe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7795592" cy="5328592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/>
              <a:t> </a:t>
            </a:r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АТМОСФЕРА ОРНАТУ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 smtClean="0">
                <a:solidFill>
                  <a:schemeClr val="tx1"/>
                </a:solidFill>
              </a:rPr>
              <a:t>«Кубик»</a:t>
            </a:r>
            <a:r>
              <a:rPr lang="kk-KZ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 </a:t>
            </a:r>
            <a:r>
              <a:rPr lang="kk-KZ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  жағымды психологиялық ахуал </a:t>
            </a:r>
            <a:r>
              <a:rPr lang="kk-KZ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орнатады</a:t>
            </a:r>
          </a:p>
          <a:p>
            <a:pPr algn="ctr"/>
            <a:r>
              <a:rPr lang="kk-KZ" sz="3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>
                <a:solidFill>
                  <a:schemeClr val="tx1"/>
                </a:solidFill>
              </a:rPr>
              <a:t> </a:t>
            </a:r>
            <a:r>
              <a:rPr lang="kk-KZ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Бүйректің» </a:t>
            </a:r>
            <a:r>
              <a:rPr lang="kk-KZ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суреті </a:t>
            </a:r>
            <a:r>
              <a:rPr lang="kk-KZ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бойынша  </a:t>
            </a:r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 бірігеді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5" t="2197" r="29642" b="69542"/>
          <a:stretch>
            <a:fillRect/>
          </a:stretch>
        </p:blipFill>
        <p:spPr bwMode="auto">
          <a:xfrm>
            <a:off x="4716016" y="3645024"/>
            <a:ext cx="345638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5" t="2197" r="29642" b="69542"/>
          <a:stretch>
            <a:fillRect/>
          </a:stretch>
        </p:blipFill>
        <p:spPr bwMode="auto">
          <a:xfrm>
            <a:off x="755576" y="3717032"/>
            <a:ext cx="345638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13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Бүйрек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75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 idx="4294967295"/>
          </p:nvPr>
        </p:nvSpPr>
        <p:spPr>
          <a:xfrm>
            <a:off x="755650" y="476250"/>
            <a:ext cx="7345363" cy="936625"/>
          </a:xfrm>
        </p:spPr>
        <p:txBody>
          <a:bodyPr anchor="ctr"/>
          <a:lstStyle/>
          <a:p>
            <a:pPr algn="ctr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Бүйректің құрылысы:</a:t>
            </a:r>
          </a:p>
        </p:txBody>
      </p:sp>
      <p:sp>
        <p:nvSpPr>
          <p:cNvPr id="16387" name="Rectangle 3"/>
          <p:cNvSpPr txBox="1">
            <a:spLocks/>
          </p:cNvSpPr>
          <p:nvPr/>
        </p:nvSpPr>
        <p:spPr bwMode="auto">
          <a:xfrm>
            <a:off x="608013" y="1628775"/>
            <a:ext cx="8137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kk-KZ" altLang="ru-RU" sz="2400">
                <a:solidFill>
                  <a:schemeClr val="tx2"/>
                </a:solidFill>
                <a:cs typeface="Arial" charset="0"/>
              </a:rPr>
              <a:t>	</a:t>
            </a:r>
            <a:r>
              <a:rPr lang="kk-KZ" altLang="ru-RU" sz="2500">
                <a:latin typeface="Times New Roman" pitchFamily="18" charset="0"/>
                <a:cs typeface="Times New Roman" pitchFamily="18" charset="0"/>
              </a:rPr>
              <a:t>Бүйрек </a:t>
            </a:r>
            <a:r>
              <a:rPr lang="kk-KZ" altLang="ru-RU" sz="2500" b="1">
                <a:latin typeface="Times New Roman" pitchFamily="18" charset="0"/>
                <a:cs typeface="Times New Roman" pitchFamily="18" charset="0"/>
              </a:rPr>
              <a:t>қыртысты</a:t>
            </a:r>
            <a:r>
              <a:rPr lang="kk-KZ" altLang="ru-RU" sz="2500">
                <a:latin typeface="Times New Roman" pitchFamily="18" charset="0"/>
                <a:cs typeface="Times New Roman" pitchFamily="18" charset="0"/>
              </a:rPr>
              <a:t> (бүйректің беткей қабатына жақын орналасқан) және </a:t>
            </a:r>
            <a:r>
              <a:rPr lang="kk-KZ" altLang="ru-RU" sz="2500" b="1">
                <a:latin typeface="Times New Roman" pitchFamily="18" charset="0"/>
                <a:cs typeface="Times New Roman" pitchFamily="18" charset="0"/>
              </a:rPr>
              <a:t>милық</a:t>
            </a:r>
            <a:r>
              <a:rPr lang="kk-KZ" altLang="ru-RU" sz="2500">
                <a:latin typeface="Times New Roman" pitchFamily="18" charset="0"/>
                <a:cs typeface="Times New Roman" pitchFamily="18" charset="0"/>
              </a:rPr>
              <a:t> (ішкі қабат) заттан тұрады. </a:t>
            </a:r>
          </a:p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kk-KZ" altLang="ru-RU" sz="2500">
                <a:latin typeface="Times New Roman" pitchFamily="18" charset="0"/>
                <a:cs typeface="Times New Roman" pitchFamily="18" charset="0"/>
              </a:rPr>
              <a:t>	Қыртысты заты милық қабатқа Бертини бағандары түрінде енеді, ал милық заты қыртысты затқа Феррейн сәулелері түрінде көтеріледі. </a:t>
            </a:r>
          </a:p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kk-KZ" altLang="ru-RU" sz="2500">
                <a:latin typeface="Times New Roman" pitchFamily="18" charset="0"/>
                <a:cs typeface="Times New Roman" pitchFamily="18" charset="0"/>
              </a:rPr>
              <a:t>	Бүйректе </a:t>
            </a:r>
            <a:r>
              <a:rPr lang="kk-KZ" altLang="ru-RU" sz="2500" b="1">
                <a:latin typeface="Times New Roman" pitchFamily="18" charset="0"/>
                <a:cs typeface="Times New Roman" pitchFamily="18" charset="0"/>
              </a:rPr>
              <a:t>бүйрек ұлпасы </a:t>
            </a:r>
            <a:r>
              <a:rPr lang="kk-KZ" altLang="ru-RU" sz="2500">
                <a:latin typeface="Times New Roman" pitchFamily="18" charset="0"/>
                <a:cs typeface="Times New Roman" pitchFamily="18" charset="0"/>
              </a:rPr>
              <a:t>(несепті түзу үшін қажетті қанның сүзілуіне жауапты)</a:t>
            </a:r>
            <a:r>
              <a:rPr lang="kk-KZ" altLang="ru-RU" sz="2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50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altLang="ru-RU" sz="2500" b="1">
                <a:latin typeface="Times New Roman" pitchFamily="18" charset="0"/>
                <a:cs typeface="Times New Roman" pitchFamily="18" charset="0"/>
              </a:rPr>
              <a:t>тостағанша-түбекше жүйесін</a:t>
            </a:r>
            <a:r>
              <a:rPr lang="kk-KZ" altLang="ru-RU" sz="2500">
                <a:latin typeface="Times New Roman" pitchFamily="18" charset="0"/>
                <a:cs typeface="Times New Roman" pitchFamily="18" charset="0"/>
              </a:rPr>
              <a:t> (түзілген несепті жинақтау және шығаруға жауапты) ажыратады.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95288" y="1484313"/>
            <a:ext cx="856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eaLnBrk="1" hangingPunct="1"/>
            <a: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Бүйректер арқылы 1 минутта барлық қанның 1/5  бөлігі өтеді.</a:t>
            </a:r>
          </a:p>
          <a:p>
            <a:pPr indent="180975" eaLnBrk="1" hangingPunct="1"/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/>
            <a: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 жұмысы жүйкелік-гуморальды жолдармен реттеледі.</a:t>
            </a:r>
          </a:p>
          <a:p>
            <a:pPr indent="180975"/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/>
            <a: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Бүйректегі тастар  рН = 5,5-6,0, =&gt; ортада түседі, сілтілі минералды тұздар тастың түзілуін тежейді.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0517" y="549275"/>
            <a:ext cx="5698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Бүйректің</a:t>
            </a:r>
            <a:r>
              <a:rPr lang="ru-RU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endParaRPr lang="ru-RU" sz="4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549275"/>
            <a:ext cx="7488238" cy="935038"/>
          </a:xfrm>
        </p:spPr>
        <p:txBody>
          <a:bodyPr anchor="ctr"/>
          <a:lstStyle/>
          <a:p>
            <a:pPr algn="ctr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Бүйректің қызметтері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557338"/>
            <a:ext cx="8135937" cy="4248150"/>
          </a:xfrm>
        </p:spPr>
        <p:txBody>
          <a:bodyPr/>
          <a:lstStyle/>
          <a:p>
            <a:pPr marL="0" indent="0">
              <a:buNone/>
            </a:pPr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1. Қандағы тұз концентрациясы мен жасушалардан ағып өтетін сұйықтықтардың осмостық қысымын реттейді. Дене сұйықтығындағы тұздың концентрациясы жасуша ішіндегі концентрациясынан артық болса, су жасушадан шығып, жасуша бүрісіп қалады. </a:t>
            </a:r>
            <a:endParaRPr lang="kk-KZ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. Қан мен басқа да сұйықтықтың құрамын реттейді. </a:t>
            </a:r>
            <a:endParaRPr lang="kk-KZ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. Бүйрек – күрделі биологиялық сүзгі: ағзадағы артық су, тұз, дәрі заттарды шығарып, жетіспейтін заттарды сүзіп алып қалады. </a:t>
            </a:r>
            <a:endParaRPr lang="kk-KZ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. Бүйректе зәр (несеп) түзіледі. </a:t>
            </a:r>
            <a:endParaRPr lang="kk-KZ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. Ағзаның ішкі ортасы құрамының тұрақтылығын сақтайды</a:t>
            </a:r>
            <a:r>
              <a:rPr lang="kk-KZ" altLang="ru-RU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altLang="ru-RU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. Су мен тұздың мөлшерін реттейді</a:t>
            </a:r>
            <a:endParaRPr lang="kk-KZ" altLang="ru-RU" dirty="0" smtClean="0">
              <a:solidFill>
                <a:schemeClr val="tx1"/>
              </a:solidFill>
              <a:latin typeface="Arial" charset="0"/>
            </a:endParaRPr>
          </a:p>
          <a:p>
            <a:endParaRPr lang="ru-RU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43434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601788" y="1327150"/>
            <a:ext cx="5715000" cy="608013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k-KZ" altLang="ru-RU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ЗӘР ШЫҒАРУ ЖҮЙЕСІ</a:t>
            </a:r>
            <a:endParaRPr lang="ru-RU" altLang="ru-RU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066800" y="2590800"/>
            <a:ext cx="2539413" cy="46166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kk-KZ" alt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Зәр  түзуші  мүше</a:t>
            </a:r>
            <a:endParaRPr lang="ru-RU" altLang="ru-RU" sz="2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5029200" y="2590800"/>
            <a:ext cx="2960234" cy="46166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kk-KZ" alt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Зәр шығарушы мүше</a:t>
            </a:r>
            <a:endParaRPr lang="ru-RU" altLang="ru-RU" sz="2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752600" y="3581400"/>
            <a:ext cx="1107996" cy="46166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kk-KZ" altLang="ru-RU"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Бүйрек</a:t>
            </a:r>
            <a:endParaRPr lang="ru-RU" altLang="ru-RU" sz="2400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6172200" y="3505200"/>
            <a:ext cx="1208985" cy="46166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kk-KZ" altLang="ru-RU"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Зәрағар</a:t>
            </a:r>
            <a:endParaRPr lang="ru-RU" altLang="ru-RU" sz="2400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6324600" y="4419600"/>
            <a:ext cx="878767" cy="46166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kk-KZ" altLang="ru-RU"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Қуық</a:t>
            </a:r>
            <a:endParaRPr lang="ru-RU" altLang="ru-RU" sz="2400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5481638" y="5410200"/>
            <a:ext cx="2824162" cy="46166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k-KZ" altLang="ru-RU" sz="2400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Зәр шығару өзегі</a:t>
            </a:r>
            <a:endParaRPr lang="ru-RU" altLang="ru-RU" sz="2400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 flipH="1">
            <a:off x="2667000" y="2057400"/>
            <a:ext cx="457200" cy="5334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Line 15"/>
          <p:cNvSpPr>
            <a:spLocks noChangeShapeType="1"/>
          </p:cNvSpPr>
          <p:nvPr/>
        </p:nvSpPr>
        <p:spPr bwMode="auto">
          <a:xfrm>
            <a:off x="5486400" y="2057400"/>
            <a:ext cx="533400" cy="5334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Line 19"/>
          <p:cNvSpPr>
            <a:spLocks noChangeShapeType="1"/>
          </p:cNvSpPr>
          <p:nvPr/>
        </p:nvSpPr>
        <p:spPr bwMode="auto">
          <a:xfrm>
            <a:off x="2438400" y="3048000"/>
            <a:ext cx="0" cy="5334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Line 20"/>
          <p:cNvSpPr>
            <a:spLocks noChangeShapeType="1"/>
          </p:cNvSpPr>
          <p:nvPr/>
        </p:nvSpPr>
        <p:spPr bwMode="auto">
          <a:xfrm>
            <a:off x="6858000" y="3048000"/>
            <a:ext cx="0" cy="4572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6" name="Line 21"/>
          <p:cNvSpPr>
            <a:spLocks noChangeShapeType="1"/>
          </p:cNvSpPr>
          <p:nvPr/>
        </p:nvSpPr>
        <p:spPr bwMode="auto">
          <a:xfrm>
            <a:off x="6858000" y="4876800"/>
            <a:ext cx="0" cy="5334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7" name="Line 22"/>
          <p:cNvSpPr>
            <a:spLocks noChangeShapeType="1"/>
          </p:cNvSpPr>
          <p:nvPr/>
        </p:nvSpPr>
        <p:spPr bwMode="auto">
          <a:xfrm>
            <a:off x="6858000" y="3962400"/>
            <a:ext cx="0" cy="4572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5976" y="18864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 smtClean="0"/>
              <a:t>    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3285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260648"/>
            <a:ext cx="8158162" cy="547688"/>
          </a:xfrm>
          <a:prstGeom prst="rect">
            <a:avLst/>
          </a:prstGeom>
        </p:spPr>
        <p:txBody>
          <a:bodyPr/>
          <a:lstStyle/>
          <a:p>
            <a:pPr algn="ctr" defTabSz="407526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kk-KZ" sz="4000" b="1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Зәршығару </a:t>
            </a:r>
            <a:r>
              <a:rPr lang="kk-KZ" sz="40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жүйесі</a:t>
            </a:r>
            <a:endParaRPr lang="ru-RU" sz="4000" b="1" kern="0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450263" cy="34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88640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Қуық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82251"/>
            <a:ext cx="42844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Қуықтың қабырғасы: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сілемейлі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қабық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ортаңғы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етті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қабық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сірлі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қабық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3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9685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Нефрон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Нефрондар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микроскопия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млн-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нефрон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(65-сурет). Нефрон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торлап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қыртысты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шумағына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қыртысты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едәуір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жіпшелер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қыртысты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қаратылған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ұқсайды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КМЖ-3 ТОКСАН\1355118695.63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6611"/>
            <a:ext cx="33843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53012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Нефронның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шумағының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қаптамасы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 – нефрон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өзекшесі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4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жинағыш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түтікше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6 – артерия; 7 – вена</a:t>
            </a:r>
          </a:p>
        </p:txBody>
      </p:sp>
    </p:spTree>
    <p:extLst>
      <p:ext uri="{BB962C8B-B14F-4D97-AF65-F5344CB8AC3E}">
        <p14:creationId xmlns:p14="http://schemas.microsoft.com/office/powerpoint/2010/main" val="48548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Зәрдің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96% су, 1,5%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бейорганикалық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калий, кальций, магний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карбонаттары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несепнәр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(мочевина)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Несепнәр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аммиактан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тәулігіне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1,2–1,6 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сарғыш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урохром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пигментіне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Урохром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ыдырауынан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пигментінен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несепнәрмен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748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тәулігіне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1700–1800 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етілуімен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капилляр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қантамырлары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шумағын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естеріңе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түсіріңдер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сүзілу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(фильтрация),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сіңірілу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абсорбция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сүзілу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сүзілу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қыртысты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денешігіндегі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капилляр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шумағындағы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нәруыздар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аминқышқылдары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натрий, калий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сіңіріледі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сіңірілуі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тәулігіне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81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fld id="{7FF4D051-1CA9-49C3-BD1E-5DC0CFA87FF8}" type="slidenum">
              <a:rPr lang="ru-RU" altLang="ru-RU"/>
              <a:pPr>
                <a:buFont typeface="Arial" charset="0"/>
                <a:buNone/>
                <a:defRPr/>
              </a:pPr>
              <a:t>2</a:t>
            </a:fld>
            <a:endParaRPr lang="ru-RU" altLang="ru-RU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009650" y="169334"/>
            <a:ext cx="4282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k-KZ" altLang="ru-RU" sz="3600" b="1" dirty="0"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57424"/>
            <a:ext cx="6336704" cy="36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971" y="962353"/>
            <a:ext cx="5436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Сұрақты ұстап ал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тәсілі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56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78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жұмыс.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56669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57972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908720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1-топ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«Бөліп шығару жүйесінің рөлі»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2-топ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Бүйректің құрылысы мен рөлі»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3-топ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«Зәрдің шығарылуы»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2627" y="-243408"/>
            <a:ext cx="7317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admin\Desktop\стикеры\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62" y="3933056"/>
            <a:ext cx="4497288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0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9033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«Кинометафора»</a:t>
            </a:r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стикеры\img_user_file_5eb664e1c9d87_5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26730" r="29952" b="15384"/>
          <a:stretch/>
        </p:blipFill>
        <p:spPr bwMode="auto">
          <a:xfrm>
            <a:off x="3361220" y="1340768"/>
            <a:ext cx="2479431" cy="264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6020" y="46531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Бүйрек құрылысы және қызметі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u="sng" dirty="0">
                <a:hlinkClick r:id="rId3"/>
              </a:rPr>
              <a:t>https://youtu.be/fyAuZkC4MjM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34076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05273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2364" y="694437"/>
            <a:ext cx="7614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3568" y="116632"/>
            <a:ext cx="61597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sz="28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kumimoji="0" lang="kk-KZ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-тапсырма  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kk-KZ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AppData\Local\Packages\Microsoft.Windows.Photos_8wekyb3d8bbwe\TempState\ShareServiceTempFolder\Снимок экрана (2553)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9" y="1314346"/>
            <a:ext cx="2968775" cy="420442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04456" y="131434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Суреттегі зәр шығару жүйесінің № 2 санымен белгіленген мүшесін атаңыз. №2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_____________________________________________________№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санымен берілген мүшенің атқаратын қызметін сипаттаңыз. ________________________________________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456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адамның зәр шығару жүйесі мүшелерінің құрылысы мен қызметін түсіндіреді;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 балл-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kk-KZ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248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09933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6632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dmin\AppData\Local\Packages\Microsoft.Windows.Photos_8wekyb3d8bbwe\TempState\ShareServiceTempFolder\Снимок экрана (2554)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/>
          <a:stretch>
            <a:fillRect/>
          </a:stretch>
        </p:blipFill>
        <p:spPr bwMode="auto">
          <a:xfrm>
            <a:off x="1280870" y="797518"/>
            <a:ext cx="4752528" cy="276243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7695" y="371703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әрпімен белгіленген бүйрек құрылымын атаңыз. Қызметін жазыңыз. Е_____________________________________________________________________________ Қызметі:________________________________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7371" y="5733256"/>
            <a:ext cx="7305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Дескриптор:</a:t>
            </a:r>
            <a:endParaRPr lang="ru-RU" dirty="0"/>
          </a:p>
          <a:p>
            <a:r>
              <a:rPr lang="kk-KZ" dirty="0"/>
              <a:t>бүйректің құрылымдық бірлігін атайды және қызметін сипаттайды.</a:t>
            </a:r>
            <a:endParaRPr lang="ru-RU" dirty="0"/>
          </a:p>
          <a:p>
            <a:r>
              <a:rPr lang="kk-KZ" dirty="0"/>
              <a:t>Жалпы балл-</a:t>
            </a:r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1067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b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Нефронның құрылысын </a:t>
            </a:r>
            <a:r>
              <a:rPr lang="kk-KZ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жазыңдар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Слайд3 (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2413" r="9979" b="4845"/>
          <a:stretch>
            <a:fillRect/>
          </a:stretch>
        </p:blipFill>
        <p:spPr bwMode="auto">
          <a:xfrm>
            <a:off x="683568" y="1268760"/>
            <a:ext cx="7344816" cy="374441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522920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Дескриптор :</a:t>
            </a:r>
            <a:endParaRPr lang="ru-RU" dirty="0"/>
          </a:p>
          <a:p>
            <a:r>
              <a:rPr lang="kk-KZ" dirty="0"/>
              <a:t>нефронның құрылысын анықтайды;</a:t>
            </a:r>
            <a:endParaRPr lang="ru-RU" dirty="0"/>
          </a:p>
          <a:p>
            <a:r>
              <a:rPr lang="kk-KZ" dirty="0"/>
              <a:t>Жалпы балл</a:t>
            </a:r>
            <a:r>
              <a:rPr lang="ru-RU" dirty="0"/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736131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платформасында тапсырма орындайды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Бөліп шығару жүйесі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https://learningapps.org/watch?v=pvagenget23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earningapps.org/qrcode.php?id=pvagenget23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410445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429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5-тапсырма   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Суреттен бүйректің құрылысын анықтап, бос торкөздерге жаз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dmin\AppData\Local\Packages\Microsoft.Windows.Photos_8wekyb3d8bbwe\TempState\ShareServiceTempFolder\Снимок экрана (2555)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68752" cy="367240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/>
              <a:t>Дескриптор :</a:t>
            </a:r>
            <a:endParaRPr lang="ru-RU" dirty="0"/>
          </a:p>
          <a:p>
            <a:r>
              <a:rPr lang="kk-KZ" dirty="0"/>
              <a:t>суреттен бүйректің құрылысын анықтайды;</a:t>
            </a:r>
            <a:endParaRPr lang="ru-RU" dirty="0"/>
          </a:p>
          <a:p>
            <a:r>
              <a:rPr lang="kk-KZ" dirty="0"/>
              <a:t>Жалпы балл-5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53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КТЖ-2024-2025ж\ФО\стикеры\КӨРНЕКІЛІК\Изображение WhatsApp 2024-02-04 в 22.31.29_342b4c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55625"/>
            <a:ext cx="8128000" cy="57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98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стикеры\68ee52425cb4cfa35682cfcef58cccf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784887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1358" y="3244334"/>
            <a:ext cx="169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/>
              <a:t>§</a:t>
            </a:r>
            <a:r>
              <a:rPr lang="ru-RU" sz="3600" b="1" dirty="0" smtClean="0"/>
              <a:t>28 </a:t>
            </a:r>
            <a:r>
              <a:rPr lang="kk-KZ" sz="3600" b="1" dirty="0"/>
              <a:t>оку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1652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63959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Стоп кадр» тәсілі 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стикеры\images (7)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82" y="1268760"/>
            <a:ext cx="626861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57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781" y="404664"/>
            <a:ext cx="749808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Шығару жүйесі мүшелерінің құрылысы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717032"/>
            <a:ext cx="7498080" cy="3611488"/>
          </a:xfrm>
        </p:spPr>
        <p:txBody>
          <a:bodyPr/>
          <a:lstStyle/>
          <a:p>
            <a:pPr marL="82296" indent="0">
              <a:buNone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ПӘНІ:БИОЛОГИЯ</a:t>
            </a:r>
          </a:p>
          <a:p>
            <a:pPr marL="82296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СЫНЫБЫ: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772816"/>
            <a:ext cx="6345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7236" y="1772816"/>
            <a:ext cx="6707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8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842493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  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8.1.5.1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зәр шығару жүйесі мүшелерінің құрылысы мен қызметін сипаттау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8.1.5.2 бүйректің құрылымдық бөліктерін танып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білуі;</a:t>
            </a: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адамның зәр шығару жүйесі мүшелерінің құрылысы мен қызметін сипаттай алады: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бүйректің құрылымдық бөліктерін танып біледі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Құзыреттілік: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азаматтық борыш және парасаттылық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Заң және тәртіп: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 жүйе мен адам құқығы негіздерін білу;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 пен әділдік, нормалар мен ережелерді сақтау қажеттілігін түсіну;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 қорғау мен қауіпсіздікті қамтамасыз етудегі заң мен тәртіптің маңыздылығын білу;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4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5" y="476672"/>
            <a:ext cx="721523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kk-KZ" dirty="0" smtClean="0"/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Бөліп шығару-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адамның ағзасында, қанда болатын зат алмасу процесі кезінде бөліп шыққан сұйық күйдегі соңғы қалдық заттарды сыртқа бөліп шығарып, ағзадағы су мен тұздың балансын (қалыпты жағдайда болуын)  қадағалайтын жүйе.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ÐÐ°ÑÑÐ¸Ð½ÐºÐ¸ Ð¿Ð¾ Ð·Ð°Ð¿ÑÐ¾ÑÑ Ð±Ò¯Ð¹ÑÐµ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24176"/>
            <a:ext cx="2592288" cy="2575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0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4" descr="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66913"/>
            <a:ext cx="3411537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5" descr="1m.jpg"/>
          <p:cNvPicPr>
            <a:picLocks noChangeAspect="1"/>
          </p:cNvPicPr>
          <p:nvPr/>
        </p:nvPicPr>
        <p:blipFill>
          <a:blip r:embed="rId4" cstate="print"/>
          <a:srcRect l="10207"/>
          <a:stretch>
            <a:fillRect/>
          </a:stretch>
        </p:blipFill>
        <p:spPr bwMode="auto">
          <a:xfrm>
            <a:off x="3995738" y="2024063"/>
            <a:ext cx="4973637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6429375" y="28575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k-KZ" altLang="ru-RU" sz="4800" b="1" i="1">
                <a:solidFill>
                  <a:srgbClr val="0070C0"/>
                </a:solidFill>
                <a:latin typeface="Calibri" pitchFamily="34" charset="0"/>
              </a:rPr>
              <a:t>бүйрек</a:t>
            </a:r>
            <a:endParaRPr lang="ru-RU" altLang="ru-RU" sz="48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269" name="TextBox 12"/>
          <p:cNvSpPr txBox="1">
            <a:spLocks noChangeArrowheads="1"/>
          </p:cNvSpPr>
          <p:nvPr/>
        </p:nvSpPr>
        <p:spPr bwMode="auto">
          <a:xfrm>
            <a:off x="323850" y="207963"/>
            <a:ext cx="5040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kk-KZ" altLang="ru-RU" sz="2800" b="1"/>
              <a:t>   Құрсақ қуысында омыртқа жотасының бел бөлігінің екі жағында орналасқан қос мүше</a:t>
            </a:r>
            <a:endParaRPr lang="ru-RU" altLang="ru-RU" sz="2800" b="1"/>
          </a:p>
        </p:txBody>
      </p:sp>
    </p:spTree>
    <p:extLst>
      <p:ext uri="{BB962C8B-B14F-4D97-AF65-F5344CB8AC3E}">
        <p14:creationId xmlns:p14="http://schemas.microsoft.com/office/powerpoint/2010/main" val="12847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418138" y="115888"/>
            <a:ext cx="3059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defRPr/>
            </a:pPr>
            <a:r>
              <a:rPr lang="kk-KZ" altLang="ru-RU" sz="4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Бүйрек </a:t>
            </a:r>
            <a:endParaRPr lang="ru-RU" altLang="ru-RU" sz="48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Рисунок 4" descr="1176088340_an_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87450"/>
            <a:ext cx="35988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539750" y="1187450"/>
            <a:ext cx="44307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Үрмебұршақ пішінді, оның ойыс жағы омыртқа жотасына қараған. Осы ойыс бөлік арқылы қан және жүйке тамырлары кіреді. Осы бөліктен несепағар бастама алады.</a:t>
            </a:r>
          </a:p>
        </p:txBody>
      </p:sp>
    </p:spTree>
    <p:extLst>
      <p:ext uri="{BB962C8B-B14F-4D97-AF65-F5344CB8AC3E}">
        <p14:creationId xmlns:p14="http://schemas.microsoft.com/office/powerpoint/2010/main" val="28133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7"/>
            <a:ext cx="7548047" cy="557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Бүйрек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16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760</Words>
  <Application>Microsoft Office PowerPoint</Application>
  <PresentationFormat>Экран (4:3)</PresentationFormat>
  <Paragraphs>133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 САБАҚТЫҢ ТАҚЫРЫБЫ:      Шығару жүйесі мүшелерінің құрылысы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Бүйректің құрылысы:</vt:lpstr>
      <vt:lpstr>Презентация PowerPoint</vt:lpstr>
      <vt:lpstr>Бүйректің қызметтері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Топтық жұмыс.   </vt:lpstr>
      <vt:lpstr>Презентация PowerPoint</vt:lpstr>
      <vt:lpstr>Презентация PowerPoint</vt:lpstr>
      <vt:lpstr>Презентация PowerPoint</vt:lpstr>
      <vt:lpstr>3-тапсырма Нефронның құрылысын жазыңдар</vt:lpstr>
      <vt:lpstr>Презентация PowerPoint</vt:lpstr>
      <vt:lpstr> 5-тапсырма     Суреттен бүйректің құрылысын анықтап, бос торкөздерге жаз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dcterms:created xsi:type="dcterms:W3CDTF">2023-09-03T03:57:06Z</dcterms:created>
  <dcterms:modified xsi:type="dcterms:W3CDTF">2025-01-07T16:31:58Z</dcterms:modified>
</cp:coreProperties>
</file>