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9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87" d="100"/>
          <a:sy n="87" d="100"/>
        </p:scale>
        <p:origin x="49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C4EE-B6F2-FB48-ACAD-344F3010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394DD-AF1C-F346-91D1-69F51D8A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9C4B-C4ED-E846-BCB0-E6DC7F79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2D3-F3EB-6A40-9443-8F28651D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8581-04A2-3D42-A78B-A3C431E4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9B97-FE24-9245-A186-BD6F16926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7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9C54-906D-F943-8F4C-24F632CA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38FA2-0DBE-FE43-911A-C0C734BD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CC80-DCBE-1A40-A0CF-C36FDAEE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FAE9-BD6B-6A44-AFFF-8DD9546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38AC-356A-0A49-98AB-0557E47E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80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C85EE-8142-6445-A785-5EB6DCEC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94FB-DF78-744C-BAD7-ED083BBE1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F753-F9F0-6446-866B-060B1C02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143D-B22C-6746-8676-A5808C7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D636E-5DD7-0B4A-B81D-A730BBD0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9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F290-66D9-3546-9AAB-357C66FB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B243-BC55-5643-AB0E-609E12AC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3A2A-25A1-2142-96A1-045091CC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C8493-7002-FB49-8A66-5C6F6C7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F280-D1B3-3C43-BFB9-30E44C7D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1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7810-17FF-C944-A4DE-4F5D4D0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47A6-C1BA-4340-A734-E1E91286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518F-4F5D-5441-9A06-2E7195B3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2D50-C73F-E848-943E-68A6D2F7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35A6-7419-1344-8738-D749E00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92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F8E2-5CC8-7244-B1F3-672768F0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8371-B4A9-0D4F-AC5F-3B424747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EB29-3A32-544B-8BAD-A3FCEE2C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755E3-7DF0-5249-8F8A-8107884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6228-DEA2-D34E-ABFC-3CDE25F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6F834-A7D5-4047-9E30-8F5CBD98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87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9BF9-2F1A-A64C-9B07-D6D09A8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0A1D-9EA7-5A47-8ADD-11546A6B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08AAA-DCA4-5240-B315-17EEC409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B5E6F-AD9A-A341-A552-28A122FC0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34A8-7AAE-434F-9F3A-4345E3F55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FEBB8-77DA-0B47-A731-34277375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0F4A8-A466-E046-9E2C-F4C58BC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F2AD3-D037-9749-91A3-37FE82FC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5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C101-4860-804B-A475-2FFAFEBA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C6AD3-BEE2-8E45-A05C-C9D424E3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493FC-F01D-6547-B467-E1D82BFB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11CB8-DF7A-724D-8A4D-4063BFB4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87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C03B3-0BE0-AC41-838B-F38A3DBF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CF1EE-8DEE-F746-A32F-986D7FA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36C0-5C88-D14F-9A50-4E58CB0F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85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E054-6F32-9049-B397-9C776829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B1A6-63A4-EB46-906C-62038ED0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857E9-632E-BB49-B83A-D808D3E9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E4DA-65E4-7C4A-9564-738BFD3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FE15E-7E70-4B4C-884D-DBAD616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B9AA-0179-854B-8A58-A22B392C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68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2B31-CD68-9245-B8DB-9EEECF7E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B3B77-13DB-2E41-8C5F-7F9F2C1D6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4DCF4-5480-0A4B-9328-A08BE0C3B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53FD8-4A3C-8144-953A-ED13DD11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9DEDA-2B36-7B47-ABB8-C7AF87DF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5239-D9A3-F045-91D8-D88B7C5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1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8A567-A57D-CF4F-A8AD-C8C2F74C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A1A8-D8E6-F543-AB57-3F070ADD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D3B1-30B5-B942-A2E7-B0E6472F0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B29-9700-3042-A6D8-B64514ACBA1D}" type="datetimeFigureOut">
              <a:rPr lang="x-none" smtClean="0"/>
              <a:t>1/30/2025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2A1D-C459-8145-BC8E-2D157F2B4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E2049-8419-CA4A-9125-6AC57FDA2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A26F-7322-7940-ABEC-800C2056741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1F22B-CAD4-DB43-9208-5026264B53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56414238" TargetMode="External"/><Relationship Id="rId2" Type="http://schemas.openxmlformats.org/officeDocument/2006/relationships/hyperlink" Target="https://wordwall.net/ru/resource/707777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u/resource/2514756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Wc7sXlOXc4?si=x12frjHilrOh8HZ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EB9F-60F5-E140-8213-28F1162E6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452" y="475199"/>
            <a:ext cx="9611096" cy="2387600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ОРНАТУ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x-none" b="1" dirty="0">
              <a:solidFill>
                <a:schemeClr val="accent6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0492" y="2247246"/>
            <a:ext cx="90767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«Көбелек»  арқылы  </a:t>
            </a: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топтарға бірігеді.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1288" y="4309246"/>
            <a:ext cx="7742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Көңілді күй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бойынша   жағымды  психологиялық ахуал орнату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357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0" y="688653"/>
            <a:ext cx="10711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-тапсырма 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PISA тапсырмасы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4404" y="1054019"/>
            <a:ext cx="10854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Қанның құрамы мен қызметі</a:t>
            </a:r>
            <a:endParaRPr lang="ru-RU" dirty="0"/>
          </a:p>
          <a:p>
            <a:r>
              <a:rPr lang="kk-KZ" b="1" dirty="0"/>
              <a:t> </a:t>
            </a:r>
            <a:r>
              <a:rPr lang="kk-KZ" dirty="0" smtClean="0"/>
              <a:t>Мәтінді </a:t>
            </a:r>
            <a:r>
              <a:rPr lang="kk-KZ" dirty="0"/>
              <a:t>оқу және сұрақтарға жауап беріңіз.</a:t>
            </a:r>
            <a:endParaRPr lang="ru-RU" dirty="0"/>
          </a:p>
          <a:p>
            <a:r>
              <a:rPr lang="kk-KZ" dirty="0"/>
              <a:t>Қан – бұл дәнекер ұлпа, оның пайда плазма және қан түйіршіктері (эритроциттер, лейкоциттер, тромбоциттер). Плазма – қанның құйылған бөлігі, 90%-дан оның су ресурстары, ал қалған ресурстар, зиянды, минералды заттар және басқа заттар ресурстар.Эритроциттер – қанның ең көп жасушалары, олардың негізгі қызметі – гемоглобиннің көмегімен оттегіні тасымалдау. лейкоциттер – ағзаны ауру тудыратын микроорганизмдерден қорғайтын ақ қан жасушалары. Тромбоциттер – қанның ұюын қамтамасыз етіп, қанды жақсартунғанда қанды тоқтатуға көмектеседі.</a:t>
            </a:r>
            <a:endParaRPr lang="ru-RU" dirty="0"/>
          </a:p>
          <a:p>
            <a:r>
              <a:rPr lang="kk-KZ" dirty="0"/>
              <a:t>Қанның негізгі қызметтері: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4404" y="3709726"/>
            <a:ext cx="113171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Транспорттық қызмет – оттегі мен қоректік азық-түлік өнімдерін шығару, қышқыл газы мен зат өнімдерін шығару.</a:t>
            </a:r>
            <a:endParaRPr lang="ru-RU" dirty="0"/>
          </a:p>
          <a:p>
            <a:r>
              <a:rPr lang="kk-KZ" dirty="0"/>
              <a:t>Гомеостаздық қызмет – ағзалардағы ресурстар, рН энергия және жылу реттеуді сақтау.</a:t>
            </a:r>
            <a:endParaRPr lang="ru-RU" dirty="0"/>
          </a:p>
          <a:p>
            <a:r>
              <a:rPr lang="kk-KZ" dirty="0"/>
              <a:t>Қорғаныштық қызмет – инфекцияларға қарсы күрес және зақымданған жерлерді қалпына келтіру.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Сұрақтар:</a:t>
            </a:r>
            <a:endParaRPr lang="ru-RU" dirty="0"/>
          </a:p>
          <a:p>
            <a:r>
              <a:rPr lang="kk-KZ" dirty="0"/>
              <a:t>1.Қанның қандай негізгі ережелері?</a:t>
            </a:r>
            <a:endParaRPr lang="ru-RU" dirty="0"/>
          </a:p>
          <a:p>
            <a:r>
              <a:rPr lang="kk-KZ" dirty="0"/>
              <a:t>2.Эритроциттердің ағзадағы негізгі қызметі қандай?</a:t>
            </a:r>
            <a:endParaRPr lang="ru-RU" dirty="0"/>
          </a:p>
          <a:p>
            <a:r>
              <a:rPr lang="kk-KZ" dirty="0"/>
              <a:t>3.Қанның гомеостаздық қызметі нені бар?</a:t>
            </a:r>
            <a:endParaRPr lang="ru-RU" dirty="0"/>
          </a:p>
          <a:p>
            <a:r>
              <a:rPr lang="kk-KZ" dirty="0"/>
              <a:t>4.қалай  белсенді түрде жұмыс істейді?</a:t>
            </a:r>
            <a:endParaRPr lang="ru-RU" dirty="0"/>
          </a:p>
          <a:p>
            <a:r>
              <a:rPr lang="kk-KZ" dirty="0"/>
              <a:t>5.Тромбоциттердің қан ұюындағы рөлі қандай?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8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8171" y="335846"/>
            <a:ext cx="780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3-тапсырма </a:t>
            </a: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6534" y="5554682"/>
            <a:ext cx="8253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WORTWALL тапсырмасын орындайды,сұрақтарға жауап береді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балл-2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534" y="12853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WORTWALL тапсырмасын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орындау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/>
              <a:t>WORTWALL тапсырмасын орындау</a:t>
            </a:r>
            <a:endParaRPr lang="ru-RU" dirty="0"/>
          </a:p>
          <a:p>
            <a:r>
              <a:rPr lang="kk-KZ" dirty="0"/>
              <a:t>1 жұп тапсырмасы: </a:t>
            </a:r>
            <a:r>
              <a:rPr lang="kk-KZ" b="1" u="sng" dirty="0">
                <a:hlinkClick r:id="rId2"/>
              </a:rPr>
              <a:t>https://wordwall.net/ru/resource/70777723</a:t>
            </a:r>
            <a:endParaRPr lang="ru-RU" dirty="0"/>
          </a:p>
          <a:p>
            <a:r>
              <a:rPr lang="kk-KZ" dirty="0"/>
              <a:t>2 жұп тапсырмасы:</a:t>
            </a:r>
            <a:endParaRPr lang="ru-RU" dirty="0"/>
          </a:p>
          <a:p>
            <a:r>
              <a:rPr lang="kk-KZ" b="1" u="sng" dirty="0">
                <a:hlinkClick r:id="rId3"/>
              </a:rPr>
              <a:t>https://wordwall.net/ru/resource/56414238</a:t>
            </a:r>
            <a:endParaRPr lang="ru-RU" dirty="0"/>
          </a:p>
          <a:p>
            <a:r>
              <a:rPr lang="kk-KZ" dirty="0"/>
              <a:t>3жұп тапсырмасы:</a:t>
            </a:r>
            <a:endParaRPr lang="ru-RU" dirty="0"/>
          </a:p>
          <a:p>
            <a:r>
              <a:rPr lang="kk-KZ" u="sng" dirty="0">
                <a:hlinkClick r:id="rId4"/>
              </a:rPr>
              <a:t>https://wordwall.net/ru/resource/25147566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5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761470"/>
            <a:ext cx="8063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Жаңа сабақты қортындылау тапсырмасын орындау.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https://udoba.org/sites/default/files/h5p/content/6199/images/image-601fe4c1511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23" y="2588821"/>
            <a:ext cx="3127125" cy="40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13" y="2363189"/>
            <a:ext cx="3600351" cy="31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6690" y="885926"/>
            <a:ext cx="43147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«Айфон әдісі»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Мұғалім сабақты қорытындылау мақсатында оқушылардың сабаққа деген көзқарасын, кері байланысын тыңдайды.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 алған білімін саралай білуге дағдыланады.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Тиімділігі: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Тақырып бойынша оқушылардың пікірін анықтайды. Жинақталған деректердің құнды болуын қадағалайды.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76" y="1310792"/>
            <a:ext cx="2125683" cy="24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44000" y="1301425"/>
            <a:ext cx="2220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Маған сабақта қиын болды .........................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Маған сабақта жеңіл болды ........................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Маған әлі де көмек керек  …........................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9813" y="511276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«Кемпірқосақ»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 оқушылар өз- өзін бағалайды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98" y="4353487"/>
            <a:ext cx="1588761" cy="2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6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478" y="13720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 сұрау</a:t>
            </a:r>
          </a:p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  әдісі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1.bp.blogspot.com/-LBFp9EYcrzc/YFpYADW5D7I/AAAAAAAAUy4/ok9vicmXyhwKuaWaW4veYyCLvwmk4tkKgCLcBGAsYHQ/s800/%25D0%25BF%25D0%25BE%2B%25D0%25B1%25D0%25B8%25D0%25B1%25D0%25BB%25D0%25B8%25D0%25BE%25D0%25B3%25D1%2580%25D0%25B0%25D1%25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4" y="2671112"/>
            <a:ext cx="2814452" cy="28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50" y="2850630"/>
            <a:ext cx="3640427" cy="17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8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2745" y="691139"/>
            <a:ext cx="5536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Кинометафора</a:t>
            </a:r>
            <a:r>
              <a:rPr lang="kk-KZ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әдісі </a:t>
            </a:r>
            <a:endParaRPr lang="ru-RU" sz="40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8" y="2059264"/>
            <a:ext cx="5379522" cy="27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7.pngwing.com/pngs/1004/1010/png-transparent-owl-elementary-school-ulica-ladislava-saru-kindergarten-owl-child-animals-chic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83" y="4214342"/>
            <a:ext cx="2458397" cy="25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1408" y="5528449"/>
            <a:ext cx="515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u="sng" dirty="0">
                <a:hlinkClick r:id="rId4"/>
              </a:rPr>
              <a:t>https://youtu.be/HWc7sXlOXc4?si=x12frjHilrOh8HZU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4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1930" y="788511"/>
            <a:ext cx="5419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0731" y="2136062"/>
            <a:ext cx="9705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Қанның құрамы мен қызметі. </a:t>
            </a: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түйіршіктері: эритроциттер, лейкоциттер, тромбоциттер. Плазма. Қанның қызметі: транспорттық, гомеостаздық, қорғаныштық.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9931" y="809893"/>
            <a:ext cx="346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4229" y="293958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  <a:br>
              <a:rPr lang="kk-K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8446" y="18233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9819" y="2100299"/>
            <a:ext cx="433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8.1.3.1 қан құрамы мен қызметін сипаттау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010" y="43607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Оқушылардың қан құрамын, оның негізгі бөлімдерін (плазма және қан түйіршіктері: эритроциттер, лейкоциттер, тромбоциттер) жинақ және қанның негізгі қызметтерін (транспорттық, гомеостаздық, қорғаныштық) сипаттайды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1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0484" y="57639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жұмыс. </a:t>
            </a:r>
            <a:b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admin\Desktop\стикеры\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72" y="2885704"/>
            <a:ext cx="2788725" cy="27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1938" y="1573258"/>
            <a:ext cx="6852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14" y="189983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1 топ: Қанның құрамы мен қызметі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2 топ: Қан түйіршіктері: эритроциттер, лейкоциттер, тромбоциттер. Плазма.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3 топ: Қанның қызметі: транспорттық, гомеостаздық, қорғаныштық.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6914" y="521019"/>
            <a:ext cx="10755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1-тапсырма.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442" y="1165854"/>
            <a:ext cx="974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Жұптық тапсырма</a:t>
            </a:r>
            <a:endParaRPr lang="ru-RU" dirty="0"/>
          </a:p>
          <a:p>
            <a:r>
              <a:rPr lang="kk-KZ" dirty="0"/>
              <a:t>1жұп тапсырмасы:.Қан құрамы бейнеленген суретке назар аударыңыз.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2" y="1923802"/>
            <a:ext cx="2182375" cy="13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85110" y="1923802"/>
            <a:ext cx="5225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/>
              <a:t>Қан құрамы бойынша мұғалім жоғарыда сызбада қателержіберген,сол қателерді жөндеңіз.</a:t>
            </a:r>
            <a:endParaRPr lang="ru-RU" sz="1600" dirty="0"/>
          </a:p>
          <a:p>
            <a:r>
              <a:rPr lang="ru-RU" sz="1600" dirty="0"/>
              <a:t>А </a:t>
            </a:r>
            <a:r>
              <a:rPr lang="ru-RU" sz="1600" dirty="0" err="1"/>
              <a:t>атауы</a:t>
            </a:r>
            <a:r>
              <a:rPr lang="ru-RU" sz="1600" dirty="0"/>
              <a:t>:_______________</a:t>
            </a:r>
          </a:p>
          <a:p>
            <a:r>
              <a:rPr lang="ru-RU" sz="1600" dirty="0" err="1"/>
              <a:t>Қызметі</a:t>
            </a:r>
            <a:r>
              <a:rPr lang="ru-RU" sz="1600" dirty="0"/>
              <a:t>:</a:t>
            </a:r>
            <a:r>
              <a:rPr lang="en-US" sz="1600" dirty="0"/>
              <a:t>_______________</a:t>
            </a:r>
            <a:endParaRPr lang="ru-RU" sz="1600" dirty="0"/>
          </a:p>
          <a:p>
            <a:r>
              <a:rPr lang="ru-RU" sz="1600" dirty="0"/>
              <a:t>В </a:t>
            </a:r>
            <a:r>
              <a:rPr lang="ru-RU" sz="1600" dirty="0" err="1"/>
              <a:t>атауы</a:t>
            </a:r>
            <a:r>
              <a:rPr lang="ru-RU" sz="1600" dirty="0"/>
              <a:t>:_______________ </a:t>
            </a:r>
          </a:p>
          <a:p>
            <a:r>
              <a:rPr lang="en-US" sz="1600" dirty="0" err="1"/>
              <a:t>Қызметі</a:t>
            </a:r>
            <a:r>
              <a:rPr lang="en-US" sz="1600" dirty="0"/>
              <a:t>:_______________</a:t>
            </a:r>
            <a:endParaRPr lang="ru-RU" sz="1600" dirty="0"/>
          </a:p>
          <a:p>
            <a:r>
              <a:rPr lang="ru-RU" sz="1600" dirty="0"/>
              <a:t>С </a:t>
            </a:r>
            <a:r>
              <a:rPr lang="ru-RU" sz="1600" dirty="0" err="1"/>
              <a:t>атауы</a:t>
            </a:r>
            <a:r>
              <a:rPr lang="ru-RU" sz="1600" dirty="0"/>
              <a:t>:</a:t>
            </a:r>
            <a:r>
              <a:rPr lang="ru-RU" sz="1600" u="sng" dirty="0"/>
              <a:t>	____________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Қызметі</a:t>
            </a:r>
            <a:r>
              <a:rPr lang="ru-RU" sz="1600" dirty="0"/>
              <a:t>:</a:t>
            </a:r>
            <a:r>
              <a:rPr lang="ru-RU" sz="1600" u="sng" dirty="0"/>
              <a:t>	____________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314" y="41311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2 жұп тапсырмасы:</a:t>
            </a:r>
            <a:endParaRPr lang="ru-RU" dirty="0"/>
          </a:p>
          <a:p>
            <a:r>
              <a:rPr lang="kk-KZ" dirty="0"/>
              <a:t>Сандық сипаттағы ақпараттарды қанның жасушаларымен сәйкестендіріңіз.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79053"/>
              </p:ext>
            </p:extLst>
          </p:nvPr>
        </p:nvGraphicFramePr>
        <p:xfrm>
          <a:off x="6814457" y="4778067"/>
          <a:ext cx="4535199" cy="1584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Қан </a:t>
                      </a:r>
                      <a:r>
                        <a:rPr lang="en-US" sz="10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жасушалары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Сандық</a:t>
                      </a:r>
                      <a:r>
                        <a:rPr lang="en-US" sz="10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сипаттағы</a:t>
                      </a:r>
                      <a:r>
                        <a:rPr lang="en-US" sz="10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ақпараттар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4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4150" algn="l"/>
                        </a:tabLst>
                      </a:pPr>
                      <a:r>
                        <a:rPr lang="en-US" sz="10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эритроциттер</a:t>
                      </a:r>
                      <a:endParaRPr lang="ru-RU" sz="1100" spc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4150" algn="l"/>
                        </a:tabLst>
                      </a:pPr>
                      <a:r>
                        <a:rPr lang="en-US" sz="10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лейкоциттер</a:t>
                      </a:r>
                      <a:endParaRPr lang="ru-RU" sz="1100" spc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4150" algn="l"/>
                        </a:tabLst>
                      </a:pPr>
                      <a:r>
                        <a:rPr lang="en-US" sz="10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тромбоциттер</a:t>
                      </a:r>
                      <a:endParaRPr lang="ru-RU" sz="1100" spc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54635" algn="l"/>
                        </a:tabLs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000" spc="-5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000" b="1" spc="-5" dirty="0">
                          <a:solidFill>
                            <a:srgbClr val="6A6A6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000" spc="-5" baseline="30000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spc="95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жасуша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45745" algn="l"/>
                        </a:tabLst>
                      </a:pP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диаметр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 </a:t>
                      </a:r>
                      <a:r>
                        <a:rPr lang="en-US" sz="1000" spc="-2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мкм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47015" algn="l"/>
                        </a:tabLst>
                      </a:pP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тіршілік</a:t>
                      </a:r>
                      <a:r>
                        <a:rPr lang="en-US" sz="1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ету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ұзақтығы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120</a:t>
                      </a:r>
                      <a:r>
                        <a:rPr lang="en-US" sz="1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2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күн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54000" algn="l"/>
                        </a:tabLs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000" spc="-5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000" b="1" spc="-5" dirty="0">
                          <a:solidFill>
                            <a:srgbClr val="6A6A6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000" spc="-5" baseline="30000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spc="95" dirty="0">
                          <a:solidFill>
                            <a:srgbClr val="53535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4-9 </a:t>
                      </a:r>
                      <a:r>
                        <a:rPr lang="en-US" sz="1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мың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37490" algn="l"/>
                        </a:tabLst>
                      </a:pP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тіршілік</a:t>
                      </a:r>
                      <a:r>
                        <a:rPr lang="en-US" sz="1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ету</a:t>
                      </a:r>
                      <a:r>
                        <a:rPr lang="en-US" sz="1000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ұзақтығы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5-8</a:t>
                      </a:r>
                      <a:r>
                        <a:rPr lang="en-US" sz="1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2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күн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28600" algn="l"/>
                        </a:tabLst>
                      </a:pP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диаметрі</a:t>
                      </a:r>
                      <a:r>
                        <a:rPr lang="en-US" sz="1000" spc="2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</a:t>
                      </a:r>
                      <a:r>
                        <a:rPr lang="en-US" sz="10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15мкм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2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lphaUcPeriod"/>
                        <a:tabLst>
                          <a:tab pos="254635" algn="l"/>
                        </a:tabLst>
                      </a:pP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ядросы</a:t>
                      </a:r>
                      <a:r>
                        <a:rPr lang="en-US" sz="1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spc="-2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</a:t>
                      </a:r>
                      <a:endParaRPr lang="ru-RU" sz="1100" spc="-5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83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0665" y="474345"/>
            <a:ext cx="9274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2-тапсырма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212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515" y="886215"/>
            <a:ext cx="1119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69817" y="936425"/>
            <a:ext cx="8720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Жеке жұмыс</a:t>
            </a:r>
            <a:endParaRPr lang="ru-RU" dirty="0"/>
          </a:p>
          <a:p>
            <a:r>
              <a:rPr lang="kk-KZ" dirty="0"/>
              <a:t>Саралау  (дифференциация) </a:t>
            </a:r>
            <a:r>
              <a:rPr lang="kk-KZ" dirty="0" smtClean="0"/>
              <a:t>әдісі</a:t>
            </a:r>
            <a:r>
              <a:rPr lang="ru-RU" dirty="0" smtClean="0"/>
              <a:t>. </a:t>
            </a:r>
            <a:r>
              <a:rPr lang="kk-KZ" dirty="0" smtClean="0"/>
              <a:t>Суреттегі  </a:t>
            </a:r>
            <a:r>
              <a:rPr lang="kk-KZ" dirty="0"/>
              <a:t>қан түйіршіктерінің құрылысын ажыратыңыз.</a:t>
            </a:r>
            <a:r>
              <a:rPr lang="kk-KZ" b="1" dirty="0"/>
              <a:t>           </a:t>
            </a:r>
            <a:endParaRPr lang="ru-RU" dirty="0"/>
          </a:p>
        </p:txBody>
      </p:sp>
      <p:pic>
        <p:nvPicPr>
          <p:cNvPr id="205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0" t="62987"/>
          <a:stretch>
            <a:fillRect/>
          </a:stretch>
        </p:blipFill>
        <p:spPr bwMode="auto">
          <a:xfrm>
            <a:off x="1270659" y="2190731"/>
            <a:ext cx="1721401" cy="14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31389" r="9259"/>
          <a:stretch>
            <a:fillRect/>
          </a:stretch>
        </p:blipFill>
        <p:spPr bwMode="auto">
          <a:xfrm>
            <a:off x="3573951" y="2246603"/>
            <a:ext cx="1908863" cy="14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67" y="2276352"/>
            <a:ext cx="1771218" cy="14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33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90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9817" y="3925232"/>
            <a:ext cx="9884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Суреттегі  қан түйіршіктерінің құрылысын ажыратып, қан түйіршіктерінің қызметтерінің ерекшелігін сипаттаңыз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76167"/>
              </p:ext>
            </p:extLst>
          </p:nvPr>
        </p:nvGraphicFramePr>
        <p:xfrm>
          <a:off x="1051150" y="4981009"/>
          <a:ext cx="2362200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28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Қанның қызметтері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Анықтамасы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58047" y="4436147"/>
            <a:ext cx="7188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ЕБҚ тапсырмасы</a:t>
            </a:r>
            <a:endParaRPr lang="ru-RU" dirty="0"/>
          </a:p>
          <a:p>
            <a:r>
              <a:rPr lang="kk-KZ" dirty="0"/>
              <a:t>Суреттегі  қан түйіршіктерінің құрылысын ажыратыңыз, қызметінің ерекшелігіне қарап, қан құрамының қандай бұзылуы кезінде ағзаға едәуір зиян екенін ескере отырып, аурудың алдын алу шараларын ұсыныңыз:___________________</a:t>
            </a:r>
            <a:endParaRPr lang="ru-RU" dirty="0"/>
          </a:p>
          <a:p>
            <a:r>
              <a:rPr lang="kk-KZ" dirty="0"/>
              <a:t>____________________________________________________________________________________________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8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5045" y="1060103"/>
            <a:ext cx="8977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3-тапсырма  </a:t>
            </a:r>
            <a:endParaRPr lang="ru-RU" dirty="0"/>
          </a:p>
          <a:p>
            <a:r>
              <a:rPr lang="kk-KZ" dirty="0"/>
              <a:t>Биологиялық диктант: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Қанның негізгі бөлігі __________ деп операция, оның құрамындағы су, еріген заттар және __________ бар.</a:t>
            </a:r>
            <a:endParaRPr lang="ru-RU" dirty="0"/>
          </a:p>
          <a:p>
            <a:r>
              <a:rPr lang="kk-KZ" dirty="0"/>
              <a:t>Қандағы __________ – бұл қызыл түсті жасушалар, олар __________ жеткізілімге жауап береді.</a:t>
            </a:r>
            <a:endParaRPr lang="ru-RU" dirty="0"/>
          </a:p>
          <a:p>
            <a:r>
              <a:rPr lang="kk-KZ" dirty="0"/>
              <a:t>__________ – ағзаға түскен бөгде заттар мен микроорганизмдерге қарсы тұратын ақ түсті қан түйіршіктері.</a:t>
            </a:r>
            <a:endParaRPr lang="ru-RU" dirty="0"/>
          </a:p>
          <a:p>
            <a:r>
              <a:rPr lang="kk-KZ" dirty="0"/>
              <a:t>__________ – қанның ұю процесінде маңызды рөл атқаратын шағын қан түйіршіктері.</a:t>
            </a:r>
            <a:endParaRPr lang="ru-RU" dirty="0"/>
          </a:p>
          <a:p>
            <a:r>
              <a:rPr lang="kk-KZ" dirty="0"/>
              <a:t>Қанның __________ қызметі оттегі мен қоректік өнім берумен қатар, зат өңдеу шығаруға көмектеседі.</a:t>
            </a:r>
            <a:endParaRPr lang="ru-RU" dirty="0"/>
          </a:p>
          <a:p>
            <a:r>
              <a:rPr lang="kk-KZ" dirty="0"/>
              <a:t>Гомеостаздық қызмет қанның __________қорғау және ағзадағы __________ тепе-теңдігін сақтайды.</a:t>
            </a:r>
            <a:endParaRPr lang="ru-RU" dirty="0"/>
          </a:p>
          <a:p>
            <a:r>
              <a:rPr lang="kk-KZ" dirty="0"/>
              <a:t>Қанның қорғаныштық қызметі __________ арқылы жүзеге асады, олар ауру тудыратын микроорганизмдерге қарсы әрекет етеді.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27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431</Words>
  <Application>Microsoft Office PowerPoint</Application>
  <PresentationFormat>Широкоэкранный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Times New Roman</vt:lpstr>
      <vt:lpstr>Office Theme</vt:lpstr>
      <vt:lpstr>ПСИХОЛОГИЯЛЫҚ АХУАЛ ОРНАТУ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Данагул</cp:lastModifiedBy>
  <cp:revision>24</cp:revision>
  <dcterms:created xsi:type="dcterms:W3CDTF">2022-05-10T13:28:43Z</dcterms:created>
  <dcterms:modified xsi:type="dcterms:W3CDTF">2025-01-30T05:48:24Z</dcterms:modified>
</cp:coreProperties>
</file>