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310" r:id="rId5"/>
    <p:sldId id="311" r:id="rId6"/>
    <p:sldId id="312" r:id="rId7"/>
    <p:sldId id="260" r:id="rId8"/>
    <p:sldId id="261" r:id="rId9"/>
    <p:sldId id="262" r:id="rId10"/>
    <p:sldId id="263" r:id="rId11"/>
    <p:sldId id="264" r:id="rId12"/>
    <p:sldId id="267" r:id="rId13"/>
    <p:sldId id="313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6230" y="190634"/>
            <a:ext cx="7991538" cy="1162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75F6D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39" y="1247775"/>
            <a:ext cx="8072120" cy="4486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42975" y="0"/>
            <a:ext cx="48260" cy="6858000"/>
          </a:xfrm>
          <a:custGeom>
            <a:avLst/>
            <a:gdLst/>
            <a:ahLst/>
            <a:cxnLst/>
            <a:rect l="l" t="t" r="r" b="b"/>
            <a:pathLst>
              <a:path w="48259" h="6858000">
                <a:moveTo>
                  <a:pt x="0" y="6858000"/>
                </a:moveTo>
                <a:lnTo>
                  <a:pt x="47637" y="6858000"/>
                </a:lnTo>
                <a:lnTo>
                  <a:pt x="4763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82650" y="0"/>
            <a:ext cx="3175" cy="6858000"/>
          </a:xfrm>
          <a:custGeom>
            <a:avLst/>
            <a:gdLst/>
            <a:ahLst/>
            <a:cxnLst/>
            <a:rect l="l" t="t" r="r" b="b"/>
            <a:pathLst>
              <a:path w="3175" h="6858000">
                <a:moveTo>
                  <a:pt x="0" y="6858000"/>
                </a:moveTo>
                <a:lnTo>
                  <a:pt x="3175" y="6858000"/>
                </a:lnTo>
                <a:lnTo>
                  <a:pt x="3175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1000" y="0"/>
            <a:ext cx="444500" cy="6858000"/>
          </a:xfrm>
          <a:custGeom>
            <a:avLst/>
            <a:gdLst/>
            <a:ahLst/>
            <a:cxnLst/>
            <a:rect l="l" t="t" r="r" b="b"/>
            <a:pathLst>
              <a:path w="444500" h="6858000">
                <a:moveTo>
                  <a:pt x="0" y="6858000"/>
                </a:moveTo>
                <a:lnTo>
                  <a:pt x="444500" y="6858000"/>
                </a:lnTo>
                <a:lnTo>
                  <a:pt x="4445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411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6225" y="0"/>
            <a:ext cx="104775" cy="6858000"/>
          </a:xfrm>
          <a:custGeom>
            <a:avLst/>
            <a:gdLst/>
            <a:ahLst/>
            <a:cxnLst/>
            <a:rect l="l" t="t" r="r" b="b"/>
            <a:pathLst>
              <a:path w="104775" h="6858000">
                <a:moveTo>
                  <a:pt x="0" y="6858000"/>
                </a:moveTo>
                <a:lnTo>
                  <a:pt x="104762" y="6858000"/>
                </a:lnTo>
                <a:lnTo>
                  <a:pt x="10476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600" y="0"/>
            <a:ext cx="151130" cy="6858000"/>
          </a:xfrm>
          <a:custGeom>
            <a:avLst/>
            <a:gdLst/>
            <a:ahLst/>
            <a:cxnLst/>
            <a:rect l="l" t="t" r="r" b="b"/>
            <a:pathLst>
              <a:path w="151130" h="6858000">
                <a:moveTo>
                  <a:pt x="0" y="6858000"/>
                </a:moveTo>
                <a:lnTo>
                  <a:pt x="150812" y="6858000"/>
                </a:lnTo>
                <a:lnTo>
                  <a:pt x="15081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D9C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95387" y="0"/>
            <a:ext cx="76835" cy="6858000"/>
          </a:xfrm>
          <a:custGeom>
            <a:avLst/>
            <a:gdLst/>
            <a:ahLst/>
            <a:cxnLst/>
            <a:rect l="l" t="t" r="r" b="b"/>
            <a:pathLst>
              <a:path w="76834" h="6858000">
                <a:moveTo>
                  <a:pt x="0" y="6858000"/>
                </a:moveTo>
                <a:lnTo>
                  <a:pt x="76212" y="6858000"/>
                </a:lnTo>
                <a:lnTo>
                  <a:pt x="7621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41412" y="0"/>
            <a:ext cx="78105" cy="6858000"/>
          </a:xfrm>
          <a:custGeom>
            <a:avLst/>
            <a:gdLst/>
            <a:ahLst/>
            <a:cxnLst/>
            <a:rect l="l" t="t" r="r" b="b"/>
            <a:pathLst>
              <a:path w="78105" h="6858000">
                <a:moveTo>
                  <a:pt x="0" y="6858000"/>
                </a:moveTo>
                <a:lnTo>
                  <a:pt x="77787" y="6858000"/>
                </a:lnTo>
                <a:lnTo>
                  <a:pt x="7778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7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6362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5715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5825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8000"/>
                </a:moveTo>
                <a:lnTo>
                  <a:pt x="57150" y="6858000"/>
                </a:ln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EDE8">
              <a:alpha val="8313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500" y="0"/>
            <a:ext cx="57150" cy="6858000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0" y="6858000"/>
                </a:moveTo>
                <a:lnTo>
                  <a:pt x="57150" y="6858000"/>
                </a:ln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272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28575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66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12526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9090977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29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19200" y="0"/>
            <a:ext cx="76200" cy="6858000"/>
          </a:xfrm>
          <a:custGeom>
            <a:avLst/>
            <a:gdLst/>
            <a:ahLst/>
            <a:cxnLst/>
            <a:rect l="l" t="t" r="r" b="b"/>
            <a:pathLst>
              <a:path w="76200" h="6858000">
                <a:moveTo>
                  <a:pt x="0" y="6858000"/>
                </a:moveTo>
                <a:lnTo>
                  <a:pt x="76187" y="6858000"/>
                </a:lnTo>
                <a:lnTo>
                  <a:pt x="76187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5097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9600" y="3429000"/>
            <a:ext cx="1295400" cy="1295400"/>
          </a:xfrm>
          <a:custGeom>
            <a:avLst/>
            <a:gdLst/>
            <a:ahLst/>
            <a:cxnLst/>
            <a:rect l="l" t="t" r="r" b="b"/>
            <a:pathLst>
              <a:path w="1295400" h="1295400">
                <a:moveTo>
                  <a:pt x="647700" y="0"/>
                </a:moveTo>
                <a:lnTo>
                  <a:pt x="599361" y="1776"/>
                </a:lnTo>
                <a:lnTo>
                  <a:pt x="551987" y="7022"/>
                </a:lnTo>
                <a:lnTo>
                  <a:pt x="505703" y="15613"/>
                </a:lnTo>
                <a:lnTo>
                  <a:pt x="460635" y="27423"/>
                </a:lnTo>
                <a:lnTo>
                  <a:pt x="416907" y="42327"/>
                </a:lnTo>
                <a:lnTo>
                  <a:pt x="374644" y="60199"/>
                </a:lnTo>
                <a:lnTo>
                  <a:pt x="333973" y="80915"/>
                </a:lnTo>
                <a:lnTo>
                  <a:pt x="295018" y="104350"/>
                </a:lnTo>
                <a:lnTo>
                  <a:pt x="257905" y="130377"/>
                </a:lnTo>
                <a:lnTo>
                  <a:pt x="222759" y="158872"/>
                </a:lnTo>
                <a:lnTo>
                  <a:pt x="189704" y="189709"/>
                </a:lnTo>
                <a:lnTo>
                  <a:pt x="158867" y="222763"/>
                </a:lnTo>
                <a:lnTo>
                  <a:pt x="130373" y="257910"/>
                </a:lnTo>
                <a:lnTo>
                  <a:pt x="104346" y="295023"/>
                </a:lnTo>
                <a:lnTo>
                  <a:pt x="80913" y="333978"/>
                </a:lnTo>
                <a:lnTo>
                  <a:pt x="60197" y="374648"/>
                </a:lnTo>
                <a:lnTo>
                  <a:pt x="42325" y="416910"/>
                </a:lnTo>
                <a:lnTo>
                  <a:pt x="27422" y="460638"/>
                </a:lnTo>
                <a:lnTo>
                  <a:pt x="15612" y="505706"/>
                </a:lnTo>
                <a:lnTo>
                  <a:pt x="7022" y="551989"/>
                </a:lnTo>
                <a:lnTo>
                  <a:pt x="1776" y="599362"/>
                </a:lnTo>
                <a:lnTo>
                  <a:pt x="0" y="647700"/>
                </a:lnTo>
                <a:lnTo>
                  <a:pt x="1776" y="696039"/>
                </a:lnTo>
                <a:lnTo>
                  <a:pt x="7022" y="743413"/>
                </a:lnTo>
                <a:lnTo>
                  <a:pt x="15612" y="789697"/>
                </a:lnTo>
                <a:lnTo>
                  <a:pt x="27422" y="834766"/>
                </a:lnTo>
                <a:lnTo>
                  <a:pt x="42325" y="878494"/>
                </a:lnTo>
                <a:lnTo>
                  <a:pt x="60197" y="920756"/>
                </a:lnTo>
                <a:lnTo>
                  <a:pt x="80913" y="961427"/>
                </a:lnTo>
                <a:lnTo>
                  <a:pt x="104346" y="1000382"/>
                </a:lnTo>
                <a:lnTo>
                  <a:pt x="130373" y="1037495"/>
                </a:lnTo>
                <a:lnTo>
                  <a:pt x="158867" y="1072641"/>
                </a:lnTo>
                <a:lnTo>
                  <a:pt x="189704" y="1105695"/>
                </a:lnTo>
                <a:lnTo>
                  <a:pt x="222758" y="1136532"/>
                </a:lnTo>
                <a:lnTo>
                  <a:pt x="257904" y="1165026"/>
                </a:lnTo>
                <a:lnTo>
                  <a:pt x="295017" y="1191053"/>
                </a:lnTo>
                <a:lnTo>
                  <a:pt x="333972" y="1214486"/>
                </a:lnTo>
                <a:lnTo>
                  <a:pt x="374643" y="1235202"/>
                </a:lnTo>
                <a:lnTo>
                  <a:pt x="416905" y="1253074"/>
                </a:lnTo>
                <a:lnTo>
                  <a:pt x="460633" y="1267977"/>
                </a:lnTo>
                <a:lnTo>
                  <a:pt x="505702" y="1279787"/>
                </a:lnTo>
                <a:lnTo>
                  <a:pt x="551986" y="1288377"/>
                </a:lnTo>
                <a:lnTo>
                  <a:pt x="599360" y="1293623"/>
                </a:lnTo>
                <a:lnTo>
                  <a:pt x="647700" y="1295400"/>
                </a:lnTo>
                <a:lnTo>
                  <a:pt x="696039" y="1293623"/>
                </a:lnTo>
                <a:lnTo>
                  <a:pt x="743413" y="1288377"/>
                </a:lnTo>
                <a:lnTo>
                  <a:pt x="789697" y="1279787"/>
                </a:lnTo>
                <a:lnTo>
                  <a:pt x="834766" y="1267977"/>
                </a:lnTo>
                <a:lnTo>
                  <a:pt x="878494" y="1253074"/>
                </a:lnTo>
                <a:lnTo>
                  <a:pt x="920756" y="1235202"/>
                </a:lnTo>
                <a:lnTo>
                  <a:pt x="961427" y="1214486"/>
                </a:lnTo>
                <a:lnTo>
                  <a:pt x="1000382" y="1191053"/>
                </a:lnTo>
                <a:lnTo>
                  <a:pt x="1037495" y="1165026"/>
                </a:lnTo>
                <a:lnTo>
                  <a:pt x="1072641" y="1136532"/>
                </a:lnTo>
                <a:lnTo>
                  <a:pt x="1105695" y="1105695"/>
                </a:lnTo>
                <a:lnTo>
                  <a:pt x="1136532" y="1072641"/>
                </a:lnTo>
                <a:lnTo>
                  <a:pt x="1165026" y="1037495"/>
                </a:lnTo>
                <a:lnTo>
                  <a:pt x="1191053" y="1000382"/>
                </a:lnTo>
                <a:lnTo>
                  <a:pt x="1214486" y="961427"/>
                </a:lnTo>
                <a:lnTo>
                  <a:pt x="1235202" y="920756"/>
                </a:lnTo>
                <a:lnTo>
                  <a:pt x="1253074" y="878494"/>
                </a:lnTo>
                <a:lnTo>
                  <a:pt x="1267977" y="834766"/>
                </a:lnTo>
                <a:lnTo>
                  <a:pt x="1279787" y="789697"/>
                </a:lnTo>
                <a:lnTo>
                  <a:pt x="1288377" y="743413"/>
                </a:lnTo>
                <a:lnTo>
                  <a:pt x="1293623" y="696039"/>
                </a:lnTo>
                <a:lnTo>
                  <a:pt x="1295400" y="647700"/>
                </a:lnTo>
                <a:lnTo>
                  <a:pt x="1293623" y="599360"/>
                </a:lnTo>
                <a:lnTo>
                  <a:pt x="1288376" y="551986"/>
                </a:lnTo>
                <a:lnTo>
                  <a:pt x="1279785" y="505702"/>
                </a:lnTo>
                <a:lnTo>
                  <a:pt x="1267975" y="460633"/>
                </a:lnTo>
                <a:lnTo>
                  <a:pt x="1253071" y="416905"/>
                </a:lnTo>
                <a:lnTo>
                  <a:pt x="1235199" y="374643"/>
                </a:lnTo>
                <a:lnTo>
                  <a:pt x="1214483" y="333972"/>
                </a:lnTo>
                <a:lnTo>
                  <a:pt x="1191049" y="295017"/>
                </a:lnTo>
                <a:lnTo>
                  <a:pt x="1165022" y="257904"/>
                </a:lnTo>
                <a:lnTo>
                  <a:pt x="1136527" y="222758"/>
                </a:lnTo>
                <a:lnTo>
                  <a:pt x="1105690" y="189704"/>
                </a:lnTo>
                <a:lnTo>
                  <a:pt x="1072635" y="158867"/>
                </a:lnTo>
                <a:lnTo>
                  <a:pt x="1037489" y="130373"/>
                </a:lnTo>
                <a:lnTo>
                  <a:pt x="1000376" y="104346"/>
                </a:lnTo>
                <a:lnTo>
                  <a:pt x="961422" y="80913"/>
                </a:lnTo>
                <a:lnTo>
                  <a:pt x="920751" y="60197"/>
                </a:lnTo>
                <a:lnTo>
                  <a:pt x="878490" y="42325"/>
                </a:lnTo>
                <a:lnTo>
                  <a:pt x="834762" y="27422"/>
                </a:lnTo>
                <a:lnTo>
                  <a:pt x="789694" y="15612"/>
                </a:lnTo>
                <a:lnTo>
                  <a:pt x="743411" y="7022"/>
                </a:lnTo>
                <a:lnTo>
                  <a:pt x="696037" y="1776"/>
                </a:lnTo>
                <a:lnTo>
                  <a:pt x="647700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09687" y="4867275"/>
            <a:ext cx="641350" cy="641350"/>
          </a:xfrm>
          <a:custGeom>
            <a:avLst/>
            <a:gdLst/>
            <a:ahLst/>
            <a:cxnLst/>
            <a:rect l="l" t="t" r="r" b="b"/>
            <a:pathLst>
              <a:path w="641350" h="641350">
                <a:moveTo>
                  <a:pt x="320675" y="0"/>
                </a:moveTo>
                <a:lnTo>
                  <a:pt x="273288" y="3476"/>
                </a:lnTo>
                <a:lnTo>
                  <a:pt x="228060" y="13577"/>
                </a:lnTo>
                <a:lnTo>
                  <a:pt x="185487" y="29804"/>
                </a:lnTo>
                <a:lnTo>
                  <a:pt x="146065" y="51663"/>
                </a:lnTo>
                <a:lnTo>
                  <a:pt x="110289" y="78656"/>
                </a:lnTo>
                <a:lnTo>
                  <a:pt x="78656" y="110289"/>
                </a:lnTo>
                <a:lnTo>
                  <a:pt x="51663" y="146065"/>
                </a:lnTo>
                <a:lnTo>
                  <a:pt x="29804" y="185487"/>
                </a:lnTo>
                <a:lnTo>
                  <a:pt x="13577" y="228060"/>
                </a:lnTo>
                <a:lnTo>
                  <a:pt x="3476" y="273288"/>
                </a:lnTo>
                <a:lnTo>
                  <a:pt x="0" y="320675"/>
                </a:lnTo>
                <a:lnTo>
                  <a:pt x="3476" y="368061"/>
                </a:lnTo>
                <a:lnTo>
                  <a:pt x="13577" y="413289"/>
                </a:lnTo>
                <a:lnTo>
                  <a:pt x="29804" y="455862"/>
                </a:lnTo>
                <a:lnTo>
                  <a:pt x="51663" y="495284"/>
                </a:lnTo>
                <a:lnTo>
                  <a:pt x="78656" y="531060"/>
                </a:lnTo>
                <a:lnTo>
                  <a:pt x="110289" y="562693"/>
                </a:lnTo>
                <a:lnTo>
                  <a:pt x="146065" y="589686"/>
                </a:lnTo>
                <a:lnTo>
                  <a:pt x="185487" y="611545"/>
                </a:lnTo>
                <a:lnTo>
                  <a:pt x="228060" y="627772"/>
                </a:lnTo>
                <a:lnTo>
                  <a:pt x="273288" y="637873"/>
                </a:lnTo>
                <a:lnTo>
                  <a:pt x="320675" y="641350"/>
                </a:lnTo>
                <a:lnTo>
                  <a:pt x="368061" y="637873"/>
                </a:lnTo>
                <a:lnTo>
                  <a:pt x="413289" y="627772"/>
                </a:lnTo>
                <a:lnTo>
                  <a:pt x="455862" y="611545"/>
                </a:lnTo>
                <a:lnTo>
                  <a:pt x="495284" y="589686"/>
                </a:lnTo>
                <a:lnTo>
                  <a:pt x="531060" y="562693"/>
                </a:lnTo>
                <a:lnTo>
                  <a:pt x="562693" y="531060"/>
                </a:lnTo>
                <a:lnTo>
                  <a:pt x="589686" y="495284"/>
                </a:lnTo>
                <a:lnTo>
                  <a:pt x="611545" y="455862"/>
                </a:lnTo>
                <a:lnTo>
                  <a:pt x="627772" y="413289"/>
                </a:lnTo>
                <a:lnTo>
                  <a:pt x="637873" y="368061"/>
                </a:lnTo>
                <a:lnTo>
                  <a:pt x="641350" y="320675"/>
                </a:lnTo>
                <a:lnTo>
                  <a:pt x="637873" y="273288"/>
                </a:lnTo>
                <a:lnTo>
                  <a:pt x="627772" y="228060"/>
                </a:lnTo>
                <a:lnTo>
                  <a:pt x="611545" y="185487"/>
                </a:lnTo>
                <a:lnTo>
                  <a:pt x="589686" y="146065"/>
                </a:lnTo>
                <a:lnTo>
                  <a:pt x="562693" y="110289"/>
                </a:lnTo>
                <a:lnTo>
                  <a:pt x="531060" y="78656"/>
                </a:lnTo>
                <a:lnTo>
                  <a:pt x="495284" y="51663"/>
                </a:lnTo>
                <a:lnTo>
                  <a:pt x="455862" y="29804"/>
                </a:lnTo>
                <a:lnTo>
                  <a:pt x="413289" y="13577"/>
                </a:lnTo>
                <a:lnTo>
                  <a:pt x="368061" y="3476"/>
                </a:lnTo>
                <a:lnTo>
                  <a:pt x="320675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90612" y="5500687"/>
            <a:ext cx="138430" cy="136525"/>
          </a:xfrm>
          <a:custGeom>
            <a:avLst/>
            <a:gdLst/>
            <a:ahLst/>
            <a:cxnLst/>
            <a:rect l="l" t="t" r="r" b="b"/>
            <a:pathLst>
              <a:path w="138430" h="136525">
                <a:moveTo>
                  <a:pt x="69049" y="0"/>
                </a:moveTo>
                <a:lnTo>
                  <a:pt x="42171" y="5363"/>
                </a:lnTo>
                <a:lnTo>
                  <a:pt x="20223" y="19991"/>
                </a:lnTo>
                <a:lnTo>
                  <a:pt x="5425" y="41689"/>
                </a:lnTo>
                <a:lnTo>
                  <a:pt x="0" y="68262"/>
                </a:lnTo>
                <a:lnTo>
                  <a:pt x="5425" y="94835"/>
                </a:lnTo>
                <a:lnTo>
                  <a:pt x="20223" y="116533"/>
                </a:lnTo>
                <a:lnTo>
                  <a:pt x="42171" y="131161"/>
                </a:lnTo>
                <a:lnTo>
                  <a:pt x="69049" y="136525"/>
                </a:lnTo>
                <a:lnTo>
                  <a:pt x="95935" y="131161"/>
                </a:lnTo>
                <a:lnTo>
                  <a:pt x="117887" y="116533"/>
                </a:lnTo>
                <a:lnTo>
                  <a:pt x="132686" y="94835"/>
                </a:lnTo>
                <a:lnTo>
                  <a:pt x="138112" y="68262"/>
                </a:lnTo>
                <a:lnTo>
                  <a:pt x="132686" y="41689"/>
                </a:lnTo>
                <a:lnTo>
                  <a:pt x="117887" y="19991"/>
                </a:lnTo>
                <a:lnTo>
                  <a:pt x="95935" y="5363"/>
                </a:lnTo>
                <a:lnTo>
                  <a:pt x="69049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663700" y="5788018"/>
            <a:ext cx="274955" cy="274955"/>
          </a:xfrm>
          <a:custGeom>
            <a:avLst/>
            <a:gdLst/>
            <a:ahLst/>
            <a:cxnLst/>
            <a:rect l="l" t="t" r="r" b="b"/>
            <a:pathLst>
              <a:path w="274955" h="274954">
                <a:moveTo>
                  <a:pt x="137325" y="0"/>
                </a:moveTo>
                <a:lnTo>
                  <a:pt x="93919" y="7000"/>
                </a:lnTo>
                <a:lnTo>
                  <a:pt x="56221" y="26495"/>
                </a:lnTo>
                <a:lnTo>
                  <a:pt x="26495" y="56221"/>
                </a:lnTo>
                <a:lnTo>
                  <a:pt x="7000" y="93919"/>
                </a:lnTo>
                <a:lnTo>
                  <a:pt x="0" y="137325"/>
                </a:lnTo>
                <a:lnTo>
                  <a:pt x="7000" y="180731"/>
                </a:lnTo>
                <a:lnTo>
                  <a:pt x="26495" y="218428"/>
                </a:lnTo>
                <a:lnTo>
                  <a:pt x="56221" y="248154"/>
                </a:lnTo>
                <a:lnTo>
                  <a:pt x="93919" y="267649"/>
                </a:lnTo>
                <a:lnTo>
                  <a:pt x="137325" y="274650"/>
                </a:lnTo>
                <a:lnTo>
                  <a:pt x="180724" y="267649"/>
                </a:lnTo>
                <a:lnTo>
                  <a:pt x="218418" y="248154"/>
                </a:lnTo>
                <a:lnTo>
                  <a:pt x="248143" y="218428"/>
                </a:lnTo>
                <a:lnTo>
                  <a:pt x="267636" y="180731"/>
                </a:lnTo>
                <a:lnTo>
                  <a:pt x="274637" y="137325"/>
                </a:lnTo>
                <a:lnTo>
                  <a:pt x="267636" y="93919"/>
                </a:lnTo>
                <a:lnTo>
                  <a:pt x="248143" y="56221"/>
                </a:lnTo>
                <a:lnTo>
                  <a:pt x="218418" y="26495"/>
                </a:lnTo>
                <a:lnTo>
                  <a:pt x="180724" y="7000"/>
                </a:lnTo>
                <a:lnTo>
                  <a:pt x="137325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05000" y="4495800"/>
            <a:ext cx="365125" cy="365125"/>
          </a:xfrm>
          <a:custGeom>
            <a:avLst/>
            <a:gdLst/>
            <a:ahLst/>
            <a:cxnLst/>
            <a:rect l="l" t="t" r="r" b="b"/>
            <a:pathLst>
              <a:path w="365125" h="365125">
                <a:moveTo>
                  <a:pt x="182562" y="0"/>
                </a:moveTo>
                <a:lnTo>
                  <a:pt x="134030" y="6521"/>
                </a:lnTo>
                <a:lnTo>
                  <a:pt x="90420" y="24925"/>
                </a:lnTo>
                <a:lnTo>
                  <a:pt x="53471" y="53471"/>
                </a:lnTo>
                <a:lnTo>
                  <a:pt x="24925" y="90420"/>
                </a:lnTo>
                <a:lnTo>
                  <a:pt x="6521" y="134030"/>
                </a:lnTo>
                <a:lnTo>
                  <a:pt x="0" y="182562"/>
                </a:lnTo>
                <a:lnTo>
                  <a:pt x="6521" y="231094"/>
                </a:lnTo>
                <a:lnTo>
                  <a:pt x="24925" y="274704"/>
                </a:lnTo>
                <a:lnTo>
                  <a:pt x="53471" y="311653"/>
                </a:lnTo>
                <a:lnTo>
                  <a:pt x="90420" y="340199"/>
                </a:lnTo>
                <a:lnTo>
                  <a:pt x="134030" y="358603"/>
                </a:lnTo>
                <a:lnTo>
                  <a:pt x="182562" y="365125"/>
                </a:lnTo>
                <a:lnTo>
                  <a:pt x="231094" y="358603"/>
                </a:lnTo>
                <a:lnTo>
                  <a:pt x="274704" y="340199"/>
                </a:lnTo>
                <a:lnTo>
                  <a:pt x="311653" y="311653"/>
                </a:lnTo>
                <a:lnTo>
                  <a:pt x="340199" y="274704"/>
                </a:lnTo>
                <a:lnTo>
                  <a:pt x="358603" y="231094"/>
                </a:lnTo>
                <a:lnTo>
                  <a:pt x="365125" y="182562"/>
                </a:lnTo>
                <a:lnTo>
                  <a:pt x="358603" y="134030"/>
                </a:lnTo>
                <a:lnTo>
                  <a:pt x="340199" y="90420"/>
                </a:lnTo>
                <a:lnTo>
                  <a:pt x="311653" y="53471"/>
                </a:lnTo>
                <a:lnTo>
                  <a:pt x="274704" y="24925"/>
                </a:lnTo>
                <a:lnTo>
                  <a:pt x="231094" y="6521"/>
                </a:lnTo>
                <a:lnTo>
                  <a:pt x="182562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2175612" y="1192411"/>
            <a:ext cx="6722745" cy="27699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k-KZ" sz="6000" spc="-120" dirty="0"/>
              <a:t>Компьютерлік желілерде ақпаратты қорғау</a:t>
            </a:r>
            <a:endParaRPr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91635" y="532574"/>
            <a:ext cx="201930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ақпараттың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62863" y="532574"/>
            <a:ext cx="114554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ег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spc="-20" dirty="0">
                <a:latin typeface="Times New Roman"/>
                <a:cs typeface="Times New Roman"/>
              </a:rPr>
              <a:t>з</a:t>
            </a:r>
            <a:r>
              <a:rPr sz="3200" spc="5" dirty="0">
                <a:latin typeface="Times New Roman"/>
                <a:cs typeface="Times New Roman"/>
              </a:rPr>
              <a:t>гі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75963" y="1020051"/>
            <a:ext cx="433260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14300">
              <a:lnSpc>
                <a:spcPct val="100000"/>
              </a:lnSpc>
              <a:tabLst>
                <a:tab pos="1336675" algn="l"/>
                <a:tab pos="1490345" algn="l"/>
                <a:tab pos="2399030" algn="l"/>
              </a:tabLst>
            </a:pPr>
            <a:r>
              <a:rPr sz="3200" spc="-10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		</a:t>
            </a:r>
            <a:r>
              <a:rPr sz="3200" spc="-18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5" dirty="0">
                <a:latin typeface="Times New Roman"/>
                <a:cs typeface="Times New Roman"/>
              </a:rPr>
              <a:t>ф</a:t>
            </a:r>
            <a:r>
              <a:rPr sz="3200" dirty="0">
                <a:latin typeface="Times New Roman"/>
                <a:cs typeface="Times New Roman"/>
              </a:rPr>
              <a:t>ид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ци</a:t>
            </a:r>
            <a:r>
              <a:rPr sz="3200" spc="1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ь-  </a:t>
            </a: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	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л	</a:t>
            </a:r>
            <a:r>
              <a:rPr sz="3200" spc="-45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spc="-15" dirty="0">
                <a:latin typeface="Times New Roman"/>
                <a:cs typeface="Times New Roman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5" dirty="0">
                <a:latin typeface="Times New Roman"/>
                <a:cs typeface="Times New Roman"/>
              </a:rPr>
              <a:t>ілі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і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8702" y="532574"/>
            <a:ext cx="3154045" cy="19615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07950">
              <a:lnSpc>
                <a:spcPct val="100000"/>
              </a:lnSpc>
              <a:tabLst>
                <a:tab pos="1498600" algn="l"/>
              </a:tabLst>
            </a:pPr>
            <a:r>
              <a:rPr sz="3200" dirty="0">
                <a:latin typeface="Times New Roman"/>
                <a:cs typeface="Times New Roman"/>
              </a:rPr>
              <a:t>Қорғалған  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ип</a:t>
            </a:r>
            <a:r>
              <a:rPr sz="3200" spc="-8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-30" dirty="0">
                <a:latin typeface="Times New Roman"/>
                <a:cs typeface="Times New Roman"/>
              </a:rPr>
              <a:t>м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10" dirty="0">
                <a:latin typeface="Times New Roman"/>
                <a:cs typeface="Times New Roman"/>
              </a:rPr>
              <a:t>ын</a:t>
            </a:r>
            <a:r>
              <a:rPr sz="3200" spc="5" dirty="0">
                <a:latin typeface="Times New Roman"/>
                <a:cs typeface="Times New Roman"/>
              </a:rPr>
              <a:t>а,  </a:t>
            </a:r>
            <a:r>
              <a:rPr sz="3200" spc="-5" dirty="0">
                <a:latin typeface="Times New Roman"/>
                <a:cs typeface="Times New Roman"/>
              </a:rPr>
              <a:t>дығы,	бүтіндігі  </a:t>
            </a:r>
            <a:r>
              <a:rPr sz="3200" spc="-10" dirty="0">
                <a:latin typeface="Times New Roman"/>
                <a:cs typeface="Times New Roman"/>
              </a:rPr>
              <a:t>жатады.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8073" y="2559494"/>
            <a:ext cx="247967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11563" y="2559494"/>
            <a:ext cx="519557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4043045" algn="l"/>
                <a:tab pos="4568825" algn="l"/>
              </a:tabLst>
            </a:pPr>
            <a:r>
              <a:rPr sz="3200" b="1" i="1" spc="-125" dirty="0" err="1">
                <a:latin typeface="Times New Roman"/>
                <a:cs typeface="Times New Roman"/>
              </a:rPr>
              <a:t>к</a:t>
            </a:r>
            <a:r>
              <a:rPr sz="3200" b="1" i="1" spc="5" dirty="0" err="1">
                <a:latin typeface="Times New Roman"/>
                <a:cs typeface="Times New Roman"/>
              </a:rPr>
              <a:t>о</a:t>
            </a:r>
            <a:r>
              <a:rPr sz="3200" b="1" i="1" spc="-5" dirty="0" err="1">
                <a:latin typeface="Times New Roman"/>
                <a:cs typeface="Times New Roman"/>
              </a:rPr>
              <a:t>нф</a:t>
            </a:r>
            <a:r>
              <a:rPr sz="3200" b="1" i="1" spc="-10" dirty="0" err="1">
                <a:latin typeface="Times New Roman"/>
                <a:cs typeface="Times New Roman"/>
              </a:rPr>
              <a:t>иде</a:t>
            </a:r>
            <a:r>
              <a:rPr sz="3200" b="1" i="1" spc="-5" dirty="0" err="1">
                <a:latin typeface="Times New Roman"/>
                <a:cs typeface="Times New Roman"/>
              </a:rPr>
              <a:t>н</a:t>
            </a:r>
            <a:r>
              <a:rPr sz="3200" b="1" i="1" spc="-10" dirty="0" err="1">
                <a:latin typeface="Times New Roman"/>
                <a:cs typeface="Times New Roman"/>
              </a:rPr>
              <a:t>ци</a:t>
            </a:r>
            <a:r>
              <a:rPr sz="3200" b="1" i="1" spc="5" dirty="0" err="1">
                <a:latin typeface="Times New Roman"/>
                <a:cs typeface="Times New Roman"/>
              </a:rPr>
              <a:t>а</a:t>
            </a:r>
            <a:r>
              <a:rPr sz="3200" b="1" i="1" spc="-15" dirty="0" err="1">
                <a:latin typeface="Times New Roman"/>
                <a:cs typeface="Times New Roman"/>
              </a:rPr>
              <a:t>л</a:t>
            </a:r>
            <a:r>
              <a:rPr sz="3200" b="1" i="1" spc="-10" dirty="0" err="1">
                <a:latin typeface="Times New Roman"/>
                <a:cs typeface="Times New Roman"/>
              </a:rPr>
              <a:t>д</a:t>
            </a:r>
            <a:r>
              <a:rPr sz="3200" b="1" i="1" spc="-5" dirty="0" err="1">
                <a:latin typeface="Times New Roman"/>
                <a:cs typeface="Times New Roman"/>
              </a:rPr>
              <a:t>ы</a:t>
            </a:r>
            <a:r>
              <a:rPr sz="3200" b="1" i="1" spc="5" dirty="0" err="1">
                <a:latin typeface="Times New Roman"/>
                <a:cs typeface="Times New Roman"/>
              </a:rPr>
              <a:t>ғ</a:t>
            </a:r>
            <a:r>
              <a:rPr sz="3200" b="1" i="1" dirty="0" err="1">
                <a:latin typeface="Times New Roman"/>
                <a:cs typeface="Times New Roman"/>
              </a:rPr>
              <a:t>ы</a:t>
            </a:r>
            <a:r>
              <a:rPr sz="3200" b="1" i="1" dirty="0">
                <a:latin typeface="Times New Roman"/>
                <a:cs typeface="Times New Roman"/>
              </a:rPr>
              <a:t>	</a:t>
            </a:r>
            <a:r>
              <a:rPr sz="3200" dirty="0">
                <a:latin typeface="Times New Roman"/>
                <a:cs typeface="Times New Roman"/>
              </a:rPr>
              <a:t>–	</a:t>
            </a: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л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08568" y="3046971"/>
            <a:ext cx="7799070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tabLst>
                <a:tab pos="1089660" algn="l"/>
                <a:tab pos="1154430" algn="l"/>
                <a:tab pos="3424554" algn="l"/>
                <a:tab pos="3500754" algn="l"/>
                <a:tab pos="4220210" algn="l"/>
                <a:tab pos="6014085" algn="l"/>
                <a:tab pos="7261859" algn="l"/>
              </a:tabLst>
            </a:pP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	</a:t>
            </a:r>
            <a:r>
              <a:rPr sz="3200" spc="-40" dirty="0">
                <a:latin typeface="Times New Roman"/>
                <a:cs typeface="Times New Roman"/>
              </a:rPr>
              <a:t>м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-55" dirty="0">
                <a:latin typeface="Times New Roman"/>
                <a:cs typeface="Times New Roman"/>
              </a:rPr>
              <a:t>з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ыны</a:t>
            </a:r>
            <a:r>
              <a:rPr sz="3200" dirty="0">
                <a:latin typeface="Times New Roman"/>
                <a:cs typeface="Times New Roman"/>
              </a:rPr>
              <a:t>ң		т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к	и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уш</a:t>
            </a:r>
            <a:r>
              <a:rPr sz="3200" dirty="0">
                <a:latin typeface="Times New Roman"/>
                <a:cs typeface="Times New Roman"/>
              </a:rPr>
              <a:t>і	</a:t>
            </a:r>
            <a:r>
              <a:rPr sz="3200" spc="-45" dirty="0">
                <a:latin typeface="Times New Roman"/>
                <a:cs typeface="Times New Roman"/>
              </a:rPr>
              <a:t>су</a:t>
            </a:r>
            <a:r>
              <a:rPr sz="3200" dirty="0">
                <a:latin typeface="Times New Roman"/>
                <a:cs typeface="Times New Roman"/>
              </a:rPr>
              <a:t>бь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е  </a:t>
            </a:r>
            <a:r>
              <a:rPr sz="3200" spc="5" dirty="0">
                <a:latin typeface="Times New Roman"/>
                <a:cs typeface="Times New Roman"/>
              </a:rPr>
              <a:t>ға</a:t>
            </a:r>
            <a:r>
              <a:rPr sz="3200" dirty="0">
                <a:latin typeface="Times New Roman"/>
                <a:cs typeface="Times New Roman"/>
              </a:rPr>
              <a:t>на		</a:t>
            </a:r>
            <a:r>
              <a:rPr sz="3200" spc="-50" dirty="0">
                <a:latin typeface="Times New Roman"/>
                <a:cs typeface="Times New Roman"/>
              </a:rPr>
              <a:t>б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5" dirty="0">
                <a:latin typeface="Times New Roman"/>
                <a:cs typeface="Times New Roman"/>
              </a:rPr>
              <a:t>ілілі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.	</a:t>
            </a:r>
            <a:r>
              <a:rPr sz="3200" spc="-16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5" dirty="0">
                <a:latin typeface="Times New Roman"/>
                <a:cs typeface="Times New Roman"/>
              </a:rPr>
              <a:t>ф</a:t>
            </a:r>
            <a:r>
              <a:rPr sz="3200" spc="-10" dirty="0">
                <a:latin typeface="Times New Roman"/>
                <a:cs typeface="Times New Roman"/>
              </a:rPr>
              <a:t>и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10" dirty="0">
                <a:latin typeface="Times New Roman"/>
                <a:cs typeface="Times New Roman"/>
              </a:rPr>
              <a:t>ц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ьд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	</a:t>
            </a: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р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68" y="4022331"/>
            <a:ext cx="3016250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субьектінің  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ызығу</a:t>
            </a:r>
            <a:r>
              <a:rPr sz="3200" dirty="0">
                <a:latin typeface="Times New Roman"/>
                <a:cs typeface="Times New Roman"/>
              </a:rPr>
              <a:t>ш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5" dirty="0">
                <a:latin typeface="Times New Roman"/>
                <a:cs typeface="Times New Roman"/>
              </a:rPr>
              <a:t>қажеттілікпен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03408" y="4022331"/>
            <a:ext cx="2464435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1809" marR="5080" indent="-499745">
              <a:lnSpc>
                <a:spcPct val="100000"/>
              </a:lnSpc>
            </a:pPr>
            <a:r>
              <a:rPr sz="3200" spc="-5" dirty="0">
                <a:latin typeface="Times New Roman"/>
                <a:cs typeface="Times New Roman"/>
              </a:rPr>
              <a:t>екіншісінен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о</a:t>
            </a:r>
            <a:r>
              <a:rPr sz="3200" spc="-10" dirty="0">
                <a:latin typeface="Times New Roman"/>
                <a:cs typeface="Times New Roman"/>
              </a:rPr>
              <a:t>рғ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йт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н,</a:t>
            </a:r>
            <a:endParaRPr sz="320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байланысты,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86664" y="4022331"/>
            <a:ext cx="2020570" cy="1474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79400" algn="just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құ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қт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  </a:t>
            </a:r>
            <a:r>
              <a:rPr sz="3200" spc="-15" dirty="0">
                <a:latin typeface="Times New Roman"/>
                <a:cs typeface="Times New Roman"/>
              </a:rPr>
              <a:t>обьективті  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қп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5" dirty="0">
                <a:latin typeface="Times New Roman"/>
                <a:cs typeface="Times New Roman"/>
              </a:rPr>
              <a:t>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тың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382" y="5485569"/>
            <a:ext cx="747268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20" dirty="0">
                <a:latin typeface="Times New Roman"/>
                <a:cs typeface="Times New Roman"/>
              </a:rPr>
              <a:t>субьективті </a:t>
            </a:r>
            <a:r>
              <a:rPr sz="3200" spc="-5" dirty="0">
                <a:latin typeface="Times New Roman"/>
                <a:cs typeface="Times New Roman"/>
              </a:rPr>
              <a:t>сипаттамасы </a:t>
            </a:r>
            <a:r>
              <a:rPr sz="3200" spc="-10" dirty="0">
                <a:latin typeface="Times New Roman"/>
                <a:cs typeface="Times New Roman"/>
              </a:rPr>
              <a:t>болып</a:t>
            </a:r>
            <a:r>
              <a:rPr sz="3200" spc="-95" dirty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табылады</a:t>
            </a:r>
            <a:r>
              <a:rPr sz="3200" spc="5" dirty="0">
                <a:latin typeface="Century Schoolbook"/>
                <a:cs typeface="Century Schoolbook"/>
              </a:rPr>
              <a:t>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0802"/>
            <a:ext cx="7613650" cy="5478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1795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АЖ</a:t>
            </a:r>
            <a:r>
              <a:rPr sz="2400" b="1" spc="-7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компоненттері:</a:t>
            </a:r>
            <a:endParaRPr sz="2400">
              <a:latin typeface="Times New Roman"/>
              <a:cs typeface="Times New Roman"/>
            </a:endParaRPr>
          </a:p>
          <a:p>
            <a:pPr marL="285115" marR="19240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lang="ru-RU" sz="2400" u="heavy" spc="-15" dirty="0">
                <a:latin typeface="Times New Roman"/>
                <a:cs typeface="Times New Roman"/>
              </a:rPr>
              <a:t>А</a:t>
            </a:r>
            <a:r>
              <a:rPr sz="2400" u="heavy" spc="-15">
                <a:latin typeface="Times New Roman"/>
                <a:cs typeface="Times New Roman"/>
              </a:rPr>
              <a:t>ппараттық </a:t>
            </a:r>
            <a:r>
              <a:rPr lang="kk-KZ" sz="2400" u="heavy" dirty="0">
                <a:latin typeface="Times New Roman"/>
                <a:cs typeface="Times New Roman"/>
              </a:rPr>
              <a:t>жасақтама</a:t>
            </a:r>
            <a:r>
              <a:rPr sz="2400" u="heavy">
                <a:latin typeface="Times New Roman"/>
                <a:cs typeface="Times New Roman"/>
              </a:rPr>
              <a:t>: </a:t>
            </a:r>
            <a:r>
              <a:rPr sz="2400" spc="-5" dirty="0">
                <a:latin typeface="Times New Roman"/>
                <a:cs typeface="Times New Roman"/>
              </a:rPr>
              <a:t>ЭЕМ және құрама </a:t>
            </a:r>
            <a:r>
              <a:rPr sz="2400" spc="-10" dirty="0">
                <a:latin typeface="Times New Roman"/>
                <a:cs typeface="Times New Roman"/>
              </a:rPr>
              <a:t>бөліктер  </a:t>
            </a:r>
            <a:r>
              <a:rPr sz="2400" spc="5" dirty="0">
                <a:latin typeface="Times New Roman"/>
                <a:cs typeface="Times New Roman"/>
              </a:rPr>
              <a:t>(процестер, </a:t>
            </a:r>
            <a:r>
              <a:rPr sz="2400" spc="-10" dirty="0">
                <a:latin typeface="Times New Roman"/>
                <a:cs typeface="Times New Roman"/>
              </a:rPr>
              <a:t>мониторлар, </a:t>
            </a:r>
            <a:r>
              <a:rPr sz="2400" spc="-5" dirty="0">
                <a:latin typeface="Times New Roman"/>
                <a:cs typeface="Times New Roman"/>
              </a:rPr>
              <a:t>терминалдар, </a:t>
            </a:r>
            <a:r>
              <a:rPr sz="2400" dirty="0">
                <a:latin typeface="Times New Roman"/>
                <a:cs typeface="Times New Roman"/>
              </a:rPr>
              <a:t>периферийлік  </a:t>
            </a:r>
            <a:r>
              <a:rPr sz="2400" spc="-5" dirty="0">
                <a:latin typeface="Times New Roman"/>
                <a:cs typeface="Times New Roman"/>
              </a:rPr>
              <a:t>құрылғылар, </a:t>
            </a:r>
            <a:r>
              <a:rPr sz="2400" spc="-20" dirty="0">
                <a:latin typeface="Times New Roman"/>
                <a:cs typeface="Times New Roman"/>
              </a:rPr>
              <a:t>дисководтар, </a:t>
            </a:r>
            <a:r>
              <a:rPr sz="2400" spc="-5" dirty="0">
                <a:latin typeface="Times New Roman"/>
                <a:cs typeface="Times New Roman"/>
              </a:rPr>
              <a:t>принтерлер, </a:t>
            </a:r>
            <a:r>
              <a:rPr sz="2400" spc="-15" dirty="0">
                <a:latin typeface="Times New Roman"/>
                <a:cs typeface="Times New Roman"/>
              </a:rPr>
              <a:t>контроллерлар,  </a:t>
            </a:r>
            <a:r>
              <a:rPr sz="2400" spc="-10" dirty="0">
                <a:latin typeface="Times New Roman"/>
                <a:cs typeface="Times New Roman"/>
              </a:rPr>
              <a:t>кабелдер, </a:t>
            </a:r>
            <a:r>
              <a:rPr sz="2400" spc="-5" dirty="0">
                <a:latin typeface="Times New Roman"/>
                <a:cs typeface="Times New Roman"/>
              </a:rPr>
              <a:t>байланыс линиялары) және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т.б.;</a:t>
            </a:r>
            <a:endParaRPr sz="2400">
              <a:latin typeface="Times New Roman"/>
              <a:cs typeface="Times New Roman"/>
            </a:endParaRPr>
          </a:p>
          <a:p>
            <a:pPr marL="285115" marR="304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lang="kk-KZ" sz="2400" u="heavy" dirty="0">
                <a:latin typeface="Times New Roman"/>
                <a:cs typeface="Times New Roman"/>
              </a:rPr>
              <a:t>Бағдарламалық жасақтама</a:t>
            </a:r>
            <a:r>
              <a:rPr sz="2400">
                <a:latin typeface="Times New Roman"/>
                <a:cs typeface="Times New Roman"/>
              </a:rPr>
              <a:t>: алынған </a:t>
            </a:r>
            <a:r>
              <a:rPr lang="kk-KZ" sz="2400" dirty="0">
                <a:latin typeface="Times New Roman"/>
                <a:cs typeface="Times New Roman"/>
              </a:rPr>
              <a:t>бағдарламалар</a:t>
            </a:r>
            <a:r>
              <a:rPr sz="2400">
                <a:latin typeface="Times New Roman"/>
                <a:cs typeface="Times New Roman"/>
              </a:rPr>
              <a:t>,</a:t>
            </a:r>
            <a:r>
              <a:rPr sz="2400" spc="-105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негізгі,  </a:t>
            </a:r>
            <a:r>
              <a:rPr sz="2400" spc="-15" dirty="0">
                <a:latin typeface="Times New Roman"/>
                <a:cs typeface="Times New Roman"/>
              </a:rPr>
              <a:t>объектілі, </a:t>
            </a:r>
            <a:r>
              <a:rPr sz="2400" spc="-10" dirty="0">
                <a:latin typeface="Times New Roman"/>
                <a:cs typeface="Times New Roman"/>
              </a:rPr>
              <a:t>жүктелетін </a:t>
            </a:r>
            <a:r>
              <a:rPr sz="2400" spc="-20" dirty="0">
                <a:latin typeface="Times New Roman"/>
                <a:cs typeface="Times New Roman"/>
              </a:rPr>
              <a:t>модулдер</a:t>
            </a:r>
            <a:r>
              <a:rPr sz="2400" spc="-20">
                <a:latin typeface="Times New Roman"/>
                <a:cs typeface="Times New Roman"/>
              </a:rPr>
              <a:t>, </a:t>
            </a:r>
            <a:r>
              <a:rPr lang="kk-KZ" sz="2400" spc="-5" dirty="0">
                <a:latin typeface="Times New Roman"/>
                <a:cs typeface="Times New Roman"/>
              </a:rPr>
              <a:t>амалдық </a:t>
            </a:r>
            <a:r>
              <a:rPr sz="2400" spc="-5">
                <a:latin typeface="Times New Roman"/>
                <a:cs typeface="Times New Roman"/>
              </a:rPr>
              <a:t>жүйелер  </a:t>
            </a:r>
            <a:r>
              <a:rPr sz="2400" spc="-5" dirty="0">
                <a:latin typeface="Times New Roman"/>
                <a:cs typeface="Times New Roman"/>
              </a:rPr>
              <a:t>және жүйелік </a:t>
            </a:r>
            <a:r>
              <a:rPr sz="2400" dirty="0">
                <a:latin typeface="Times New Roman"/>
                <a:cs typeface="Times New Roman"/>
              </a:rPr>
              <a:t>программалар </a:t>
            </a:r>
            <a:r>
              <a:rPr sz="2400" spc="-20" dirty="0">
                <a:latin typeface="Times New Roman"/>
                <a:cs typeface="Times New Roman"/>
              </a:rPr>
              <a:t>(компиляторлар,  </a:t>
            </a:r>
            <a:r>
              <a:rPr sz="2400" spc="-5" dirty="0">
                <a:latin typeface="Times New Roman"/>
                <a:cs typeface="Times New Roman"/>
              </a:rPr>
              <a:t>құрастырушылар және </a:t>
            </a:r>
            <a:r>
              <a:rPr sz="2400" dirty="0">
                <a:latin typeface="Times New Roman"/>
                <a:cs typeface="Times New Roman"/>
              </a:rPr>
              <a:t>басқалар), утилиттер,  диагностикалық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программалар;</a:t>
            </a:r>
            <a:endParaRPr sz="2400">
              <a:latin typeface="Times New Roman"/>
              <a:cs typeface="Times New Roman"/>
            </a:endParaRPr>
          </a:p>
          <a:p>
            <a:pPr marL="285115" marR="63500" indent="-272415" algn="just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sz="2400" u="heavy" spc="-5" dirty="0">
                <a:latin typeface="Times New Roman"/>
                <a:cs typeface="Times New Roman"/>
              </a:rPr>
              <a:t>мәліметтер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5" dirty="0">
                <a:latin typeface="Times New Roman"/>
                <a:cs typeface="Times New Roman"/>
              </a:rPr>
              <a:t>магниттік </a:t>
            </a:r>
            <a:r>
              <a:rPr sz="2400" spc="-10" dirty="0">
                <a:latin typeface="Times New Roman"/>
                <a:cs typeface="Times New Roman"/>
              </a:rPr>
              <a:t>тасымалдаушылардағы </a:t>
            </a:r>
            <a:r>
              <a:rPr sz="2400" spc="-5" dirty="0">
                <a:latin typeface="Times New Roman"/>
                <a:cs typeface="Times New Roman"/>
              </a:rPr>
              <a:t>тұрақты  және уақытша сақталатындар, </a:t>
            </a:r>
            <a:r>
              <a:rPr sz="2400" dirty="0">
                <a:latin typeface="Times New Roman"/>
                <a:cs typeface="Times New Roman"/>
              </a:rPr>
              <a:t>баспа </a:t>
            </a:r>
            <a:r>
              <a:rPr sz="2400" spc="-10" dirty="0">
                <a:latin typeface="Times New Roman"/>
                <a:cs typeface="Times New Roman"/>
              </a:rPr>
              <a:t>архивтері, </a:t>
            </a:r>
            <a:r>
              <a:rPr sz="2400" spc="-5" dirty="0">
                <a:latin typeface="Times New Roman"/>
                <a:cs typeface="Times New Roman"/>
              </a:rPr>
              <a:t>жүйелік  </a:t>
            </a:r>
            <a:r>
              <a:rPr sz="2400" dirty="0">
                <a:latin typeface="Times New Roman"/>
                <a:cs typeface="Times New Roman"/>
              </a:rPr>
              <a:t>журналдар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т.б.;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"/>
              <a:tabLst>
                <a:tab pos="285750" algn="l"/>
              </a:tabLst>
            </a:pPr>
            <a:r>
              <a:rPr sz="2400" u="heavy" dirty="0">
                <a:latin typeface="Times New Roman"/>
                <a:cs typeface="Times New Roman"/>
              </a:rPr>
              <a:t>персонал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10" dirty="0">
                <a:latin typeface="Times New Roman"/>
                <a:cs typeface="Times New Roman"/>
              </a:rPr>
              <a:t>қызмет </a:t>
            </a:r>
            <a:r>
              <a:rPr sz="2400" spc="-5" dirty="0">
                <a:latin typeface="Times New Roman"/>
                <a:cs typeface="Times New Roman"/>
              </a:rPr>
              <a:t>етуші </a:t>
            </a:r>
            <a:r>
              <a:rPr sz="2400" dirty="0">
                <a:latin typeface="Times New Roman"/>
                <a:cs typeface="Times New Roman"/>
              </a:rPr>
              <a:t>персонал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қолданушылар.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6229"/>
            <a:ext cx="6316980" cy="43084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1095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АЖ </a:t>
            </a:r>
            <a:r>
              <a:rPr sz="3600" spc="-35" dirty="0">
                <a:latin typeface="Times New Roman"/>
                <a:cs typeface="Times New Roman"/>
              </a:rPr>
              <a:t>қорғау</a:t>
            </a:r>
            <a:r>
              <a:rPr sz="3600" spc="-55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әдістері: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5" dirty="0">
                <a:latin typeface="Times New Roman"/>
                <a:cs typeface="Times New Roman"/>
              </a:rPr>
              <a:t>басқару;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1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15" dirty="0">
                <a:latin typeface="Times New Roman"/>
                <a:cs typeface="Times New Roman"/>
              </a:rPr>
              <a:t>кедергілер;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15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15">
                <a:latin typeface="Times New Roman"/>
                <a:cs typeface="Times New Roman"/>
              </a:rPr>
              <a:t>бүркемелеу;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2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20" dirty="0">
                <a:latin typeface="Times New Roman"/>
                <a:cs typeface="Times New Roman"/>
              </a:rPr>
              <a:t>регламенттеу;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5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5" dirty="0">
                <a:latin typeface="Times New Roman"/>
                <a:cs typeface="Times New Roman"/>
              </a:rPr>
              <a:t>талаптану;</a:t>
            </a:r>
            <a:endParaRPr sz="3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500" spc="-50" dirty="0">
                <a:solidFill>
                  <a:srgbClr val="FE8637"/>
                </a:solidFill>
                <a:latin typeface="Wingdings"/>
                <a:cs typeface="Wingdings"/>
              </a:rPr>
              <a:t></a:t>
            </a:r>
            <a:r>
              <a:rPr sz="3600" spc="-50" dirty="0">
                <a:latin typeface="Times New Roman"/>
                <a:cs typeface="Times New Roman"/>
              </a:rPr>
              <a:t>мәжбүрлеу.</a:t>
            </a:r>
            <a:endParaRPr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7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Ақпаратты қорғау әдістері төмендегідей болып жіктелінеді (сурет 2).</a:t>
            </a: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kk-KZ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2 Ақпаратты қорғау әдістерінің жіктелуі</a:t>
            </a:r>
            <a:endParaRPr kumimoji="0" lang="kk-KZ" sz="13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3490" name="Picture 2" descr="http://mukhanov.ucoz.kz/suretter/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357298"/>
            <a:ext cx="7143800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1522" y="532066"/>
            <a:ext cx="2433320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0" dirty="0">
                <a:latin typeface="Times New Roman"/>
                <a:cs typeface="Times New Roman"/>
              </a:rPr>
              <a:t>қ</a:t>
            </a:r>
            <a:r>
              <a:rPr sz="3300" b="1" spc="-15" dirty="0">
                <a:latin typeface="Times New Roman"/>
                <a:cs typeface="Times New Roman"/>
              </a:rPr>
              <a:t>п</a:t>
            </a: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5" dirty="0">
                <a:latin typeface="Times New Roman"/>
                <a:cs typeface="Times New Roman"/>
              </a:rPr>
              <a:t>р</a:t>
            </a:r>
            <a:r>
              <a:rPr sz="3300" b="1" spc="-80" dirty="0">
                <a:latin typeface="Times New Roman"/>
                <a:cs typeface="Times New Roman"/>
              </a:rPr>
              <a:t>а</a:t>
            </a:r>
            <a:r>
              <a:rPr sz="3300" b="1" spc="-5" dirty="0">
                <a:latin typeface="Times New Roman"/>
                <a:cs typeface="Times New Roman"/>
              </a:rPr>
              <a:t>тт</a:t>
            </a:r>
            <a:r>
              <a:rPr sz="3300" b="1" dirty="0">
                <a:latin typeface="Times New Roman"/>
                <a:cs typeface="Times New Roman"/>
              </a:rPr>
              <a:t>ы</a:t>
            </a:r>
            <a:r>
              <a:rPr sz="3300" b="1" spc="-5" dirty="0">
                <a:latin typeface="Times New Roman"/>
                <a:cs typeface="Times New Roman"/>
              </a:rPr>
              <a:t>қ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98035" y="532066"/>
            <a:ext cx="2470150" cy="513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300" b="1" spc="-30" dirty="0">
                <a:latin typeface="Times New Roman"/>
                <a:cs typeface="Times New Roman"/>
              </a:rPr>
              <a:t>қауіпсіздікке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47572" y="532066"/>
            <a:ext cx="1260475" cy="1016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36220">
              <a:lnSpc>
                <a:spcPct val="100000"/>
              </a:lnSpc>
            </a:pPr>
            <a:r>
              <a:rPr sz="3300" b="1" spc="-15" dirty="0">
                <a:latin typeface="Times New Roman"/>
                <a:cs typeface="Times New Roman"/>
              </a:rPr>
              <a:t>қ</a:t>
            </a:r>
            <a:r>
              <a:rPr sz="3300" b="1" spc="-165" dirty="0">
                <a:latin typeface="Times New Roman"/>
                <a:cs typeface="Times New Roman"/>
              </a:rPr>
              <a:t>а</a:t>
            </a:r>
            <a:r>
              <a:rPr sz="3300" b="1" spc="5" dirty="0">
                <a:latin typeface="Times New Roman"/>
                <a:cs typeface="Times New Roman"/>
              </a:rPr>
              <a:t>у</a:t>
            </a:r>
            <a:r>
              <a:rPr sz="3300" b="1" spc="-10" dirty="0">
                <a:latin typeface="Times New Roman"/>
                <a:cs typeface="Times New Roman"/>
              </a:rPr>
              <a:t>і</a:t>
            </a:r>
            <a:r>
              <a:rPr sz="3300" b="1" spc="-5" dirty="0">
                <a:latin typeface="Times New Roman"/>
                <a:cs typeface="Times New Roman"/>
              </a:rPr>
              <a:t>п  </a:t>
            </a:r>
            <a:r>
              <a:rPr sz="3300" b="1" spc="5" dirty="0">
                <a:latin typeface="Times New Roman"/>
                <a:cs typeface="Times New Roman"/>
              </a:rPr>
              <a:t>б</a:t>
            </a:r>
            <a:r>
              <a:rPr sz="3300" b="1" spc="-10" dirty="0">
                <a:latin typeface="Times New Roman"/>
                <a:cs typeface="Times New Roman"/>
              </a:rPr>
              <a:t>ө</a:t>
            </a:r>
            <a:r>
              <a:rPr sz="3300" b="1" spc="-5" dirty="0">
                <a:latin typeface="Times New Roman"/>
                <a:cs typeface="Times New Roman"/>
              </a:rPr>
              <a:t>л</a:t>
            </a:r>
            <a:r>
              <a:rPr sz="3300" b="1" dirty="0">
                <a:latin typeface="Times New Roman"/>
                <a:cs typeface="Times New Roman"/>
              </a:rPr>
              <a:t>у</a:t>
            </a:r>
            <a:r>
              <a:rPr sz="3300" b="1" spc="-55" dirty="0">
                <a:latin typeface="Times New Roman"/>
                <a:cs typeface="Times New Roman"/>
              </a:rPr>
              <a:t>г</a:t>
            </a:r>
            <a:r>
              <a:rPr sz="3300" b="1" dirty="0">
                <a:latin typeface="Times New Roman"/>
                <a:cs typeface="Times New Roman"/>
              </a:rPr>
              <a:t>е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612" y="1034986"/>
            <a:ext cx="6170930" cy="1016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2131060" algn="l"/>
                <a:tab pos="4494530" algn="l"/>
              </a:tabLst>
            </a:pPr>
            <a:r>
              <a:rPr sz="3300" b="1" spc="-5" dirty="0">
                <a:latin typeface="Times New Roman"/>
                <a:cs typeface="Times New Roman"/>
              </a:rPr>
              <a:t>т</a:t>
            </a:r>
            <a:r>
              <a:rPr sz="3300" b="1" dirty="0">
                <a:latin typeface="Times New Roman"/>
                <a:cs typeface="Times New Roman"/>
              </a:rPr>
              <a:t>ө</a:t>
            </a:r>
            <a:r>
              <a:rPr sz="3300" b="1" spc="-10" dirty="0">
                <a:latin typeface="Times New Roman"/>
                <a:cs typeface="Times New Roman"/>
              </a:rPr>
              <a:t>н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spc="-10" dirty="0">
                <a:latin typeface="Times New Roman"/>
                <a:cs typeface="Times New Roman"/>
              </a:rPr>
              <a:t>і</a:t>
            </a:r>
            <a:r>
              <a:rPr sz="3300" b="1" spc="-55" dirty="0">
                <a:latin typeface="Times New Roman"/>
                <a:cs typeface="Times New Roman"/>
              </a:rPr>
              <a:t>р</a:t>
            </a:r>
            <a:r>
              <a:rPr sz="3300" b="1" spc="-185" dirty="0">
                <a:latin typeface="Times New Roman"/>
                <a:cs typeface="Times New Roman"/>
              </a:rPr>
              <a:t>у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dirty="0">
                <a:latin typeface="Times New Roman"/>
                <a:cs typeface="Times New Roman"/>
              </a:rPr>
              <a:t>і	</a:t>
            </a:r>
            <a:r>
              <a:rPr sz="3300" b="1" spc="-10" dirty="0">
                <a:latin typeface="Times New Roman"/>
                <a:cs typeface="Times New Roman"/>
              </a:rPr>
              <a:t>м</a:t>
            </a:r>
            <a:r>
              <a:rPr sz="3300" b="1" spc="10" dirty="0">
                <a:latin typeface="Times New Roman"/>
                <a:cs typeface="Times New Roman"/>
              </a:rPr>
              <a:t>ы</a:t>
            </a:r>
            <a:r>
              <a:rPr sz="3300" b="1" spc="-15" dirty="0">
                <a:latin typeface="Times New Roman"/>
                <a:cs typeface="Times New Roman"/>
              </a:rPr>
              <a:t>н</a:t>
            </a:r>
            <a:r>
              <a:rPr sz="3300" b="1" dirty="0">
                <a:latin typeface="Times New Roman"/>
                <a:cs typeface="Times New Roman"/>
              </a:rPr>
              <a:t>а</a:t>
            </a:r>
            <a:r>
              <a:rPr sz="3300" b="1" spc="-10" dirty="0">
                <a:latin typeface="Times New Roman"/>
                <a:cs typeface="Times New Roman"/>
              </a:rPr>
              <a:t>н</a:t>
            </a:r>
            <a:r>
              <a:rPr sz="3300" b="1" spc="-5" dirty="0">
                <a:latin typeface="Times New Roman"/>
                <a:cs typeface="Times New Roman"/>
              </a:rPr>
              <a:t>д</a:t>
            </a:r>
            <a:r>
              <a:rPr sz="3300" b="1" spc="5" dirty="0">
                <a:latin typeface="Times New Roman"/>
                <a:cs typeface="Times New Roman"/>
              </a:rPr>
              <a:t>а</a:t>
            </a:r>
            <a:r>
              <a:rPr sz="3300" b="1" spc="-5" dirty="0">
                <a:latin typeface="Times New Roman"/>
                <a:cs typeface="Times New Roman"/>
              </a:rPr>
              <a:t>й</a:t>
            </a:r>
            <a:r>
              <a:rPr sz="3300" b="1" dirty="0">
                <a:latin typeface="Times New Roman"/>
                <a:cs typeface="Times New Roman"/>
              </a:rPr>
              <a:t>	</a:t>
            </a:r>
            <a:r>
              <a:rPr sz="3300" b="1" spc="-5" dirty="0">
                <a:latin typeface="Times New Roman"/>
                <a:cs typeface="Times New Roman"/>
              </a:rPr>
              <a:t>т</a:t>
            </a:r>
            <a:r>
              <a:rPr sz="3300" b="1" dirty="0">
                <a:latin typeface="Times New Roman"/>
                <a:cs typeface="Times New Roman"/>
              </a:rPr>
              <a:t>ү</a:t>
            </a:r>
            <a:r>
              <a:rPr sz="3300" b="1" spc="-90" dirty="0">
                <a:latin typeface="Times New Roman"/>
                <a:cs typeface="Times New Roman"/>
              </a:rPr>
              <a:t>р</a:t>
            </a:r>
            <a:r>
              <a:rPr sz="3300" b="1" spc="-10" dirty="0">
                <a:latin typeface="Times New Roman"/>
                <a:cs typeface="Times New Roman"/>
              </a:rPr>
              <a:t>л</a:t>
            </a:r>
            <a:r>
              <a:rPr sz="3300" b="1" spc="-5" dirty="0">
                <a:latin typeface="Times New Roman"/>
                <a:cs typeface="Times New Roman"/>
              </a:rPr>
              <a:t>ер</a:t>
            </a:r>
            <a:r>
              <a:rPr sz="3300" b="1" spc="-55" dirty="0">
                <a:latin typeface="Times New Roman"/>
                <a:cs typeface="Times New Roman"/>
              </a:rPr>
              <a:t>г</a:t>
            </a:r>
            <a:r>
              <a:rPr sz="3300" b="1" dirty="0">
                <a:latin typeface="Times New Roman"/>
                <a:cs typeface="Times New Roman"/>
              </a:rPr>
              <a:t>е  </a:t>
            </a:r>
            <a:r>
              <a:rPr sz="3300" b="1" spc="-15" dirty="0">
                <a:latin typeface="Times New Roman"/>
                <a:cs typeface="Times New Roman"/>
              </a:rPr>
              <a:t>болады: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2117026"/>
            <a:ext cx="8072755" cy="3180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marR="5080" indent="-273685" algn="just">
              <a:lnSpc>
                <a:spcPct val="100000"/>
              </a:lnSpc>
              <a:buClr>
                <a:srgbClr val="FE8637"/>
              </a:buClr>
              <a:buSzPct val="69696"/>
              <a:buFont typeface="Wingdings"/>
              <a:buChar char=""/>
              <a:tabLst>
                <a:tab pos="497840" algn="l"/>
              </a:tabLst>
            </a:pPr>
            <a:r>
              <a:rPr sz="3300" spc="-5" dirty="0">
                <a:latin typeface="Times New Roman"/>
                <a:cs typeface="Times New Roman"/>
              </a:rPr>
              <a:t>адамның іс </a:t>
            </a:r>
            <a:r>
              <a:rPr sz="3300" spc="-15" dirty="0">
                <a:latin typeface="Times New Roman"/>
                <a:cs typeface="Times New Roman"/>
              </a:rPr>
              <a:t>әрекетінен </a:t>
            </a:r>
            <a:r>
              <a:rPr sz="3300" spc="-10" dirty="0">
                <a:latin typeface="Times New Roman"/>
                <a:cs typeface="Times New Roman"/>
              </a:rPr>
              <a:t>тәуелсіз </a:t>
            </a:r>
            <a:r>
              <a:rPr sz="3300" dirty="0">
                <a:latin typeface="Times New Roman"/>
                <a:cs typeface="Times New Roman"/>
              </a:rPr>
              <a:t>( </a:t>
            </a:r>
            <a:r>
              <a:rPr sz="3300" spc="-15" dirty="0">
                <a:latin typeface="Times New Roman"/>
                <a:cs typeface="Times New Roman"/>
              </a:rPr>
              <a:t>табиғат  </a:t>
            </a:r>
            <a:r>
              <a:rPr sz="3300" spc="-5" dirty="0">
                <a:latin typeface="Times New Roman"/>
                <a:cs typeface="Times New Roman"/>
              </a:rPr>
              <a:t>құбылыстарының </a:t>
            </a:r>
            <a:r>
              <a:rPr sz="3300" spc="-10" dirty="0">
                <a:latin typeface="Times New Roman"/>
                <a:cs typeface="Times New Roman"/>
              </a:rPr>
              <a:t>ақпараттарға </a:t>
            </a:r>
            <a:r>
              <a:rPr sz="3300" dirty="0">
                <a:latin typeface="Times New Roman"/>
                <a:cs typeface="Times New Roman"/>
              </a:rPr>
              <a:t>әсер </a:t>
            </a:r>
            <a:r>
              <a:rPr sz="3300" spc="-5" dirty="0">
                <a:latin typeface="Times New Roman"/>
                <a:cs typeface="Times New Roman"/>
              </a:rPr>
              <a:t>ететін  </a:t>
            </a:r>
            <a:r>
              <a:rPr sz="3300" dirty="0">
                <a:latin typeface="Times New Roman"/>
                <a:cs typeface="Times New Roman"/>
              </a:rPr>
              <a:t>табиғи </a:t>
            </a:r>
            <a:r>
              <a:rPr sz="3300" spc="-5" dirty="0">
                <a:latin typeface="Times New Roman"/>
                <a:cs typeface="Times New Roman"/>
              </a:rPr>
              <a:t>физикалық</a:t>
            </a:r>
            <a:r>
              <a:rPr sz="3300" spc="-85" dirty="0">
                <a:latin typeface="Times New Roman"/>
                <a:cs typeface="Times New Roman"/>
              </a:rPr>
              <a:t> </a:t>
            </a:r>
            <a:r>
              <a:rPr sz="3300" spc="-20" dirty="0">
                <a:latin typeface="Times New Roman"/>
                <a:cs typeface="Times New Roman"/>
              </a:rPr>
              <a:t>қауіптері);</a:t>
            </a:r>
            <a:endParaRPr sz="3300">
              <a:latin typeface="Times New Roman"/>
              <a:cs typeface="Times New Roman"/>
            </a:endParaRPr>
          </a:p>
          <a:p>
            <a:pPr marL="287020" marR="5080" indent="-274320">
              <a:lnSpc>
                <a:spcPct val="107600"/>
              </a:lnSpc>
              <a:spcBef>
                <a:spcPts val="300"/>
              </a:spcBef>
              <a:buClr>
                <a:srgbClr val="FE8637"/>
              </a:buClr>
              <a:buSzPct val="69696"/>
              <a:buFont typeface="Wingdings"/>
              <a:buChar char=""/>
              <a:tabLst>
                <a:tab pos="390525" algn="l"/>
                <a:tab pos="2162810" algn="l"/>
                <a:tab pos="4070985" algn="l"/>
                <a:tab pos="5047615" algn="l"/>
              </a:tabLst>
            </a:pPr>
            <a:r>
              <a:rPr sz="3300" spc="-5" dirty="0">
                <a:latin typeface="Times New Roman"/>
                <a:cs typeface="Times New Roman"/>
              </a:rPr>
              <a:t>адамның іс </a:t>
            </a:r>
            <a:r>
              <a:rPr sz="3300" spc="-15" dirty="0">
                <a:latin typeface="Times New Roman"/>
                <a:cs typeface="Times New Roman"/>
              </a:rPr>
              <a:t>әрекеті </a:t>
            </a:r>
            <a:r>
              <a:rPr sz="3300" dirty="0">
                <a:latin typeface="Times New Roman"/>
                <a:cs typeface="Times New Roman"/>
              </a:rPr>
              <a:t>арқылы </a:t>
            </a:r>
            <a:r>
              <a:rPr sz="3300" spc="-10" dirty="0">
                <a:latin typeface="Times New Roman"/>
                <a:cs typeface="Times New Roman"/>
              </a:rPr>
              <a:t>туындайтын  </a:t>
            </a:r>
            <a:r>
              <a:rPr sz="3300" dirty="0">
                <a:latin typeface="Times New Roman"/>
                <a:cs typeface="Times New Roman"/>
              </a:rPr>
              <a:t>(жасанды	</a:t>
            </a:r>
            <a:r>
              <a:rPr sz="3300" spc="-25" dirty="0">
                <a:latin typeface="Times New Roman"/>
                <a:cs typeface="Times New Roman"/>
              </a:rPr>
              <a:t>қауіптер),	</a:t>
            </a:r>
            <a:r>
              <a:rPr sz="3300" spc="-15" dirty="0">
                <a:latin typeface="Times New Roman"/>
                <a:cs typeface="Times New Roman"/>
              </a:rPr>
              <a:t>олар	</a:t>
            </a:r>
            <a:r>
              <a:rPr sz="3300" spc="-5" dirty="0">
                <a:latin typeface="Times New Roman"/>
                <a:cs typeface="Times New Roman"/>
              </a:rPr>
              <a:t>алдынғыларына  </a:t>
            </a:r>
            <a:r>
              <a:rPr sz="3300" dirty="0">
                <a:latin typeface="Times New Roman"/>
                <a:cs typeface="Times New Roman"/>
              </a:rPr>
              <a:t>қарағанда </a:t>
            </a:r>
            <a:r>
              <a:rPr sz="3300" spc="10" dirty="0">
                <a:latin typeface="Times New Roman"/>
                <a:cs typeface="Times New Roman"/>
              </a:rPr>
              <a:t>аса </a:t>
            </a:r>
            <a:r>
              <a:rPr sz="3300" spc="-30" dirty="0">
                <a:latin typeface="Times New Roman"/>
                <a:cs typeface="Times New Roman"/>
              </a:rPr>
              <a:t>қауіпті </a:t>
            </a:r>
            <a:r>
              <a:rPr sz="3300" spc="-10" dirty="0">
                <a:latin typeface="Times New Roman"/>
                <a:cs typeface="Times New Roman"/>
              </a:rPr>
              <a:t>болып</a:t>
            </a:r>
            <a:r>
              <a:rPr sz="3300" spc="-125" dirty="0">
                <a:latin typeface="Times New Roman"/>
                <a:cs typeface="Times New Roman"/>
              </a:rPr>
              <a:t> </a:t>
            </a:r>
            <a:r>
              <a:rPr sz="3300" spc="5" dirty="0">
                <a:latin typeface="Times New Roman"/>
                <a:cs typeface="Times New Roman"/>
              </a:rPr>
              <a:t>саналады.</a:t>
            </a:r>
            <a:endParaRPr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8583" y="972502"/>
            <a:ext cx="7560309" cy="2753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0480">
              <a:lnSpc>
                <a:spcPct val="100000"/>
              </a:lnSpc>
            </a:pP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Жасанды </a:t>
            </a:r>
            <a:r>
              <a:rPr sz="36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қауіптер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өздерінің </a:t>
            </a:r>
            <a:r>
              <a:rPr sz="3600" b="0" spc="-35" dirty="0">
                <a:solidFill>
                  <a:srgbClr val="000000"/>
                </a:solidFill>
                <a:latin typeface="Times New Roman"/>
                <a:cs typeface="Times New Roman"/>
              </a:rPr>
              <a:t>туындау 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жағдайларына байланысты </a:t>
            </a:r>
            <a:r>
              <a:rPr sz="36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алдын- </a:t>
            </a:r>
            <a:r>
              <a:rPr sz="36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ала 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ойластырылмаған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( </a:t>
            </a:r>
            <a:r>
              <a:rPr sz="3600" b="0" spc="-15" dirty="0">
                <a:solidFill>
                  <a:srgbClr val="000000"/>
                </a:solidFill>
                <a:latin typeface="Times New Roman"/>
                <a:cs typeface="Times New Roman"/>
              </a:rPr>
              <a:t>кездейсоқ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)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және  </a:t>
            </a:r>
            <a:r>
              <a:rPr sz="3600" b="0" spc="5" dirty="0">
                <a:solidFill>
                  <a:srgbClr val="000000"/>
                </a:solidFill>
                <a:latin typeface="Times New Roman"/>
                <a:cs typeface="Times New Roman"/>
              </a:rPr>
              <a:t>алдын -ала </a:t>
            </a:r>
            <a:r>
              <a:rPr sz="36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ойластырылған 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(қасақана) 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болып</a:t>
            </a:r>
            <a:r>
              <a:rPr sz="3600" b="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6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бөлінеді.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5201"/>
            <a:ext cx="8053705" cy="4780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0059">
              <a:lnSpc>
                <a:spcPct val="100000"/>
              </a:lnSpc>
            </a:pPr>
            <a:r>
              <a:rPr sz="2400" b="1" i="1" spc="-5" dirty="0">
                <a:latin typeface="Times New Roman"/>
                <a:cs typeface="Times New Roman"/>
              </a:rPr>
              <a:t>Алдын-ала ойластырылмаған </a:t>
            </a:r>
            <a:r>
              <a:rPr sz="2400" b="1" i="1" spc="-20" dirty="0">
                <a:latin typeface="Times New Roman"/>
                <a:cs typeface="Times New Roman"/>
              </a:rPr>
              <a:t>қауіпке</a:t>
            </a:r>
            <a:r>
              <a:rPr sz="2400" b="1" i="1" spc="15" dirty="0">
                <a:latin typeface="Times New Roman"/>
                <a:cs typeface="Times New Roman"/>
              </a:rPr>
              <a:t> </a:t>
            </a:r>
            <a:r>
              <a:rPr sz="2400" b="1" i="1" spc="-5" dirty="0">
                <a:latin typeface="Times New Roman"/>
                <a:cs typeface="Times New Roman"/>
              </a:rPr>
              <a:t>жататындар: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585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 </a:t>
            </a:r>
            <a:r>
              <a:rPr sz="2400" dirty="0">
                <a:latin typeface="Times New Roman"/>
                <a:cs typeface="Times New Roman"/>
              </a:rPr>
              <a:t>–ні </a:t>
            </a:r>
            <a:r>
              <a:rPr sz="2400" spc="-25" dirty="0">
                <a:latin typeface="Times New Roman"/>
                <a:cs typeface="Times New Roman"/>
              </a:rPr>
              <a:t>жобалау </a:t>
            </a:r>
            <a:r>
              <a:rPr sz="2400" spc="-5" dirty="0">
                <a:latin typeface="Times New Roman"/>
                <a:cs typeface="Times New Roman"/>
              </a:rPr>
              <a:t>кезіндегі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қателіктер;</a:t>
            </a:r>
            <a:endParaRPr sz="2400">
              <a:latin typeface="Times New Roman"/>
              <a:cs typeface="Times New Roman"/>
            </a:endParaRPr>
          </a:p>
          <a:p>
            <a:pPr marL="285115" marR="10090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бағдарламалық құрылымын </a:t>
            </a:r>
            <a:r>
              <a:rPr sz="2400" spc="-20" dirty="0">
                <a:latin typeface="Times New Roman"/>
                <a:cs typeface="Times New Roman"/>
              </a:rPr>
              <a:t>жасау </a:t>
            </a:r>
            <a:r>
              <a:rPr sz="2400" spc="-5" dirty="0">
                <a:latin typeface="Times New Roman"/>
                <a:cs typeface="Times New Roman"/>
              </a:rPr>
              <a:t>кезіндегі  </a:t>
            </a:r>
            <a:r>
              <a:rPr sz="2400" spc="-15" dirty="0">
                <a:latin typeface="Times New Roman"/>
                <a:cs typeface="Times New Roman"/>
              </a:rPr>
              <a:t>қателіктер;</a:t>
            </a:r>
            <a:endParaRPr sz="2400">
              <a:latin typeface="Times New Roman"/>
              <a:cs typeface="Times New Roman"/>
            </a:endParaRPr>
          </a:p>
          <a:p>
            <a:pPr marL="285115" marR="1183005" indent="-272415" algn="just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</a:t>
            </a:r>
            <a:r>
              <a:rPr sz="2400" spc="-15" dirty="0">
                <a:latin typeface="Times New Roman"/>
                <a:cs typeface="Times New Roman"/>
              </a:rPr>
              <a:t>аппараттық </a:t>
            </a:r>
            <a:r>
              <a:rPr sz="2400" spc="-5" dirty="0">
                <a:latin typeface="Times New Roman"/>
                <a:cs typeface="Times New Roman"/>
              </a:rPr>
              <a:t>қондырғыларының, байланыс  желілерінің, </a:t>
            </a:r>
            <a:r>
              <a:rPr sz="2400" dirty="0">
                <a:latin typeface="Times New Roman"/>
                <a:cs typeface="Times New Roman"/>
              </a:rPr>
              <a:t>энергиямен </a:t>
            </a:r>
            <a:r>
              <a:rPr sz="2400" spc="-10" dirty="0">
                <a:latin typeface="Times New Roman"/>
                <a:cs typeface="Times New Roman"/>
              </a:rPr>
              <a:t>қамтушылардың </a:t>
            </a:r>
            <a:r>
              <a:rPr sz="2400" spc="-5" dirty="0">
                <a:latin typeface="Times New Roman"/>
                <a:cs typeface="Times New Roman"/>
              </a:rPr>
              <a:t>жұмысы  кезіндегі </a:t>
            </a:r>
            <a:r>
              <a:rPr sz="2400" spc="-10" dirty="0">
                <a:latin typeface="Times New Roman"/>
                <a:cs typeface="Times New Roman"/>
              </a:rPr>
              <a:t>кездейсоқ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апаттар;</a:t>
            </a:r>
            <a:endParaRPr sz="2400">
              <a:latin typeface="Times New Roman"/>
              <a:cs typeface="Times New Roman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 пайдаланушылардың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қателіктері;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КЖ-нің </a:t>
            </a:r>
            <a:r>
              <a:rPr sz="2400" spc="-15" dirty="0">
                <a:latin typeface="Times New Roman"/>
                <a:cs typeface="Times New Roman"/>
              </a:rPr>
              <a:t>аппараттық </a:t>
            </a:r>
            <a:r>
              <a:rPr sz="2400" spc="-5" dirty="0">
                <a:latin typeface="Times New Roman"/>
                <a:cs typeface="Times New Roman"/>
              </a:rPr>
              <a:t>қондырғыларына басқа </a:t>
            </a:r>
            <a:r>
              <a:rPr sz="2400" dirty="0">
                <a:latin typeface="Times New Roman"/>
                <a:cs typeface="Times New Roman"/>
              </a:rPr>
              <a:t>да  </a:t>
            </a:r>
            <a:r>
              <a:rPr sz="2400" spc="-10" dirty="0">
                <a:latin typeface="Times New Roman"/>
                <a:cs typeface="Times New Roman"/>
              </a:rPr>
              <a:t>электрондық </a:t>
            </a:r>
            <a:r>
              <a:rPr sz="2400" spc="-5" dirty="0">
                <a:latin typeface="Times New Roman"/>
                <a:cs typeface="Times New Roman"/>
              </a:rPr>
              <a:t>қондырғылардың физикалық өрістерінің </a:t>
            </a:r>
            <a:r>
              <a:rPr sz="2400" spc="5" dirty="0">
                <a:latin typeface="Times New Roman"/>
                <a:cs typeface="Times New Roman"/>
              </a:rPr>
              <a:t>әсері  </a:t>
            </a:r>
            <a:r>
              <a:rPr sz="2400" dirty="0">
                <a:latin typeface="Times New Roman"/>
                <a:cs typeface="Times New Roman"/>
              </a:rPr>
              <a:t>( </a:t>
            </a:r>
            <a:r>
              <a:rPr sz="2400" spc="-15" dirty="0">
                <a:latin typeface="Times New Roman"/>
                <a:cs typeface="Times New Roman"/>
              </a:rPr>
              <a:t>олардың </a:t>
            </a:r>
            <a:r>
              <a:rPr sz="2400" spc="-10" dirty="0">
                <a:latin typeface="Times New Roman"/>
                <a:cs typeface="Times New Roman"/>
              </a:rPr>
              <a:t>электромагниттік </a:t>
            </a:r>
            <a:r>
              <a:rPr sz="2400" spc="5" dirty="0">
                <a:latin typeface="Times New Roman"/>
                <a:cs typeface="Times New Roman"/>
              </a:rPr>
              <a:t>үйлесімділік </a:t>
            </a:r>
            <a:r>
              <a:rPr sz="2400" spc="-5" dirty="0">
                <a:latin typeface="Times New Roman"/>
                <a:cs typeface="Times New Roman"/>
              </a:rPr>
              <a:t>шарттарының  сақталмауы 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-5" dirty="0">
                <a:latin typeface="Times New Roman"/>
                <a:cs typeface="Times New Roman"/>
              </a:rPr>
              <a:t>және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50" dirty="0">
                <a:latin typeface="Times New Roman"/>
                <a:cs typeface="Times New Roman"/>
              </a:rPr>
              <a:t>т.б.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714" rIns="0" bIns="0" rtlCol="0">
            <a:spAutoFit/>
          </a:bodyPr>
          <a:lstStyle/>
          <a:p>
            <a:pPr marL="363220">
              <a:lnSpc>
                <a:spcPct val="100000"/>
              </a:lnSpc>
            </a:pPr>
            <a:r>
              <a:rPr sz="3200" i="1" spc="-20" dirty="0">
                <a:latin typeface="Times New Roman"/>
                <a:cs typeface="Times New Roman"/>
              </a:rPr>
              <a:t>Қ</a:t>
            </a:r>
            <a:r>
              <a:rPr sz="2550" i="1" spc="-20" dirty="0">
                <a:latin typeface="Times New Roman"/>
                <a:cs typeface="Times New Roman"/>
              </a:rPr>
              <a:t>АСАҚАНА </a:t>
            </a:r>
            <a:r>
              <a:rPr sz="2550" i="1" spc="-15" dirty="0">
                <a:latin typeface="Times New Roman"/>
                <a:cs typeface="Times New Roman"/>
              </a:rPr>
              <a:t>ҚАУІПТЕРГЕ</a:t>
            </a:r>
            <a:r>
              <a:rPr sz="2550" i="1" spc="335" dirty="0">
                <a:latin typeface="Times New Roman"/>
                <a:cs typeface="Times New Roman"/>
              </a:rPr>
              <a:t> </a:t>
            </a:r>
            <a:r>
              <a:rPr sz="2550" i="1" spc="-25" dirty="0">
                <a:latin typeface="Times New Roman"/>
                <a:cs typeface="Times New Roman"/>
              </a:rPr>
              <a:t>ЖАТАТЫНДАР</a:t>
            </a:r>
            <a:r>
              <a:rPr sz="3200" i="1" spc="-25" dirty="0">
                <a:latin typeface="Times New Roman"/>
                <a:cs typeface="Times New Roman"/>
              </a:rPr>
              <a:t>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176020"/>
            <a:ext cx="8072755" cy="3490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marR="5080" indent="-272415" algn="just">
              <a:lnSpc>
                <a:spcPct val="100000"/>
              </a:lnSpc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15" dirty="0">
                <a:latin typeface="Times New Roman"/>
                <a:cs typeface="Times New Roman"/>
              </a:rPr>
              <a:t>КЖ-ге </a:t>
            </a:r>
            <a:r>
              <a:rPr sz="2800" spc="-10" dirty="0">
                <a:latin typeface="Times New Roman"/>
                <a:cs typeface="Times New Roman"/>
              </a:rPr>
              <a:t>қызмет </a:t>
            </a:r>
            <a:r>
              <a:rPr sz="2800" spc="-5" dirty="0">
                <a:latin typeface="Times New Roman"/>
                <a:cs typeface="Times New Roman"/>
              </a:rPr>
              <a:t>көрсетуші тұлғалардың  санкцияланбаған </a:t>
            </a:r>
            <a:r>
              <a:rPr sz="2800" spc="-15" dirty="0">
                <a:latin typeface="Times New Roman"/>
                <a:cs typeface="Times New Roman"/>
              </a:rPr>
              <a:t>әрекеттері</a:t>
            </a:r>
            <a:r>
              <a:rPr sz="2800" spc="6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 </a:t>
            </a:r>
            <a:r>
              <a:rPr sz="2800" spc="5" dirty="0">
                <a:latin typeface="Times New Roman"/>
                <a:cs typeface="Times New Roman"/>
              </a:rPr>
              <a:t>мысалға, </a:t>
            </a:r>
            <a:r>
              <a:rPr sz="2800" dirty="0">
                <a:latin typeface="Times New Roman"/>
                <a:cs typeface="Times New Roman"/>
              </a:rPr>
              <a:t>КЖ-нің  </a:t>
            </a:r>
            <a:r>
              <a:rPr sz="2800" spc="-20" dirty="0">
                <a:latin typeface="Times New Roman"/>
                <a:cs typeface="Times New Roman"/>
              </a:rPr>
              <a:t>қауіпсіздігіне </a:t>
            </a:r>
            <a:r>
              <a:rPr sz="2800" spc="-35" dirty="0">
                <a:latin typeface="Times New Roman"/>
                <a:cs typeface="Times New Roman"/>
              </a:rPr>
              <a:t>жауапты </a:t>
            </a:r>
            <a:r>
              <a:rPr sz="2800" spc="-5" dirty="0">
                <a:latin typeface="Times New Roman"/>
                <a:cs typeface="Times New Roman"/>
              </a:rPr>
              <a:t>әкімшілік </a:t>
            </a:r>
            <a:r>
              <a:rPr sz="2800" spc="-15" dirty="0">
                <a:latin typeface="Times New Roman"/>
                <a:cs typeface="Times New Roman"/>
              </a:rPr>
              <a:t>қызметкерінің  </a:t>
            </a:r>
            <a:r>
              <a:rPr sz="2800" spc="-25" dirty="0">
                <a:latin typeface="Times New Roman"/>
                <a:cs typeface="Times New Roman"/>
              </a:rPr>
              <a:t>қауіпсіздік </a:t>
            </a:r>
            <a:r>
              <a:rPr sz="2800" spc="-10" dirty="0">
                <a:latin typeface="Times New Roman"/>
                <a:cs typeface="Times New Roman"/>
              </a:rPr>
              <a:t>саясатын әлсіретуі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);</a:t>
            </a:r>
            <a:endParaRPr sz="2800">
              <a:latin typeface="Times New Roman"/>
              <a:cs typeface="Times New Roman"/>
            </a:endParaRPr>
          </a:p>
          <a:p>
            <a:pPr marL="285750" marR="6350" indent="-273050" algn="just">
              <a:lnSpc>
                <a:spcPct val="100000"/>
              </a:lnSpc>
              <a:spcBef>
                <a:spcPts val="595"/>
              </a:spcBef>
              <a:buClr>
                <a:srgbClr val="FE8637"/>
              </a:buClr>
              <a:buSzPct val="69642"/>
              <a:buFont typeface="Wingdings"/>
              <a:buChar char=""/>
              <a:tabLst>
                <a:tab pos="285750" algn="l"/>
              </a:tabLst>
            </a:pPr>
            <a:r>
              <a:rPr sz="2800" spc="-5" dirty="0">
                <a:latin typeface="Times New Roman"/>
                <a:cs typeface="Times New Roman"/>
              </a:rPr>
              <a:t>КЖ-нің </a:t>
            </a:r>
            <a:r>
              <a:rPr sz="2800" dirty="0">
                <a:latin typeface="Times New Roman"/>
                <a:cs typeface="Times New Roman"/>
              </a:rPr>
              <a:t>ресурстарына КЖ-ні </a:t>
            </a:r>
            <a:r>
              <a:rPr sz="2800" spc="-5" dirty="0">
                <a:latin typeface="Times New Roman"/>
                <a:cs typeface="Times New Roman"/>
              </a:rPr>
              <a:t>пайдаланушылар </a:t>
            </a:r>
            <a:r>
              <a:rPr sz="2800" spc="-15" dirty="0">
                <a:latin typeface="Times New Roman"/>
                <a:cs typeface="Times New Roman"/>
              </a:rPr>
              <a:t>мен  </a:t>
            </a:r>
            <a:r>
              <a:rPr sz="2800" spc="-30" dirty="0">
                <a:latin typeface="Times New Roman"/>
                <a:cs typeface="Times New Roman"/>
              </a:rPr>
              <a:t>бөгде </a:t>
            </a:r>
            <a:r>
              <a:rPr sz="2800" spc="-10" dirty="0">
                <a:latin typeface="Times New Roman"/>
                <a:cs typeface="Times New Roman"/>
              </a:rPr>
              <a:t>адамдардың </a:t>
            </a:r>
            <a:r>
              <a:rPr sz="2800" spc="-5" dirty="0">
                <a:latin typeface="Times New Roman"/>
                <a:cs typeface="Times New Roman"/>
              </a:rPr>
              <a:t>санкцияланбаған енуі, мұндағы  </a:t>
            </a:r>
            <a:r>
              <a:rPr sz="2800" spc="-15" dirty="0">
                <a:latin typeface="Times New Roman"/>
                <a:cs typeface="Times New Roman"/>
              </a:rPr>
              <a:t>келтірілген </a:t>
            </a:r>
            <a:r>
              <a:rPr sz="2800" spc="-5" dirty="0">
                <a:latin typeface="Times New Roman"/>
                <a:cs typeface="Times New Roman"/>
              </a:rPr>
              <a:t>зиян </a:t>
            </a:r>
            <a:r>
              <a:rPr sz="2800" spc="-10" dirty="0">
                <a:latin typeface="Times New Roman"/>
                <a:cs typeface="Times New Roman"/>
              </a:rPr>
              <a:t>тәртіп бұзушының іс-әрекетімен  </a:t>
            </a:r>
            <a:r>
              <a:rPr sz="2800" dirty="0">
                <a:latin typeface="Times New Roman"/>
                <a:cs typeface="Times New Roman"/>
              </a:rPr>
              <a:t>анықталады.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2196"/>
            <a:ext cx="7967345" cy="6136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760730" indent="25400" algn="just">
              <a:lnSpc>
                <a:spcPct val="100000"/>
              </a:lnSpc>
            </a:pPr>
            <a:r>
              <a:rPr sz="24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КЖ-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ДЕГІ </a:t>
            </a:r>
            <a:r>
              <a:rPr sz="1900" b="1" spc="-30" dirty="0">
                <a:solidFill>
                  <a:srgbClr val="575F6D"/>
                </a:solidFill>
                <a:latin typeface="Times New Roman"/>
                <a:cs typeface="Times New Roman"/>
              </a:rPr>
              <a:t>АҚПАРАТТЫҢ </a:t>
            </a:r>
            <a:r>
              <a:rPr sz="1900" b="1" spc="-15" dirty="0">
                <a:solidFill>
                  <a:srgbClr val="575F6D"/>
                </a:solidFill>
                <a:latin typeface="Times New Roman"/>
                <a:cs typeface="Times New Roman"/>
              </a:rPr>
              <a:t>ҚАУІПСІЗДІГІНЕ </a:t>
            </a:r>
            <a:r>
              <a:rPr sz="1900" b="1" spc="-5" dirty="0">
                <a:solidFill>
                  <a:srgbClr val="575F6D"/>
                </a:solidFill>
                <a:latin typeface="Times New Roman"/>
                <a:cs typeface="Times New Roman"/>
              </a:rPr>
              <a:t>ЖАСАЛЫНҒАН 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АЛДЫН</a:t>
            </a:r>
            <a:r>
              <a:rPr sz="24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-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АЛА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ОЙЛАСТЫРЫЛҒАН </a:t>
            </a:r>
            <a:r>
              <a:rPr sz="1900" b="1" spc="-15" dirty="0">
                <a:solidFill>
                  <a:srgbClr val="575F6D"/>
                </a:solidFill>
                <a:latin typeface="Times New Roman"/>
                <a:cs typeface="Times New Roman"/>
              </a:rPr>
              <a:t>ҚАУІПТЕР МАҚСАТЫНА 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БАЙЛАНЫСТЫ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НЕГІЗГІ </a:t>
            </a:r>
            <a:r>
              <a:rPr sz="1900" b="1" spc="20" dirty="0">
                <a:solidFill>
                  <a:srgbClr val="575F6D"/>
                </a:solidFill>
                <a:latin typeface="Times New Roman"/>
                <a:cs typeface="Times New Roman"/>
              </a:rPr>
              <a:t>ҮШ </a:t>
            </a:r>
            <a:r>
              <a:rPr sz="1900" b="1" spc="5" dirty="0">
                <a:solidFill>
                  <a:srgbClr val="575F6D"/>
                </a:solidFill>
                <a:latin typeface="Times New Roman"/>
                <a:cs typeface="Times New Roman"/>
              </a:rPr>
              <a:t>ТОПҚА БӨЛІНУІ </a:t>
            </a:r>
            <a:r>
              <a:rPr sz="1900" b="1" spc="35" dirty="0">
                <a:solidFill>
                  <a:srgbClr val="575F6D"/>
                </a:solidFill>
                <a:latin typeface="Times New Roman"/>
                <a:cs typeface="Times New Roman"/>
              </a:rPr>
              <a:t> </a:t>
            </a:r>
            <a:r>
              <a:rPr sz="19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МҮМКІН</a:t>
            </a:r>
            <a:r>
              <a:rPr sz="2400" b="1" spc="10" dirty="0">
                <a:solidFill>
                  <a:srgbClr val="575F6D"/>
                </a:solidFill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3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Бүтіндіктің </a:t>
            </a:r>
            <a:r>
              <a:rPr sz="2400" dirty="0">
                <a:latin typeface="Times New Roman"/>
                <a:cs typeface="Times New Roman"/>
              </a:rPr>
              <a:t>бұзылуына жасалынған, </a:t>
            </a:r>
            <a:r>
              <a:rPr sz="2400" spc="-5" dirty="0">
                <a:latin typeface="Times New Roman"/>
                <a:cs typeface="Times New Roman"/>
              </a:rPr>
              <a:t>яғни КЖ-де </a:t>
            </a:r>
            <a:r>
              <a:rPr sz="2400" spc="5" dirty="0">
                <a:latin typeface="Times New Roman"/>
                <a:cs typeface="Times New Roman"/>
              </a:rPr>
              <a:t>сақталған  </a:t>
            </a:r>
            <a:r>
              <a:rPr sz="2400" spc="10" dirty="0">
                <a:latin typeface="Times New Roman"/>
                <a:cs typeface="Times New Roman"/>
              </a:rPr>
              <a:t>немесе </a:t>
            </a:r>
            <a:r>
              <a:rPr sz="2400" spc="-5" dirty="0">
                <a:latin typeface="Times New Roman"/>
                <a:cs typeface="Times New Roman"/>
              </a:rPr>
              <a:t>КЖ-лер арасында </a:t>
            </a:r>
            <a:r>
              <a:rPr sz="2400" spc="-10" dirty="0">
                <a:latin typeface="Times New Roman"/>
                <a:cs typeface="Times New Roman"/>
              </a:rPr>
              <a:t>берілген ақпаратқа </a:t>
            </a:r>
            <a:r>
              <a:rPr sz="2400" spc="5" dirty="0">
                <a:latin typeface="Times New Roman"/>
                <a:cs typeface="Times New Roman"/>
              </a:rPr>
              <a:t>алдын-ала  </a:t>
            </a:r>
            <a:r>
              <a:rPr sz="2400" spc="-5" dirty="0">
                <a:latin typeface="Times New Roman"/>
                <a:cs typeface="Times New Roman"/>
              </a:rPr>
              <a:t>ойластырылған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қауіп;</a:t>
            </a:r>
            <a:endParaRPr sz="2400">
              <a:latin typeface="Times New Roman"/>
              <a:cs typeface="Times New Roman"/>
            </a:endParaRPr>
          </a:p>
          <a:p>
            <a:pPr marL="285115" marR="508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Бүтіндіктің </a:t>
            </a:r>
            <a:r>
              <a:rPr sz="2400" dirty="0">
                <a:latin typeface="Times New Roman"/>
                <a:cs typeface="Times New Roman"/>
              </a:rPr>
              <a:t>бұзылуына жасалынған, </a:t>
            </a:r>
            <a:r>
              <a:rPr sz="2400" spc="-5" dirty="0">
                <a:latin typeface="Times New Roman"/>
                <a:cs typeface="Times New Roman"/>
              </a:rPr>
              <a:t>яғни КЖ-де </a:t>
            </a:r>
            <a:r>
              <a:rPr sz="2400" spc="5" dirty="0">
                <a:latin typeface="Times New Roman"/>
                <a:cs typeface="Times New Roman"/>
              </a:rPr>
              <a:t>сақталған  </a:t>
            </a:r>
            <a:r>
              <a:rPr sz="2400" spc="10" dirty="0">
                <a:latin typeface="Times New Roman"/>
                <a:cs typeface="Times New Roman"/>
              </a:rPr>
              <a:t>немесе </a:t>
            </a:r>
            <a:r>
              <a:rPr sz="2400" spc="-5" dirty="0">
                <a:latin typeface="Times New Roman"/>
                <a:cs typeface="Times New Roman"/>
              </a:rPr>
              <a:t>КЖ-лер арасында </a:t>
            </a:r>
            <a:r>
              <a:rPr sz="2400" spc="-10" dirty="0">
                <a:latin typeface="Times New Roman"/>
                <a:cs typeface="Times New Roman"/>
              </a:rPr>
              <a:t>берілген ақпаратқа </a:t>
            </a:r>
            <a:r>
              <a:rPr sz="2400" spc="5" dirty="0">
                <a:latin typeface="Times New Roman"/>
                <a:cs typeface="Times New Roman"/>
              </a:rPr>
              <a:t>алдын-ала  </a:t>
            </a:r>
            <a:r>
              <a:rPr sz="2400" spc="-5" dirty="0">
                <a:latin typeface="Times New Roman"/>
                <a:cs typeface="Times New Roman"/>
              </a:rPr>
              <a:t>ойластырылған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қауіп;</a:t>
            </a:r>
            <a:endParaRPr sz="2400">
              <a:latin typeface="Times New Roman"/>
              <a:cs typeface="Times New Roman"/>
            </a:endParaRPr>
          </a:p>
          <a:p>
            <a:pPr marL="285115" marR="193040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10" dirty="0">
                <a:latin typeface="Times New Roman"/>
                <a:cs typeface="Times New Roman"/>
              </a:rPr>
              <a:t>Ақпараттың </a:t>
            </a:r>
            <a:r>
              <a:rPr sz="2400" spc="-15" dirty="0">
                <a:latin typeface="Times New Roman"/>
                <a:cs typeface="Times New Roman"/>
              </a:rPr>
              <a:t>қол </a:t>
            </a:r>
            <a:r>
              <a:rPr sz="2400" spc="-5" dirty="0">
                <a:latin typeface="Times New Roman"/>
                <a:cs typeface="Times New Roman"/>
              </a:rPr>
              <a:t>жетімділігінің </a:t>
            </a:r>
            <a:r>
              <a:rPr sz="2400" dirty="0">
                <a:latin typeface="Times New Roman"/>
                <a:cs typeface="Times New Roman"/>
              </a:rPr>
              <a:t>бұзылуына жасалынған,  </a:t>
            </a:r>
            <a:r>
              <a:rPr sz="2400" spc="-5" dirty="0">
                <a:latin typeface="Times New Roman"/>
                <a:cs typeface="Times New Roman"/>
              </a:rPr>
              <a:t>яғни КЖ-ні пайдаланушылардың </a:t>
            </a:r>
            <a:r>
              <a:rPr sz="2400" spc="-10" dirty="0">
                <a:latin typeface="Times New Roman"/>
                <a:cs typeface="Times New Roman"/>
              </a:rPr>
              <a:t>біреуінің </a:t>
            </a:r>
            <a:r>
              <a:rPr sz="2400" dirty="0">
                <a:latin typeface="Times New Roman"/>
                <a:cs typeface="Times New Roman"/>
              </a:rPr>
              <a:t>( </a:t>
            </a:r>
            <a:r>
              <a:rPr sz="2400" spc="-10" dirty="0">
                <a:latin typeface="Times New Roman"/>
                <a:cs typeface="Times New Roman"/>
              </a:rPr>
              <a:t>тәртіп  </a:t>
            </a:r>
            <a:r>
              <a:rPr sz="2400" spc="-5" dirty="0">
                <a:latin typeface="Times New Roman"/>
                <a:cs typeface="Times New Roman"/>
              </a:rPr>
              <a:t>бұзушының </a:t>
            </a:r>
            <a:r>
              <a:rPr sz="2400" dirty="0">
                <a:latin typeface="Times New Roman"/>
                <a:cs typeface="Times New Roman"/>
              </a:rPr>
              <a:t>) </a:t>
            </a:r>
            <a:r>
              <a:rPr sz="2400" spc="5" dirty="0">
                <a:latin typeface="Times New Roman"/>
                <a:cs typeface="Times New Roman"/>
              </a:rPr>
              <a:t>алдын-ала </a:t>
            </a:r>
            <a:r>
              <a:rPr sz="2400" spc="-5" dirty="0">
                <a:latin typeface="Times New Roman"/>
                <a:cs typeface="Times New Roman"/>
              </a:rPr>
              <a:t>ойластырылған </a:t>
            </a:r>
            <a:r>
              <a:rPr sz="2400" spc="-10" dirty="0">
                <a:latin typeface="Times New Roman"/>
                <a:cs typeface="Times New Roman"/>
              </a:rPr>
              <a:t>әрекетінен  </a:t>
            </a:r>
            <a:r>
              <a:rPr sz="2400" spc="-5" dirty="0">
                <a:latin typeface="Times New Roman"/>
                <a:cs typeface="Times New Roman"/>
              </a:rPr>
              <a:t>туындайтын </a:t>
            </a:r>
            <a:r>
              <a:rPr sz="2400" spc="-10" dirty="0">
                <a:latin typeface="Times New Roman"/>
                <a:cs typeface="Times New Roman"/>
              </a:rPr>
              <a:t>қызметт </a:t>
            </a:r>
            <a:r>
              <a:rPr sz="2400" spc="-30" dirty="0">
                <a:latin typeface="Times New Roman"/>
                <a:cs typeface="Times New Roman"/>
              </a:rPr>
              <a:t>етуден </a:t>
            </a:r>
            <a:r>
              <a:rPr sz="2400" dirty="0">
                <a:latin typeface="Times New Roman"/>
                <a:cs typeface="Times New Roman"/>
              </a:rPr>
              <a:t>бас </a:t>
            </a:r>
            <a:r>
              <a:rPr sz="2400" spc="-50" dirty="0">
                <a:latin typeface="Times New Roman"/>
                <a:cs typeface="Times New Roman"/>
              </a:rPr>
              <a:t>тарту, </a:t>
            </a:r>
            <a:r>
              <a:rPr sz="2400" dirty="0">
                <a:latin typeface="Times New Roman"/>
                <a:cs typeface="Times New Roman"/>
              </a:rPr>
              <a:t>бұл </a:t>
            </a:r>
            <a:r>
              <a:rPr sz="2400" spc="-5" dirty="0">
                <a:latin typeface="Times New Roman"/>
                <a:cs typeface="Times New Roman"/>
              </a:rPr>
              <a:t>жағдайда КЖ-  нің </a:t>
            </a:r>
            <a:r>
              <a:rPr sz="2400" spc="-15" dirty="0">
                <a:latin typeface="Times New Roman"/>
                <a:cs typeface="Times New Roman"/>
              </a:rPr>
              <a:t>кейбір </a:t>
            </a:r>
            <a:r>
              <a:rPr sz="2400" dirty="0">
                <a:latin typeface="Times New Roman"/>
                <a:cs typeface="Times New Roman"/>
              </a:rPr>
              <a:t>ресурстарына </a:t>
            </a:r>
            <a:r>
              <a:rPr sz="2400" spc="-5" dirty="0">
                <a:latin typeface="Times New Roman"/>
                <a:cs typeface="Times New Roman"/>
              </a:rPr>
              <a:t>КЖ-ні басқа </a:t>
            </a:r>
            <a:r>
              <a:rPr sz="2400" dirty="0">
                <a:latin typeface="Times New Roman"/>
                <a:cs typeface="Times New Roman"/>
              </a:rPr>
              <a:t>пайдаланушылар  </a:t>
            </a:r>
            <a:r>
              <a:rPr sz="2400" spc="-5" dirty="0">
                <a:latin typeface="Times New Roman"/>
                <a:cs typeface="Times New Roman"/>
              </a:rPr>
              <a:t>тарапынан </a:t>
            </a:r>
            <a:r>
              <a:rPr sz="2400" dirty="0">
                <a:latin typeface="Times New Roman"/>
                <a:cs typeface="Times New Roman"/>
              </a:rPr>
              <a:t>ену </a:t>
            </a:r>
            <a:r>
              <a:rPr sz="2400" spc="-5" dirty="0">
                <a:latin typeface="Times New Roman"/>
                <a:cs typeface="Times New Roman"/>
              </a:rPr>
              <a:t>жабылып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қалады.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6230" y="190634"/>
            <a:ext cx="7229475" cy="11626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21300"/>
              </a:lnSpc>
            </a:pPr>
            <a:r>
              <a:rPr spc="10" dirty="0">
                <a:latin typeface="Century Schoolbook"/>
                <a:cs typeface="Century Schoolbook"/>
              </a:rPr>
              <a:t>К</a:t>
            </a:r>
            <a:r>
              <a:rPr sz="1900" spc="10" dirty="0">
                <a:latin typeface="Century Schoolbook"/>
                <a:cs typeface="Century Schoolbook"/>
              </a:rPr>
              <a:t>ОМПЬЮТЕРЛЕР МЕН ЖЕЛІЛЕРДЕГІ А</a:t>
            </a:r>
            <a:r>
              <a:rPr sz="1900" spc="10" dirty="0"/>
              <a:t>Қ</a:t>
            </a:r>
            <a:r>
              <a:rPr sz="1900" spc="10" dirty="0">
                <a:latin typeface="Century Schoolbook"/>
                <a:cs typeface="Century Schoolbook"/>
              </a:rPr>
              <a:t>ПАРАТТЫ  </a:t>
            </a:r>
            <a:r>
              <a:rPr sz="1900" spc="10" dirty="0"/>
              <a:t>Қ</a:t>
            </a:r>
            <a:r>
              <a:rPr sz="1900" spc="10" dirty="0">
                <a:latin typeface="Century Schoolbook"/>
                <a:cs typeface="Century Schoolbook"/>
              </a:rPr>
              <a:t>ОР</a:t>
            </a:r>
            <a:r>
              <a:rPr sz="1900" spc="10" dirty="0"/>
              <a:t>Ғ</a:t>
            </a:r>
            <a:r>
              <a:rPr sz="1900" spc="10" dirty="0">
                <a:latin typeface="Century Schoolbook"/>
                <a:cs typeface="Century Schoolbook"/>
              </a:rPr>
              <a:t>АУДЫ</a:t>
            </a:r>
            <a:r>
              <a:rPr sz="1900" spc="10" dirty="0"/>
              <a:t>Ң </a:t>
            </a:r>
            <a:r>
              <a:rPr sz="1900" spc="15" dirty="0"/>
              <a:t>Ұ</a:t>
            </a:r>
            <a:r>
              <a:rPr sz="1900" spc="15" dirty="0">
                <a:latin typeface="Century Schoolbook"/>
                <a:cs typeface="Century Schoolbook"/>
              </a:rPr>
              <a:t>ЙЫМДЫ</a:t>
            </a:r>
            <a:r>
              <a:rPr sz="1900" spc="15" dirty="0"/>
              <a:t>Қ </a:t>
            </a:r>
            <a:r>
              <a:rPr sz="1900" spc="10" dirty="0">
                <a:latin typeface="Century Schoolbook"/>
                <a:cs typeface="Century Schoolbook"/>
              </a:rPr>
              <a:t>Ж</a:t>
            </a:r>
            <a:r>
              <a:rPr sz="1900" spc="10" dirty="0"/>
              <a:t>Ә</a:t>
            </a:r>
            <a:r>
              <a:rPr sz="1900" spc="10" dirty="0">
                <a:latin typeface="Century Schoolbook"/>
                <a:cs typeface="Century Schoolbook"/>
              </a:rPr>
              <a:t>НЕ ТЕХНИКАЛЫ</a:t>
            </a:r>
            <a:r>
              <a:rPr sz="1900" spc="10" dirty="0"/>
              <a:t>Қ  ҚҰ</a:t>
            </a:r>
            <a:r>
              <a:rPr sz="1900" spc="10" dirty="0">
                <a:latin typeface="Century Schoolbook"/>
                <a:cs typeface="Century Schoolbook"/>
              </a:rPr>
              <a:t>РАЛДАРЫ</a:t>
            </a:r>
            <a:endParaRPr sz="1900">
              <a:latin typeface="Century Schoolbook"/>
              <a:cs typeface="Century Schoolboo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8923" y="1632711"/>
            <a:ext cx="7056120" cy="14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384" marR="5080" indent="-20320" algn="just">
              <a:lnSpc>
                <a:spcPct val="100000"/>
              </a:lnSpc>
            </a:pPr>
            <a:r>
              <a:rPr sz="3200" spc="-5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паратты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ор</a:t>
            </a:r>
            <a:r>
              <a:rPr sz="3200" spc="-5" dirty="0">
                <a:latin typeface="Times New Roman"/>
                <a:cs typeface="Times New Roman"/>
              </a:rPr>
              <a:t>ғ</a:t>
            </a:r>
            <a:r>
              <a:rPr sz="3200" spc="-5" dirty="0">
                <a:latin typeface="Century Schoolbook"/>
                <a:cs typeface="Century Schoolbook"/>
              </a:rPr>
              <a:t>ауды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амтамасыз  </a:t>
            </a:r>
            <a:r>
              <a:rPr sz="3200" dirty="0">
                <a:latin typeface="Century Schoolbook"/>
                <a:cs typeface="Century Schoolbook"/>
              </a:rPr>
              <a:t>ету </a:t>
            </a:r>
            <a:r>
              <a:rPr sz="3200" spc="-5" dirty="0">
                <a:latin typeface="Times New Roman"/>
                <a:cs typeface="Times New Roman"/>
              </a:rPr>
              <a:t>ү</a:t>
            </a:r>
            <a:r>
              <a:rPr sz="3200" spc="-5" dirty="0">
                <a:latin typeface="Century Schoolbook"/>
                <a:cs typeface="Century Schoolbook"/>
              </a:rPr>
              <a:t>шін </a:t>
            </a:r>
            <a:r>
              <a:rPr sz="3200" dirty="0">
                <a:latin typeface="Times New Roman"/>
                <a:cs typeface="Times New Roman"/>
              </a:rPr>
              <a:t>ө</a:t>
            </a:r>
            <a:r>
              <a:rPr sz="3200" dirty="0">
                <a:latin typeface="Century Schoolbook"/>
                <a:cs typeface="Century Schoolbook"/>
              </a:rPr>
              <a:t>ткізілетін </a:t>
            </a:r>
            <a:r>
              <a:rPr sz="3200" spc="-5" dirty="0">
                <a:latin typeface="Century Schoolbook"/>
                <a:cs typeface="Century Schoolbook"/>
              </a:rPr>
              <a:t>шаралар  </a:t>
            </a:r>
            <a:r>
              <a:rPr sz="3200" dirty="0">
                <a:latin typeface="Century Schoolbook"/>
                <a:cs typeface="Century Schoolbook"/>
              </a:rPr>
              <a:t>бірнеше </a:t>
            </a:r>
            <a:r>
              <a:rPr sz="3200" spc="-5" dirty="0">
                <a:latin typeface="Century Schoolbook"/>
                <a:cs typeface="Century Schoolbook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ө</a:t>
            </a:r>
            <a:r>
              <a:rPr sz="3200" spc="-5" dirty="0">
                <a:latin typeface="Century Schoolbook"/>
                <a:cs typeface="Century Schoolbook"/>
              </a:rPr>
              <a:t>ліктерге б</a:t>
            </a:r>
            <a:r>
              <a:rPr sz="3200" spc="-5" dirty="0">
                <a:latin typeface="Times New Roman"/>
                <a:cs typeface="Times New Roman"/>
              </a:rPr>
              <a:t>ө</a:t>
            </a:r>
            <a:r>
              <a:rPr sz="3200" spc="-5" dirty="0">
                <a:latin typeface="Century Schoolbook"/>
                <a:cs typeface="Century Schoolbook"/>
              </a:rPr>
              <a:t>лінеді.</a:t>
            </a:r>
            <a:r>
              <a:rPr sz="3200" spc="260" dirty="0">
                <a:latin typeface="Century Schoolbook"/>
                <a:cs typeface="Century Schoolbook"/>
              </a:rPr>
              <a:t> </a:t>
            </a:r>
            <a:r>
              <a:rPr sz="3200" dirty="0">
                <a:latin typeface="Century Schoolbook"/>
                <a:cs typeface="Century Schoolbook"/>
              </a:rPr>
              <a:t>Соны</a:t>
            </a:r>
            <a:r>
              <a:rPr sz="3200" dirty="0">
                <a:latin typeface="Times New Roman"/>
                <a:cs typeface="Times New Roman"/>
              </a:rPr>
              <a:t>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95485" y="3125228"/>
            <a:ext cx="2379980" cy="95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0" marR="5080" indent="-203835">
              <a:lnSpc>
                <a:spcPts val="3779"/>
              </a:lnSpc>
            </a:pPr>
            <a:r>
              <a:rPr sz="3200" spc="-10" dirty="0">
                <a:latin typeface="Century Schoolbook"/>
                <a:cs typeface="Century Schoolbook"/>
              </a:rPr>
              <a:t>н</a:t>
            </a:r>
            <a:r>
              <a:rPr sz="3200" spc="5" dirty="0">
                <a:latin typeface="Century Schoolbook"/>
                <a:cs typeface="Century Schoolbook"/>
              </a:rPr>
              <a:t>е</a:t>
            </a:r>
            <a:r>
              <a:rPr sz="3200" spc="-5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із</a:t>
            </a:r>
            <a:r>
              <a:rPr sz="3200" spc="-5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і</a:t>
            </a:r>
            <a:r>
              <a:rPr sz="3200" spc="5" dirty="0">
                <a:latin typeface="Century Schoolbook"/>
                <a:cs typeface="Century Schoolbook"/>
              </a:rPr>
              <a:t>ле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20" dirty="0">
                <a:latin typeface="Century Schoolbook"/>
                <a:cs typeface="Century Schoolbook"/>
              </a:rPr>
              <a:t>г</a:t>
            </a:r>
            <a:r>
              <a:rPr sz="3200" dirty="0">
                <a:latin typeface="Century Schoolbook"/>
                <a:cs typeface="Century Schoolbook"/>
              </a:rPr>
              <a:t>е  </a:t>
            </a:r>
            <a:r>
              <a:rPr sz="3200" spc="-5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паратты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8862" y="3106778"/>
            <a:ext cx="1945639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 indent="-1270">
              <a:lnSpc>
                <a:spcPct val="99200"/>
              </a:lnSpc>
            </a:pPr>
            <a:r>
              <a:rPr sz="3200" spc="-5" dirty="0">
                <a:latin typeface="Century Schoolbook"/>
                <a:cs typeface="Century Schoolbook"/>
              </a:rPr>
              <a:t>ішінде  жатады: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20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5" dirty="0">
                <a:latin typeface="Century Schoolbook"/>
                <a:cs typeface="Century Schoolbook"/>
              </a:rPr>
              <a:t>т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dirty="0">
                <a:latin typeface="Century Schoolbook"/>
                <a:cs typeface="Century Schoolbook"/>
              </a:rPr>
              <a:t>,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17489" y="3106778"/>
            <a:ext cx="2030095" cy="1463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15900" algn="just">
              <a:lnSpc>
                <a:spcPct val="99200"/>
              </a:lnSpc>
            </a:pPr>
            <a:r>
              <a:rPr sz="3200" spc="-15" dirty="0">
                <a:latin typeface="Century Schoolbook"/>
                <a:cs typeface="Century Schoolbook"/>
              </a:rPr>
              <a:t>м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spc="-10" dirty="0">
                <a:latin typeface="Century Schoolbook"/>
                <a:cs typeface="Century Schoolbook"/>
              </a:rPr>
              <a:t>на</a:t>
            </a:r>
            <a:r>
              <a:rPr sz="3200" spc="5" dirty="0">
                <a:latin typeface="Century Schoolbook"/>
                <a:cs typeface="Century Schoolbook"/>
              </a:rPr>
              <a:t>л</a:t>
            </a:r>
            <a:r>
              <a:rPr sz="3200" spc="-10" dirty="0">
                <a:latin typeface="Century Schoolbook"/>
                <a:cs typeface="Century Schoolbook"/>
              </a:rPr>
              <a:t>ар  </a:t>
            </a:r>
            <a:r>
              <a:rPr sz="3200" spc="-1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Century Schoolbook"/>
                <a:cs typeface="Century Schoolbook"/>
              </a:rPr>
              <a:t>о</a:t>
            </a:r>
            <a:r>
              <a:rPr sz="3200" spc="-5" dirty="0">
                <a:latin typeface="Century Schoolbook"/>
                <a:cs typeface="Century Schoolbook"/>
              </a:rPr>
              <a:t>р</a:t>
            </a:r>
            <a:r>
              <a:rPr sz="3200" spc="-10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Century Schoolbook"/>
                <a:cs typeface="Century Schoolbook"/>
              </a:rPr>
              <a:t>а</a:t>
            </a:r>
            <a:r>
              <a:rPr sz="3200" spc="-5" dirty="0">
                <a:latin typeface="Century Schoolbook"/>
                <a:cs typeface="Century Schoolbook"/>
              </a:rPr>
              <a:t>у</a:t>
            </a:r>
            <a:r>
              <a:rPr sz="3200" spc="-10" dirty="0">
                <a:latin typeface="Century Schoolbook"/>
                <a:cs typeface="Century Schoolbook"/>
              </a:rPr>
              <a:t>д</a:t>
            </a:r>
            <a:r>
              <a:rPr sz="3200" spc="-5" dirty="0">
                <a:latin typeface="Century Schoolbook"/>
                <a:cs typeface="Century Schoolbook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spc="-5" dirty="0">
                <a:latin typeface="Times New Roman"/>
                <a:cs typeface="Times New Roman"/>
              </a:rPr>
              <a:t>ұ</a:t>
            </a:r>
            <a:r>
              <a:rPr sz="3200" spc="-5" dirty="0">
                <a:latin typeface="Century Schoolbook"/>
                <a:cs typeface="Century Schoolbook"/>
              </a:rPr>
              <a:t>йымды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,</a:t>
            </a:r>
            <a:endParaRPr sz="3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9675" y="4558385"/>
            <a:ext cx="7036434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dirty="0">
                <a:latin typeface="Century Schoolbook"/>
                <a:cs typeface="Century Schoolbook"/>
              </a:rPr>
              <a:t>административті, инженерлік ж</a:t>
            </a:r>
            <a:r>
              <a:rPr sz="3200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Century Schoolbook"/>
                <a:cs typeface="Century Schoolbook"/>
              </a:rPr>
              <a:t>не  техникалы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қ</a:t>
            </a:r>
            <a:r>
              <a:rPr sz="3200" spc="-5" dirty="0">
                <a:latin typeface="Century Schoolbook"/>
                <a:cs typeface="Century Schoolbook"/>
              </a:rPr>
              <a:t>амтамасыздандыру.</a:t>
            </a:r>
            <a:endParaRPr sz="3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7115" y="675449"/>
            <a:ext cx="225298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1661" y="675449"/>
            <a:ext cx="187642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spc="-10" dirty="0">
                <a:latin typeface="Times New Roman"/>
                <a:cs typeface="Times New Roman"/>
              </a:rPr>
              <a:t>қорғаудың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61443" y="675449"/>
            <a:ext cx="168402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i="1" dirty="0">
                <a:latin typeface="Times New Roman"/>
                <a:cs typeface="Times New Roman"/>
              </a:rPr>
              <a:t>м</a:t>
            </a:r>
            <a:r>
              <a:rPr sz="3200" b="1" i="1" spc="5" dirty="0">
                <a:latin typeface="Times New Roman"/>
                <a:cs typeface="Times New Roman"/>
              </a:rPr>
              <a:t>а</a:t>
            </a:r>
            <a:r>
              <a:rPr sz="3200" b="1" i="1" spc="-5" dirty="0">
                <a:latin typeface="Times New Roman"/>
                <a:cs typeface="Times New Roman"/>
              </a:rPr>
              <a:t>қ</a:t>
            </a:r>
            <a:r>
              <a:rPr sz="3200" b="1" i="1" spc="-90" dirty="0">
                <a:latin typeface="Times New Roman"/>
                <a:cs typeface="Times New Roman"/>
              </a:rPr>
              <a:t>с</a:t>
            </a:r>
            <a:r>
              <a:rPr sz="3200" b="1" i="1" spc="-10" dirty="0">
                <a:latin typeface="Times New Roman"/>
                <a:cs typeface="Times New Roman"/>
              </a:rPr>
              <a:t>ат</a:t>
            </a:r>
            <a:r>
              <a:rPr sz="3200" b="1" i="1" dirty="0">
                <a:latin typeface="Times New Roman"/>
                <a:cs typeface="Times New Roman"/>
              </a:rPr>
              <a:t>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382" y="1162926"/>
            <a:ext cx="304101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824355" algn="l"/>
              </a:tabLst>
            </a:pP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	и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е,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382" y="1650403"/>
            <a:ext cx="27730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пайдаланушыға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08386" y="1162926"/>
            <a:ext cx="2192020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1445" marR="5080" indent="-11938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-10" dirty="0">
                <a:latin typeface="Times New Roman"/>
                <a:cs typeface="Times New Roman"/>
              </a:rPr>
              <a:t>ең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spc="-10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ш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dirty="0">
                <a:latin typeface="Times New Roman"/>
                <a:cs typeface="Times New Roman"/>
              </a:rPr>
              <a:t>е  </a:t>
            </a:r>
            <a:r>
              <a:rPr sz="3200" spc="-15" dirty="0">
                <a:latin typeface="Times New Roman"/>
                <a:cs typeface="Times New Roman"/>
              </a:rPr>
              <a:t>келетін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58991" y="1162926"/>
            <a:ext cx="128841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99415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  </a:t>
            </a:r>
            <a:r>
              <a:rPr sz="3200" spc="-10" dirty="0">
                <a:latin typeface="Times New Roman"/>
                <a:cs typeface="Times New Roman"/>
              </a:rPr>
              <a:t>з</a:t>
            </a:r>
            <a:r>
              <a:rPr sz="3200" dirty="0">
                <a:latin typeface="Times New Roman"/>
                <a:cs typeface="Times New Roman"/>
              </a:rPr>
              <a:t>иян</a:t>
            </a:r>
            <a:r>
              <a:rPr sz="3200" spc="-10" dirty="0">
                <a:latin typeface="Times New Roman"/>
                <a:cs typeface="Times New Roman"/>
              </a:rPr>
              <a:t>д</a:t>
            </a:r>
            <a:r>
              <a:rPr sz="3200" dirty="0">
                <a:latin typeface="Times New Roman"/>
                <a:cs typeface="Times New Roman"/>
              </a:rPr>
              <a:t>ы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68" y="2138286"/>
            <a:ext cx="7040245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әрекеттерді</a:t>
            </a:r>
            <a:r>
              <a:rPr sz="3200" spc="770" dirty="0">
                <a:latin typeface="Times New Roman"/>
                <a:cs typeface="Times New Roman"/>
              </a:rPr>
              <a:t> </a:t>
            </a:r>
            <a:r>
              <a:rPr sz="3200" spc="-65" dirty="0">
                <a:latin typeface="Times New Roman"/>
                <a:cs typeface="Times New Roman"/>
              </a:rPr>
              <a:t>болдырмау</a:t>
            </a:r>
            <a:r>
              <a:rPr sz="3200" spc="-65">
                <a:latin typeface="Times New Roman"/>
                <a:cs typeface="Times New Roman"/>
              </a:rPr>
              <a:t>.</a:t>
            </a:r>
            <a:r>
              <a:rPr sz="3200" spc="670">
                <a:latin typeface="Times New Roman"/>
                <a:cs typeface="Times New Roman"/>
              </a:rPr>
              <a:t> </a:t>
            </a:r>
            <a:endParaRPr lang="en-US" sz="3200" spc="67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3200" spc="-10">
                <a:latin typeface="Times New Roman"/>
                <a:cs typeface="Times New Roman"/>
              </a:rPr>
              <a:t>Ақпаратты  </a:t>
            </a:r>
            <a:r>
              <a:rPr sz="3200" spc="-45" dirty="0">
                <a:latin typeface="Times New Roman"/>
                <a:cs typeface="Times New Roman"/>
              </a:rPr>
              <a:t>қорғаудың </a:t>
            </a:r>
            <a:r>
              <a:rPr sz="3200" i="1" spc="-5" dirty="0">
                <a:latin typeface="Times New Roman"/>
                <a:cs typeface="Times New Roman"/>
              </a:rPr>
              <a:t>тиімділігі </a:t>
            </a:r>
            <a:r>
              <a:rPr sz="3200" spc="-10" dirty="0">
                <a:latin typeface="Times New Roman"/>
                <a:cs typeface="Times New Roman"/>
              </a:rPr>
              <a:t>ақпаратты </a:t>
            </a:r>
            <a:r>
              <a:rPr sz="3200" spc="-30" dirty="0">
                <a:latin typeface="Times New Roman"/>
                <a:cs typeface="Times New Roman"/>
              </a:rPr>
              <a:t>қорғау  </a:t>
            </a:r>
            <a:r>
              <a:rPr sz="3200" spc="-5" dirty="0">
                <a:latin typeface="Times New Roman"/>
                <a:cs typeface="Times New Roman"/>
              </a:rPr>
              <a:t>нәтижелерінің қойылған </a:t>
            </a:r>
            <a:r>
              <a:rPr sz="3200" spc="-10" dirty="0">
                <a:latin typeface="Times New Roman"/>
                <a:cs typeface="Times New Roman"/>
              </a:rPr>
              <a:t>мақсатқа </a:t>
            </a:r>
            <a:r>
              <a:rPr sz="3200" spc="15" dirty="0">
                <a:latin typeface="Times New Roman"/>
                <a:cs typeface="Times New Roman"/>
              </a:rPr>
              <a:t>сай  </a:t>
            </a:r>
            <a:r>
              <a:rPr sz="3200" spc="-20" dirty="0">
                <a:latin typeface="Times New Roman"/>
                <a:cs typeface="Times New Roman"/>
              </a:rPr>
              <a:t>келу </a:t>
            </a:r>
            <a:r>
              <a:rPr sz="3200" dirty="0">
                <a:latin typeface="Times New Roman"/>
                <a:cs typeface="Times New Roman"/>
              </a:rPr>
              <a:t>дәрежесімен бағаланады</a:t>
            </a:r>
            <a:r>
              <a:rPr sz="3200">
                <a:latin typeface="Times New Roman"/>
                <a:cs typeface="Times New Roman"/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46131" rIns="0" bIns="0" rtlCol="0">
            <a:spAutoFit/>
          </a:bodyPr>
          <a:lstStyle/>
          <a:p>
            <a:pPr marL="277495">
              <a:lnSpc>
                <a:spcPct val="100000"/>
              </a:lnSpc>
            </a:pPr>
            <a:r>
              <a:rPr sz="2700" spc="5" dirty="0"/>
              <a:t>Ұ</a:t>
            </a:r>
            <a:r>
              <a:rPr sz="2150" spc="5" dirty="0"/>
              <a:t>ЙЫМДЫҚ </a:t>
            </a:r>
            <a:r>
              <a:rPr sz="2150" spc="-35" dirty="0"/>
              <a:t>ШАРАЛАР </a:t>
            </a:r>
            <a:r>
              <a:rPr sz="2150" spc="-20" dirty="0"/>
              <a:t>МЫНАЛАРДАН</a:t>
            </a:r>
            <a:r>
              <a:rPr sz="2150" spc="415" dirty="0"/>
              <a:t> </a:t>
            </a:r>
            <a:r>
              <a:rPr sz="2150" spc="-35" dirty="0"/>
              <a:t>ТҰРАДЫ</a:t>
            </a:r>
            <a:r>
              <a:rPr sz="2700" spc="-35" dirty="0"/>
              <a:t>:</a:t>
            </a:r>
            <a:endParaRPr sz="2700"/>
          </a:p>
        </p:txBody>
      </p:sp>
      <p:sp>
        <p:nvSpPr>
          <p:cNvPr id="9" name="object 9"/>
          <p:cNvSpPr txBox="1"/>
          <p:nvPr/>
        </p:nvSpPr>
        <p:spPr>
          <a:xfrm>
            <a:off x="535940" y="1636776"/>
            <a:ext cx="1971039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алушы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95448" y="1636776"/>
            <a:ext cx="208788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сіпорынны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70779" y="1636776"/>
            <a:ext cx="817244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о</a:t>
            </a:r>
            <a:r>
              <a:rPr sz="2400" spc="-10" dirty="0">
                <a:latin typeface="Century Schoolbook"/>
                <a:cs typeface="Century Schoolbook"/>
              </a:rPr>
              <a:t>р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Times New Roman"/>
                <a:cs typeface="Times New Roman"/>
              </a:rPr>
              <a:t>қ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5096" y="1636776"/>
            <a:ext cx="187007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299845" algn="l"/>
              </a:tabLst>
            </a:pPr>
            <a:r>
              <a:rPr sz="2400" spc="-10" dirty="0">
                <a:latin typeface="Century Schoolbook"/>
                <a:cs typeface="Century Schoolbook"/>
              </a:rPr>
              <a:t>ау</a:t>
            </a:r>
            <a:r>
              <a:rPr sz="2400" spc="-5" dirty="0">
                <a:latin typeface="Century Schoolbook"/>
                <a:cs typeface="Century Schoolbook"/>
              </a:rPr>
              <a:t>м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dirty="0">
                <a:latin typeface="Century Schoolbook"/>
                <a:cs typeface="Century Schoolbook"/>
              </a:rPr>
              <a:t>ы	м</a:t>
            </a:r>
            <a:r>
              <a:rPr sz="2400" spc="-15" dirty="0">
                <a:latin typeface="Century Schoolbook"/>
                <a:cs typeface="Century Schoolbook"/>
              </a:rPr>
              <a:t>ен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736" y="2002535"/>
            <a:ext cx="1393190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аныс  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dirty="0">
                <a:latin typeface="Century Schoolbook"/>
                <a:cs typeface="Century Schoolbook"/>
              </a:rPr>
              <a:t>п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ты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54655" y="2002535"/>
            <a:ext cx="1692275" cy="73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5410" marR="5080" indent="-93345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ше</a:t>
            </a:r>
            <a:r>
              <a:rPr sz="2400" spc="-10" dirty="0">
                <a:latin typeface="Century Schoolbook"/>
                <a:cs typeface="Century Schoolbook"/>
              </a:rPr>
              <a:t>ка</a:t>
            </a:r>
            <a:r>
              <a:rPr sz="2400" spc="-5" dirty="0">
                <a:latin typeface="Century Schoolbook"/>
                <a:cs typeface="Century Schoolbook"/>
              </a:rPr>
              <a:t>р</a:t>
            </a:r>
            <a:r>
              <a:rPr sz="2400" dirty="0">
                <a:latin typeface="Century Schoolbook"/>
                <a:cs typeface="Century Schoolbook"/>
              </a:rPr>
              <a:t>асын  </a:t>
            </a:r>
            <a:r>
              <a:rPr sz="2400" spc="-5" dirty="0">
                <a:latin typeface="Century Schoolbook"/>
                <a:cs typeface="Century Schoolbook"/>
              </a:rPr>
              <a:t>жекелей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170679" y="2002535"/>
            <a:ext cx="3675379" cy="742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7970">
              <a:lnSpc>
                <a:spcPct val="100000"/>
              </a:lnSpc>
              <a:tabLst>
                <a:tab pos="1103630" algn="l"/>
                <a:tab pos="1259205" algn="l"/>
                <a:tab pos="2593975" algn="l"/>
                <a:tab pos="3352800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5" dirty="0">
                <a:latin typeface="Times New Roman"/>
                <a:cs typeface="Times New Roman"/>
              </a:rPr>
              <a:t>ө</a:t>
            </a:r>
            <a:r>
              <a:rPr sz="2400" spc="-10" dirty="0">
                <a:latin typeface="Century Schoolbook"/>
                <a:cs typeface="Century Schoolbook"/>
              </a:rPr>
              <a:t>л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	м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</a:t>
            </a:r>
            <a:r>
              <a:rPr sz="2400" dirty="0">
                <a:latin typeface="Century Schoolbook"/>
                <a:cs typeface="Century Schoolbook"/>
              </a:rPr>
              <a:t>ымен	</a:t>
            </a:r>
            <a:r>
              <a:rPr sz="2400" spc="-10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р  </a:t>
            </a:r>
            <a:r>
              <a:rPr sz="2400" spc="-15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е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ор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10" dirty="0">
                <a:latin typeface="Century Schoolbook"/>
                <a:cs typeface="Century Schoolbook"/>
              </a:rPr>
              <a:t>ал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5" dirty="0">
                <a:latin typeface="Century Schoolbook"/>
                <a:cs typeface="Century Schoolbook"/>
              </a:rPr>
              <a:t>д</a:t>
            </a:r>
            <a:r>
              <a:rPr sz="2400" dirty="0">
                <a:latin typeface="Century Schoolbook"/>
                <a:cs typeface="Century Schoolbook"/>
              </a:rPr>
              <a:t>е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r>
              <a:rPr sz="2400" dirty="0">
                <a:latin typeface="Century Schoolbook"/>
                <a:cs typeface="Century Schoolbook"/>
              </a:rPr>
              <a:t>гейі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5940" y="2734055"/>
            <a:ext cx="7309484" cy="819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бойынша аума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ты дамытуды</a:t>
            </a:r>
            <a:r>
              <a:rPr sz="2400" spc="10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жоспарлау;</a:t>
            </a:r>
            <a:endParaRPr sz="2400">
              <a:latin typeface="Century Schoolbook"/>
              <a:cs typeface="Century Schoolbook"/>
            </a:endParaRPr>
          </a:p>
          <a:p>
            <a:pPr marL="285115" indent="-27241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</a:tabLst>
            </a:pP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ызметкермен 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 (ж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абылдау</a:t>
            </a:r>
            <a:r>
              <a:rPr sz="2400" spc="250" dirty="0">
                <a:latin typeface="Century Schoolbook"/>
                <a:cs typeface="Century Schoolbook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шін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669539" y="3541776"/>
            <a:ext cx="517398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737360" algn="l"/>
                <a:tab pos="3188335" algn="l"/>
              </a:tabLst>
            </a:pPr>
            <a:r>
              <a:rPr sz="2400" spc="-5" dirty="0">
                <a:latin typeface="Century Schoolbook"/>
                <a:cs typeface="Century Schoolbook"/>
              </a:rPr>
              <a:t>ж</a:t>
            </a:r>
            <a:r>
              <a:rPr sz="2400" spc="-5" dirty="0">
                <a:latin typeface="Times New Roman"/>
                <a:cs typeface="Times New Roman"/>
              </a:rPr>
              <a:t>ұ</a:t>
            </a:r>
            <a:r>
              <a:rPr sz="2400" spc="-5" dirty="0">
                <a:latin typeface="Century Schoolbook"/>
                <a:cs typeface="Century Schoolbook"/>
              </a:rPr>
              <a:t>мыстан	шы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ару,	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ызметкерді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07639" y="3907535"/>
            <a:ext cx="513651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979805" algn="l"/>
                <a:tab pos="3629025" algn="l"/>
              </a:tabLst>
            </a:pPr>
            <a:r>
              <a:rPr sz="2400" dirty="0">
                <a:latin typeface="Century Schoolbook"/>
                <a:cs typeface="Century Schoolbook"/>
              </a:rPr>
              <a:t>мен	</a:t>
            </a:r>
            <a:r>
              <a:rPr sz="2400" spc="-5" dirty="0">
                <a:latin typeface="Century Schoolbook"/>
                <a:cs typeface="Century Schoolbook"/>
              </a:rPr>
              <a:t>психологиялы</a:t>
            </a:r>
            <a:r>
              <a:rPr sz="2400" spc="-5" dirty="0">
                <a:latin typeface="Times New Roman"/>
                <a:cs typeface="Times New Roman"/>
              </a:rPr>
              <a:t>қ	</a:t>
            </a:r>
            <a:r>
              <a:rPr sz="2400" spc="-5" dirty="0">
                <a:latin typeface="Century Schoolbook"/>
                <a:cs typeface="Century Schoolbook"/>
              </a:rPr>
              <a:t>жа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дайын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08736" y="3541776"/>
            <a:ext cx="1650364" cy="1108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dirty="0">
                <a:latin typeface="Times New Roman"/>
                <a:cs typeface="Times New Roman"/>
              </a:rPr>
              <a:t>ұ</a:t>
            </a:r>
            <a:r>
              <a:rPr sz="2400" spc="-10" dirty="0">
                <a:latin typeface="Century Schoolbook"/>
                <a:cs typeface="Century Schoolbook"/>
              </a:rPr>
              <a:t>х</a:t>
            </a:r>
            <a:r>
              <a:rPr sz="2400" spc="-5" dirty="0">
                <a:latin typeface="Century Schoolbook"/>
                <a:cs typeface="Century Schoolbook"/>
              </a:rPr>
              <a:t>б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Century Schoolbook"/>
                <a:cs typeface="Century Schoolbook"/>
              </a:rPr>
              <a:t>тта</a:t>
            </a:r>
            <a:r>
              <a:rPr sz="2400" dirty="0">
                <a:latin typeface="Century Schoolbook"/>
                <a:cs typeface="Century Schoolbook"/>
              </a:rPr>
              <a:t>с</a:t>
            </a:r>
            <a:r>
              <a:rPr sz="2400" spc="-5" dirty="0">
                <a:latin typeface="Century Schoolbook"/>
                <a:cs typeface="Century Schoolbook"/>
              </a:rPr>
              <a:t>у,  к</a:t>
            </a:r>
            <a:r>
              <a:rPr sz="2400" spc="-5" dirty="0">
                <a:latin typeface="Times New Roman"/>
                <a:cs typeface="Times New Roman"/>
              </a:rPr>
              <a:t>өң</a:t>
            </a:r>
            <a:r>
              <a:rPr sz="2400" spc="-5" dirty="0">
                <a:latin typeface="Century Schoolbook"/>
                <a:cs typeface="Century Schoolbook"/>
              </a:rPr>
              <a:t>іл-к</a:t>
            </a:r>
            <a:r>
              <a:rPr sz="2400" spc="-5" dirty="0">
                <a:latin typeface="Times New Roman"/>
                <a:cs typeface="Times New Roman"/>
              </a:rPr>
              <a:t>ү</a:t>
            </a:r>
            <a:r>
              <a:rPr sz="2400" spc="-5" dirty="0">
                <a:latin typeface="Century Schoolbook"/>
                <a:cs typeface="Century Schoolbook"/>
              </a:rPr>
              <a:t>йі  ба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ылау);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5940" y="4715255"/>
            <a:ext cx="5903595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5115" indent="-272415">
              <a:lnSpc>
                <a:spcPct val="100000"/>
              </a:lnSpc>
              <a:buClr>
                <a:srgbClr val="FE8637"/>
              </a:buClr>
              <a:buSzPct val="68750"/>
              <a:buFont typeface="Wingdings"/>
              <a:buChar char=""/>
              <a:tabLst>
                <a:tab pos="285750" algn="l"/>
                <a:tab pos="2943225" algn="l"/>
                <a:tab pos="4712335" algn="l"/>
              </a:tabLst>
            </a:pPr>
            <a:r>
              <a:rPr sz="2400" dirty="0">
                <a:latin typeface="Century Schoolbook"/>
                <a:cs typeface="Century Schoolbook"/>
              </a:rPr>
              <a:t>Бей</a:t>
            </a:r>
            <a:r>
              <a:rPr sz="2400" spc="-5" dirty="0">
                <a:latin typeface="Century Schoolbook"/>
                <a:cs typeface="Century Schoolbook"/>
              </a:rPr>
              <a:t>неб</a:t>
            </a:r>
            <a:r>
              <a:rPr sz="2400" spc="-10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dirty="0">
                <a:latin typeface="Century Schoolbook"/>
                <a:cs typeface="Century Schoolbook"/>
              </a:rPr>
              <a:t>ы</a:t>
            </a:r>
            <a:r>
              <a:rPr sz="2400" spc="-10" dirty="0">
                <a:latin typeface="Century Schoolbook"/>
                <a:cs typeface="Century Schoolbook"/>
              </a:rPr>
              <a:t>ла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r>
              <a:rPr sz="2400" dirty="0">
                <a:latin typeface="Century Schoolbook"/>
                <a:cs typeface="Century Schoolbook"/>
              </a:rPr>
              <a:t>	</a:t>
            </a:r>
            <a:r>
              <a:rPr sz="2400" spc="-15" dirty="0">
                <a:latin typeface="Century Schoolbook"/>
                <a:cs typeface="Century Schoolbook"/>
              </a:rPr>
              <a:t>ж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йесі</a:t>
            </a:r>
            <a:r>
              <a:rPr sz="2400" spc="-20" dirty="0">
                <a:latin typeface="Century Schoolbook"/>
                <a:cs typeface="Century Schoolbook"/>
              </a:rPr>
              <a:t>н</a:t>
            </a:r>
            <a:r>
              <a:rPr sz="2400" dirty="0">
                <a:latin typeface="Century Schoolbook"/>
                <a:cs typeface="Century Schoolbook"/>
              </a:rPr>
              <a:t>,	</a:t>
            </a:r>
            <a:r>
              <a:rPr sz="2400" spc="-10" dirty="0">
                <a:latin typeface="Century Schoolbook"/>
                <a:cs typeface="Century Schoolbook"/>
              </a:rPr>
              <a:t>к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зе</a:t>
            </a:r>
            <a:r>
              <a:rPr sz="2400" spc="-5" dirty="0">
                <a:latin typeface="Century Schoolbook"/>
                <a:cs typeface="Century Schoolbook"/>
              </a:rPr>
              <a:t>тт</a:t>
            </a:r>
            <a:r>
              <a:rPr sz="2400" dirty="0">
                <a:latin typeface="Century Schoolbook"/>
                <a:cs typeface="Century Schoolbook"/>
              </a:rPr>
              <a:t>і</a:t>
            </a:r>
            <a:r>
              <a:rPr sz="2400" spc="-5" dirty="0">
                <a:latin typeface="Times New Roman"/>
                <a:cs typeface="Times New Roman"/>
              </a:rPr>
              <a:t>ң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42835" y="4715255"/>
            <a:ext cx="904240" cy="37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ө</a:t>
            </a:r>
            <a:r>
              <a:rPr sz="2400" spc="-5" dirty="0">
                <a:latin typeface="Century Schoolbook"/>
                <a:cs typeface="Century Schoolbook"/>
              </a:rPr>
              <a:t>тк</a:t>
            </a:r>
            <a:r>
              <a:rPr sz="2400" dirty="0">
                <a:latin typeface="Century Schoolbook"/>
                <a:cs typeface="Century Schoolbook"/>
              </a:rPr>
              <a:t>із</a:t>
            </a:r>
            <a:r>
              <a:rPr sz="2400" spc="-5" dirty="0">
                <a:latin typeface="Century Schoolbook"/>
                <a:cs typeface="Century Schoolbook"/>
              </a:rPr>
              <a:t>у</a:t>
            </a:r>
            <a:endParaRPr sz="2400">
              <a:latin typeface="Century Schoolbook"/>
              <a:cs typeface="Century Schoolbook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08736" y="5081016"/>
            <a:ext cx="7035165" cy="1108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2400" spc="-5" dirty="0">
                <a:latin typeface="Century Schoolbook"/>
                <a:cs typeface="Century Schoolbook"/>
              </a:rPr>
              <a:t>режимін, сонымен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атар </a:t>
            </a:r>
            <a:r>
              <a:rPr sz="2400" spc="-5" dirty="0">
                <a:latin typeface="Times New Roman"/>
                <a:cs typeface="Times New Roman"/>
              </a:rPr>
              <a:t>құ</a:t>
            </a:r>
            <a:r>
              <a:rPr sz="2400" spc="-5" dirty="0">
                <a:latin typeface="Century Schoolbook"/>
                <a:cs typeface="Century Schoolbook"/>
              </a:rPr>
              <a:t>жаттарды/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</a:t>
            </a:r>
            <a:r>
              <a:rPr sz="2400" spc="-5" dirty="0">
                <a:latin typeface="Times New Roman"/>
                <a:cs typeface="Times New Roman"/>
              </a:rPr>
              <a:t>ғ</a:t>
            </a:r>
            <a:r>
              <a:rPr sz="2400" spc="-5" dirty="0">
                <a:latin typeface="Century Schoolbook"/>
                <a:cs typeface="Century Schoolbook"/>
              </a:rPr>
              <a:t>аз  ж</a:t>
            </a:r>
            <a:r>
              <a:rPr sz="2400" spc="-5" dirty="0">
                <a:latin typeface="Times New Roman"/>
                <a:cs typeface="Times New Roman"/>
              </a:rPr>
              <a:t>ә</a:t>
            </a:r>
            <a:r>
              <a:rPr sz="2400" spc="-5" dirty="0">
                <a:latin typeface="Century Schoolbook"/>
                <a:cs typeface="Century Schoolbook"/>
              </a:rPr>
              <a:t>не электронды тасымалдаушыларда са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тау  </a:t>
            </a:r>
            <a:r>
              <a:rPr sz="2400" dirty="0">
                <a:latin typeface="Times New Roman"/>
                <a:cs typeface="Times New Roman"/>
              </a:rPr>
              <a:t>ү</a:t>
            </a:r>
            <a:r>
              <a:rPr sz="2400" dirty="0">
                <a:latin typeface="Century Schoolbook"/>
                <a:cs typeface="Century Schoolbook"/>
              </a:rPr>
              <a:t>шін </a:t>
            </a:r>
            <a:r>
              <a:rPr sz="2400" spc="-5" dirty="0">
                <a:latin typeface="Century Schoolbook"/>
                <a:cs typeface="Century Schoolbook"/>
              </a:rPr>
              <a:t>сенімді са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тау орнын </a:t>
            </a:r>
            <a:r>
              <a:rPr sz="2400" spc="-5" dirty="0">
                <a:latin typeface="Times New Roman"/>
                <a:cs typeface="Times New Roman"/>
              </a:rPr>
              <a:t>қ</a:t>
            </a:r>
            <a:r>
              <a:rPr sz="2400" spc="-5" dirty="0">
                <a:latin typeface="Century Schoolbook"/>
                <a:cs typeface="Century Schoolbook"/>
              </a:rPr>
              <a:t>амтамасыз</a:t>
            </a:r>
            <a:r>
              <a:rPr sz="2400" spc="-75" dirty="0">
                <a:latin typeface="Century Schoolbook"/>
                <a:cs typeface="Century Schoolbook"/>
              </a:rPr>
              <a:t> </a:t>
            </a:r>
            <a:r>
              <a:rPr sz="2400" spc="-5" dirty="0">
                <a:latin typeface="Century Schoolbook"/>
                <a:cs typeface="Century Schoolbook"/>
              </a:rPr>
              <a:t>ету.</a:t>
            </a:r>
            <a:endParaRPr sz="24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49934" y="165925"/>
            <a:ext cx="6964045" cy="11950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12000"/>
              </a:lnSpc>
            </a:pPr>
            <a:r>
              <a:rPr sz="2500" spc="-35" dirty="0">
                <a:solidFill>
                  <a:srgbClr val="FF0000"/>
                </a:solidFill>
              </a:rPr>
              <a:t>К</a:t>
            </a:r>
            <a:r>
              <a:rPr sz="2000" spc="-35" dirty="0">
                <a:solidFill>
                  <a:srgbClr val="FF0000"/>
                </a:solidFill>
              </a:rPr>
              <a:t>ОМПЬЮТЕРЛІК </a:t>
            </a:r>
            <a:r>
              <a:rPr sz="2000" spc="-25" dirty="0">
                <a:solidFill>
                  <a:srgbClr val="FF0000"/>
                </a:solidFill>
              </a:rPr>
              <a:t>ЖЕЛІЛЕРДЕГІ </a:t>
            </a:r>
            <a:r>
              <a:rPr sz="2000" spc="-50" dirty="0">
                <a:solidFill>
                  <a:srgbClr val="FF0000"/>
                </a:solidFill>
              </a:rPr>
              <a:t>АҚПАРАТТЫ </a:t>
            </a:r>
            <a:r>
              <a:rPr sz="2000" spc="-30" dirty="0">
                <a:solidFill>
                  <a:srgbClr val="FF0000"/>
                </a:solidFill>
              </a:rPr>
              <a:t>ҚОРҒАУ  </a:t>
            </a:r>
            <a:r>
              <a:rPr sz="2000" spc="-5" dirty="0">
                <a:solidFill>
                  <a:srgbClr val="FF0000"/>
                </a:solidFill>
              </a:rPr>
              <a:t>БОЙЫНША </a:t>
            </a:r>
            <a:r>
              <a:rPr sz="2000" dirty="0">
                <a:solidFill>
                  <a:srgbClr val="FF0000"/>
                </a:solidFill>
              </a:rPr>
              <a:t>ҰЙЫМДЫҚ </a:t>
            </a:r>
            <a:r>
              <a:rPr sz="2000" spc="-35" dirty="0">
                <a:solidFill>
                  <a:srgbClr val="FF0000"/>
                </a:solidFill>
              </a:rPr>
              <a:t>ШАРАЛАР </a:t>
            </a:r>
            <a:r>
              <a:rPr sz="2000" spc="-10" dirty="0">
                <a:solidFill>
                  <a:srgbClr val="FF0000"/>
                </a:solidFill>
              </a:rPr>
              <a:t>КЕЛЕСІ  </a:t>
            </a:r>
            <a:r>
              <a:rPr sz="2000" spc="-25" dirty="0">
                <a:solidFill>
                  <a:srgbClr val="FF0000"/>
                </a:solidFill>
              </a:rPr>
              <a:t>АСПЕКТІЛЕРДЕН</a:t>
            </a:r>
            <a:r>
              <a:rPr sz="2000" spc="10" dirty="0">
                <a:solidFill>
                  <a:srgbClr val="FF0000"/>
                </a:solidFill>
              </a:rPr>
              <a:t> </a:t>
            </a:r>
            <a:r>
              <a:rPr sz="2000" spc="-35" dirty="0">
                <a:solidFill>
                  <a:srgbClr val="FF0000"/>
                </a:solidFill>
              </a:rPr>
              <a:t>ТҰРАДЫ</a:t>
            </a:r>
            <a:r>
              <a:rPr sz="2500" spc="-35" dirty="0">
                <a:solidFill>
                  <a:srgbClr val="FF0000"/>
                </a:solidFill>
              </a:rPr>
              <a:t>:</a:t>
            </a:r>
            <a:endParaRPr sz="2500" dirty="0">
              <a:solidFill>
                <a:srgbClr val="FF0000"/>
              </a:solidFill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5940" y="1570735"/>
            <a:ext cx="7310755" cy="1572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Желіні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рыс физикалы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6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йымдастырылуы.</a:t>
            </a:r>
            <a:endParaRPr sz="2200">
              <a:latin typeface="Century Schoolbook"/>
              <a:cs typeface="Century Schoolbook"/>
            </a:endParaRPr>
          </a:p>
          <a:p>
            <a:pPr marL="287020" marR="5080" indent="-274320">
              <a:lnSpc>
                <a:spcPts val="2110"/>
              </a:lnSpc>
              <a:spcBef>
                <a:spcPts val="58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028825" algn="l"/>
                <a:tab pos="3778250" algn="l"/>
                <a:tab pos="4910455" algn="l"/>
                <a:tab pos="626110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із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кр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0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іне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Times New Roman"/>
                <a:cs typeface="Times New Roman"/>
              </a:rPr>
              <a:t>ү</a:t>
            </a:r>
            <a:r>
              <a:rPr sz="2200" spc="-1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r>
              <a:rPr sz="2200" dirty="0">
                <a:latin typeface="Century Schoolbook"/>
                <a:cs typeface="Century Schoolbook"/>
              </a:rPr>
              <a:t>	о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ыры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Century Schoolbook"/>
                <a:cs typeface="Century Schoolbook"/>
              </a:rPr>
              <a:t>,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ж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лі</a:t>
            </a:r>
            <a:r>
              <a:rPr sz="2200" spc="-15" dirty="0">
                <a:latin typeface="Century Schoolbook"/>
                <a:cs typeface="Century Schoolbook"/>
              </a:rPr>
              <a:t>н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5" dirty="0">
                <a:latin typeface="Century Schoolbook"/>
                <a:cs typeface="Century Schoolbook"/>
              </a:rPr>
              <a:t>аппаратты</a:t>
            </a:r>
            <a:r>
              <a:rPr sz="2200" spc="-5" dirty="0">
                <a:latin typeface="Times New Roman"/>
                <a:cs typeface="Times New Roman"/>
              </a:rPr>
              <a:t>қ қ</a:t>
            </a:r>
            <a:r>
              <a:rPr sz="2200" spc="-5" dirty="0">
                <a:latin typeface="Century Schoolbook"/>
                <a:cs typeface="Century Schoolbook"/>
              </a:rPr>
              <a:t>амтамасын</a:t>
            </a:r>
            <a:r>
              <a:rPr sz="2200" spc="3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та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дау.</a:t>
            </a:r>
            <a:endParaRPr sz="2200">
              <a:latin typeface="Century Schoolbook"/>
              <a:cs typeface="Century Schoolbook"/>
            </a:endParaRPr>
          </a:p>
          <a:p>
            <a:pPr marL="287020" marR="6350" indent="-274320">
              <a:lnSpc>
                <a:spcPts val="211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533015" algn="l"/>
                <a:tab pos="3823970" algn="l"/>
                <a:tab pos="5034280" algn="l"/>
                <a:tab pos="6306820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Л</a:t>
            </a: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5" dirty="0">
                <a:latin typeface="Century Schoolbook"/>
                <a:cs typeface="Century Schoolbook"/>
              </a:rPr>
              <a:t>г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ру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	е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п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б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5" dirty="0">
                <a:latin typeface="Century Schoolbook"/>
                <a:cs typeface="Century Schoolbook"/>
              </a:rPr>
              <a:t>орталы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тандырыл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саясатына</a:t>
            </a:r>
            <a:r>
              <a:rPr sz="2200" spc="-5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кіріспе.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3140455"/>
            <a:ext cx="4984750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98577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олданылатын	программалы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47422" y="3140455"/>
            <a:ext cx="1697989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5" dirty="0">
                <a:latin typeface="Century Schoolbook"/>
                <a:cs typeface="Century Schoolbook"/>
              </a:rPr>
              <a:t>м</a:t>
            </a:r>
            <a:r>
              <a:rPr sz="2200" spc="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аманы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0539" y="3408756"/>
            <a:ext cx="604710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spc="-5" dirty="0">
                <a:latin typeface="Century Schoolbook"/>
                <a:cs typeface="Century Schoolbook"/>
              </a:rPr>
              <a:t>корпоративті стандартын </a:t>
            </a:r>
            <a:r>
              <a:rPr sz="2200" spc="-5" dirty="0">
                <a:latin typeface="Times New Roman"/>
                <a:cs typeface="Times New Roman"/>
              </a:rPr>
              <a:t>өң</a:t>
            </a:r>
            <a:r>
              <a:rPr sz="2200" spc="-5" dirty="0">
                <a:latin typeface="Century Schoolbook"/>
                <a:cs typeface="Century Schoolbook"/>
              </a:rPr>
              <a:t>деу ж</a:t>
            </a:r>
            <a:r>
              <a:rPr sz="2200" spc="-5" dirty="0">
                <a:latin typeface="Times New Roman"/>
                <a:cs typeface="Times New Roman"/>
              </a:rPr>
              <a:t>ә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r>
              <a:rPr sz="2200" spc="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ендіру.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06196" y="3818128"/>
            <a:ext cx="1238250" cy="546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46050">
              <a:lnSpc>
                <a:spcPts val="2110"/>
              </a:lnSpc>
            </a:pPr>
            <a:r>
              <a:rPr sz="2200" spc="-10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Century Schoolbook"/>
                <a:cs typeface="Century Schoolbook"/>
              </a:rPr>
              <a:t>ана</a:t>
            </a:r>
            <a:r>
              <a:rPr sz="2200" spc="5" dirty="0">
                <a:latin typeface="Century Schoolbook"/>
                <a:cs typeface="Century Schoolbook"/>
              </a:rPr>
              <a:t>м</a:t>
            </a:r>
            <a:r>
              <a:rPr sz="2200" spc="-5" dirty="0">
                <a:latin typeface="Century Schoolbook"/>
                <a:cs typeface="Century Schoolbook"/>
              </a:rPr>
              <a:t>а  ш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ына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5940" y="3818483"/>
            <a:ext cx="5946775" cy="816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805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046605" algn="l"/>
                <a:tab pos="2426335" algn="l"/>
                <a:tab pos="3712845" algn="l"/>
                <a:tab pos="4853940" algn="l"/>
                <a:tab pos="5017135" algn="l"/>
              </a:tabLst>
            </a:pPr>
            <a:r>
              <a:rPr sz="2200" spc="-10" dirty="0">
                <a:latin typeface="Century Schoolbook"/>
                <a:cs typeface="Century Schoolbook"/>
              </a:rPr>
              <a:t>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5" dirty="0">
                <a:latin typeface="Century Schoolbook"/>
                <a:cs typeface="Century Schoolbook"/>
              </a:rPr>
              <a:t>ра</a:t>
            </a:r>
            <a:r>
              <a:rPr sz="2200" spc="0" dirty="0">
                <a:latin typeface="Century Schoolbook"/>
                <a:cs typeface="Century Schoolbook"/>
              </a:rPr>
              <a:t>т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л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		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м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е  айналысатын	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ызметкерлерді	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ндіріс  енгізу.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5940" y="4633976"/>
            <a:ext cx="5534025" cy="3467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  <a:tab pos="2453640" algn="l"/>
                <a:tab pos="4629785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</a:t>
            </a:r>
            <a:r>
              <a:rPr sz="2200" spc="-10" dirty="0">
                <a:latin typeface="Century Schoolbook"/>
                <a:cs typeface="Century Schoolbook"/>
              </a:rPr>
              <a:t>у</a:t>
            </a:r>
            <a:r>
              <a:rPr sz="2200" spc="-5" dirty="0">
                <a:latin typeface="Century Schoolbook"/>
                <a:cs typeface="Century Schoolbook"/>
              </a:rPr>
              <a:t>і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spc="-5" dirty="0">
                <a:latin typeface="Century Schoolbook"/>
                <a:cs typeface="Century Schoolbook"/>
              </a:rPr>
              <a:t>із</a:t>
            </a:r>
            <a:r>
              <a:rPr sz="2200" spc="-15" dirty="0">
                <a:latin typeface="Century Schoolbook"/>
                <a:cs typeface="Century Schoolbook"/>
              </a:rPr>
              <a:t>д</a:t>
            </a:r>
            <a:r>
              <a:rPr sz="2200" spc="-5" dirty="0">
                <a:latin typeface="Century Schoolbook"/>
                <a:cs typeface="Century Schoolbook"/>
              </a:rPr>
              <a:t>ік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5" dirty="0">
                <a:latin typeface="Century Schoolbook"/>
                <a:cs typeface="Century Schoolbook"/>
              </a:rPr>
              <a:t>кр</a:t>
            </a:r>
            <a:r>
              <a:rPr sz="2200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5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р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іне</a:t>
            </a:r>
            <a:r>
              <a:rPr sz="2200" dirty="0">
                <a:latin typeface="Century Schoolbook"/>
                <a:cs typeface="Century Schoolbook"/>
              </a:rPr>
              <a:t>	</a:t>
            </a:r>
            <a:r>
              <a:rPr sz="2200" spc="-10" dirty="0">
                <a:latin typeface="Century Schoolbook"/>
                <a:cs typeface="Century Schoolbook"/>
              </a:rPr>
              <a:t>с</a:t>
            </a:r>
            <a:r>
              <a:rPr sz="2200" dirty="0">
                <a:latin typeface="Times New Roman"/>
                <a:cs typeface="Times New Roman"/>
              </a:rPr>
              <a:t>ү</a:t>
            </a:r>
            <a:r>
              <a:rPr sz="2200" spc="-15" dirty="0">
                <a:latin typeface="Century Schoolbook"/>
                <a:cs typeface="Century Schoolbook"/>
              </a:rPr>
              <a:t>й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не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711060" y="4633976"/>
            <a:ext cx="1133475" cy="342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dirty="0">
                <a:latin typeface="Century Schoolbook"/>
                <a:cs typeface="Century Schoolbook"/>
              </a:rPr>
              <a:t>о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5" dirty="0">
                <a:latin typeface="Century Schoolbook"/>
                <a:cs typeface="Century Schoolbook"/>
              </a:rPr>
              <a:t>ыры</a:t>
            </a:r>
            <a:r>
              <a:rPr sz="2200" spc="-1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Century Schoolbook"/>
                <a:cs typeface="Century Schoolbook"/>
              </a:rPr>
              <a:t>,</a:t>
            </a:r>
            <a:endParaRPr sz="2200">
              <a:latin typeface="Century Schoolbook"/>
              <a:cs typeface="Century Schoolboo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35940" y="4902275"/>
            <a:ext cx="7310120" cy="1228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олданушыны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 орнын д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рыс</a:t>
            </a:r>
            <a:r>
              <a:rPr sz="2200" spc="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йымдастыру.</a:t>
            </a:r>
            <a:endParaRPr sz="2200">
              <a:latin typeface="Century Schoolbook"/>
              <a:cs typeface="Century Schoolbook"/>
            </a:endParaRPr>
          </a:p>
          <a:p>
            <a:pPr marL="287020" marR="5080" indent="-274320" algn="just">
              <a:lnSpc>
                <a:spcPts val="2110"/>
              </a:lnSpc>
              <a:spcBef>
                <a:spcPts val="58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йені</a:t>
            </a:r>
            <a:r>
              <a:rPr sz="2200" spc="-5" dirty="0">
                <a:latin typeface="Times New Roman"/>
                <a:cs typeface="Times New Roman"/>
              </a:rPr>
              <a:t>ң 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анды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ын (аудитті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) желіні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10" dirty="0">
                <a:latin typeface="Times New Roman"/>
                <a:cs typeface="Times New Roman"/>
              </a:rPr>
              <a:t>ә</a:t>
            </a:r>
            <a:r>
              <a:rPr sz="2200" spc="-10" dirty="0">
                <a:latin typeface="Century Schoolbook"/>
                <a:cs typeface="Century Schoolbook"/>
              </a:rPr>
              <a:t>лсіз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ан аума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тары мен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ауларды шы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ару  ма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сатымен </a:t>
            </a:r>
            <a:r>
              <a:rPr sz="2200" spc="-10" dirty="0">
                <a:latin typeface="Century Schoolbook"/>
                <a:cs typeface="Century Schoolbook"/>
              </a:rPr>
              <a:t>жиі </a:t>
            </a:r>
            <a:r>
              <a:rPr sz="2200" spc="-5" dirty="0">
                <a:latin typeface="Century Schoolbook"/>
                <a:cs typeface="Century Schoolbook"/>
              </a:rPr>
              <a:t>тексеруден </a:t>
            </a:r>
            <a:r>
              <a:rPr sz="2200" spc="-5" dirty="0">
                <a:latin typeface="Times New Roman"/>
                <a:cs typeface="Times New Roman"/>
              </a:rPr>
              <a:t>ө</a:t>
            </a:r>
            <a:r>
              <a:rPr sz="2200" spc="-5" dirty="0">
                <a:latin typeface="Century Schoolbook"/>
                <a:cs typeface="Century Schoolbook"/>
              </a:rPr>
              <a:t>ткізіп</a:t>
            </a:r>
            <a:r>
              <a:rPr sz="2200" spc="1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отыру.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630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810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63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3429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339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11430">
            <a:solidFill>
              <a:srgbClr val="FEC3A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39200" y="0"/>
            <a:ext cx="304800" cy="6858000"/>
          </a:xfrm>
          <a:custGeom>
            <a:avLst/>
            <a:gdLst/>
            <a:ahLst/>
            <a:cxnLst/>
            <a:rect l="l" t="t" r="r" b="b"/>
            <a:pathLst>
              <a:path w="304800" h="6858000">
                <a:moveTo>
                  <a:pt x="0" y="6858000"/>
                </a:moveTo>
                <a:lnTo>
                  <a:pt x="304800" y="6858000"/>
                </a:lnTo>
                <a:lnTo>
                  <a:pt x="3048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EC3AE">
              <a:alpha val="8705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9154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8000"/>
                </a:lnTo>
              </a:path>
            </a:pathLst>
          </a:custGeom>
          <a:ln w="9525">
            <a:solidFill>
              <a:srgbClr val="FE863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56575" y="5715001"/>
            <a:ext cx="549275" cy="549275"/>
          </a:xfrm>
          <a:custGeom>
            <a:avLst/>
            <a:gdLst/>
            <a:ahLst/>
            <a:cxnLst/>
            <a:rect l="l" t="t" r="r" b="b"/>
            <a:pathLst>
              <a:path w="549275" h="549275">
                <a:moveTo>
                  <a:pt x="274637" y="0"/>
                </a:moveTo>
                <a:lnTo>
                  <a:pt x="225271" y="4424"/>
                </a:lnTo>
                <a:lnTo>
                  <a:pt x="178808" y="17182"/>
                </a:lnTo>
                <a:lnTo>
                  <a:pt x="136023" y="37496"/>
                </a:lnTo>
                <a:lnTo>
                  <a:pt x="97692" y="64591"/>
                </a:lnTo>
                <a:lnTo>
                  <a:pt x="64591" y="97692"/>
                </a:lnTo>
                <a:lnTo>
                  <a:pt x="37496" y="136023"/>
                </a:lnTo>
                <a:lnTo>
                  <a:pt x="17182" y="178808"/>
                </a:lnTo>
                <a:lnTo>
                  <a:pt x="4424" y="225271"/>
                </a:lnTo>
                <a:lnTo>
                  <a:pt x="0" y="274637"/>
                </a:lnTo>
                <a:lnTo>
                  <a:pt x="4424" y="324003"/>
                </a:lnTo>
                <a:lnTo>
                  <a:pt x="17182" y="370466"/>
                </a:lnTo>
                <a:lnTo>
                  <a:pt x="37496" y="413251"/>
                </a:lnTo>
                <a:lnTo>
                  <a:pt x="64591" y="451582"/>
                </a:lnTo>
                <a:lnTo>
                  <a:pt x="97692" y="484683"/>
                </a:lnTo>
                <a:lnTo>
                  <a:pt x="136023" y="511778"/>
                </a:lnTo>
                <a:lnTo>
                  <a:pt x="178808" y="532092"/>
                </a:lnTo>
                <a:lnTo>
                  <a:pt x="225271" y="544850"/>
                </a:lnTo>
                <a:lnTo>
                  <a:pt x="274637" y="549275"/>
                </a:lnTo>
                <a:lnTo>
                  <a:pt x="324003" y="544850"/>
                </a:lnTo>
                <a:lnTo>
                  <a:pt x="370466" y="532092"/>
                </a:lnTo>
                <a:lnTo>
                  <a:pt x="413251" y="511778"/>
                </a:lnTo>
                <a:lnTo>
                  <a:pt x="451582" y="484683"/>
                </a:lnTo>
                <a:lnTo>
                  <a:pt x="484683" y="451582"/>
                </a:lnTo>
                <a:lnTo>
                  <a:pt x="511778" y="413251"/>
                </a:lnTo>
                <a:lnTo>
                  <a:pt x="532092" y="370466"/>
                </a:lnTo>
                <a:lnTo>
                  <a:pt x="544850" y="324003"/>
                </a:lnTo>
                <a:lnTo>
                  <a:pt x="549275" y="274637"/>
                </a:lnTo>
                <a:lnTo>
                  <a:pt x="544850" y="225271"/>
                </a:lnTo>
                <a:lnTo>
                  <a:pt x="532092" y="178808"/>
                </a:lnTo>
                <a:lnTo>
                  <a:pt x="511778" y="136023"/>
                </a:lnTo>
                <a:lnTo>
                  <a:pt x="484683" y="97692"/>
                </a:lnTo>
                <a:lnTo>
                  <a:pt x="451582" y="64591"/>
                </a:lnTo>
                <a:lnTo>
                  <a:pt x="413251" y="37496"/>
                </a:lnTo>
                <a:lnTo>
                  <a:pt x="370466" y="17182"/>
                </a:lnTo>
                <a:lnTo>
                  <a:pt x="324003" y="4424"/>
                </a:lnTo>
                <a:lnTo>
                  <a:pt x="274637" y="0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6230" y="190634"/>
            <a:ext cx="7991538" cy="942238"/>
          </a:xfrm>
          <a:prstGeom prst="rect">
            <a:avLst/>
          </a:prstGeom>
        </p:spPr>
        <p:txBody>
          <a:bodyPr vert="horz" wrap="square" lIns="0" tIns="201605" rIns="0" bIns="0" rtlCol="0">
            <a:spAutoFit/>
          </a:bodyPr>
          <a:lstStyle/>
          <a:p>
            <a:pPr marL="557530" marR="5080" indent="80645">
              <a:lnSpc>
                <a:spcPct val="100000"/>
              </a:lnSpc>
            </a:pPr>
            <a:r>
              <a:rPr spc="-25" dirty="0">
                <a:solidFill>
                  <a:srgbClr val="FF0000"/>
                </a:solidFill>
              </a:rPr>
              <a:t>Компьютерлік </a:t>
            </a:r>
            <a:r>
              <a:rPr spc="-10" dirty="0">
                <a:solidFill>
                  <a:srgbClr val="FF0000"/>
                </a:solidFill>
              </a:rPr>
              <a:t>желілердегі ақпаратты </a:t>
            </a:r>
            <a:r>
              <a:rPr spc="-25" dirty="0">
                <a:solidFill>
                  <a:srgbClr val="FF0000"/>
                </a:solidFill>
              </a:rPr>
              <a:t>қорғау  </a:t>
            </a:r>
            <a:r>
              <a:rPr spc="-10" dirty="0">
                <a:solidFill>
                  <a:srgbClr val="FF0000"/>
                </a:solidFill>
              </a:rPr>
              <a:t>бойынша </a:t>
            </a:r>
            <a:r>
              <a:rPr spc="-5" dirty="0">
                <a:solidFill>
                  <a:srgbClr val="FF0000"/>
                </a:solidFill>
              </a:rPr>
              <a:t>негізгі </a:t>
            </a:r>
            <a:r>
              <a:rPr spc="-10" dirty="0">
                <a:solidFill>
                  <a:srgbClr val="FF0000"/>
                </a:solidFill>
              </a:rPr>
              <a:t>техникалық </a:t>
            </a:r>
            <a:r>
              <a:rPr dirty="0">
                <a:solidFill>
                  <a:srgbClr val="FF0000"/>
                </a:solidFill>
              </a:rPr>
              <a:t>шаралар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болып: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35940" y="1202499"/>
            <a:ext cx="7185025" cy="5074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 marR="5080" indent="-274320">
              <a:lnSpc>
                <a:spcPct val="100000"/>
              </a:lnSpc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ұ</a:t>
            </a:r>
            <a:r>
              <a:rPr sz="2200" spc="-5" dirty="0">
                <a:latin typeface="Century Schoolbook"/>
                <a:cs typeface="Century Schoolbook"/>
              </a:rPr>
              <a:t>мыс тобы немесе доменні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парольдік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алуын  енгізу мен</a:t>
            </a:r>
            <a:r>
              <a:rPr sz="2200" spc="-9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тау.</a:t>
            </a:r>
            <a:endParaRPr sz="2200">
              <a:latin typeface="Century Schoolbook"/>
              <a:cs typeface="Century Schoolbook"/>
            </a:endParaRPr>
          </a:p>
          <a:p>
            <a:pPr marL="286385" marR="34290" indent="-273685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Программалы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жамауларды </a:t>
            </a:r>
            <a:r>
              <a:rPr sz="2200" dirty="0">
                <a:latin typeface="Times New Roman"/>
                <a:cs typeface="Times New Roman"/>
              </a:rPr>
              <a:t>ө</a:t>
            </a:r>
            <a:r>
              <a:rPr sz="2200" dirty="0">
                <a:latin typeface="Century Schoolbook"/>
                <a:cs typeface="Century Schoolbook"/>
              </a:rPr>
              <a:t>з </a:t>
            </a:r>
            <a:r>
              <a:rPr sz="2200" spc="-5" dirty="0">
                <a:latin typeface="Century Schoolbook"/>
                <a:cs typeface="Century Schoolbook"/>
              </a:rPr>
              <a:t>уа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ытында орнату,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олданылатын программалы</a:t>
            </a:r>
            <a:r>
              <a:rPr sz="2200" spc="-5" dirty="0">
                <a:latin typeface="Times New Roman"/>
                <a:cs typeface="Times New Roman"/>
              </a:rPr>
              <a:t>қ қ</a:t>
            </a:r>
            <a:r>
              <a:rPr sz="2200" spc="-5" dirty="0">
                <a:latin typeface="Century Schoolbook"/>
                <a:cs typeface="Century Schoolbook"/>
              </a:rPr>
              <a:t>амтаманы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(П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)  жа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а версиялары мен</a:t>
            </a:r>
            <a:r>
              <a:rPr sz="2200" spc="-3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жа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-5" dirty="0">
                <a:latin typeface="Century Schoolbook"/>
                <a:cs typeface="Century Schoolbook"/>
              </a:rPr>
              <a:t>артулар.</a:t>
            </a:r>
            <a:endParaRPr sz="2200">
              <a:latin typeface="Century Schoolbook"/>
              <a:cs typeface="Century Schoolbook"/>
            </a:endParaRPr>
          </a:p>
          <a:p>
            <a:pPr marL="287020" marR="356870" indent="-274320">
              <a:lnSpc>
                <a:spcPct val="100899"/>
              </a:lnSpc>
              <a:spcBef>
                <a:spcPts val="57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Желіаралы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экрандар мен </a:t>
            </a:r>
            <a:r>
              <a:rPr sz="2200" spc="-10" dirty="0">
                <a:latin typeface="Century Schoolbook"/>
                <a:cs typeface="Century Schoolbook"/>
              </a:rPr>
              <a:t>антивирусты</a:t>
            </a:r>
            <a:r>
              <a:rPr sz="2200" spc="-10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П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-ны  орнату.</a:t>
            </a:r>
            <a:endParaRPr sz="2200">
              <a:latin typeface="Century Schoolbook"/>
              <a:cs typeface="Century Schoolbook"/>
            </a:endParaRPr>
          </a:p>
          <a:p>
            <a:pPr marL="287020" marR="445134" indent="-274320">
              <a:lnSpc>
                <a:spcPct val="100000"/>
              </a:lnSpc>
              <a:spcBef>
                <a:spcPts val="575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олданушыны</a:t>
            </a:r>
            <a:r>
              <a:rPr sz="2200" spc="-5" dirty="0">
                <a:latin typeface="Times New Roman"/>
                <a:cs typeface="Times New Roman"/>
              </a:rPr>
              <a:t>ң  </a:t>
            </a:r>
            <a:r>
              <a:rPr sz="2200" spc="-15" dirty="0">
                <a:latin typeface="Century Schoolbook"/>
                <a:cs typeface="Century Schoolbook"/>
              </a:rPr>
              <a:t>ид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ф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кац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ялары/а</a:t>
            </a:r>
            <a:r>
              <a:rPr sz="2200" spc="-10" dirty="0">
                <a:latin typeface="Century Schoolbook"/>
                <a:cs typeface="Century Schoolbook"/>
              </a:rPr>
              <a:t>ут</a:t>
            </a:r>
            <a:r>
              <a:rPr sz="2200" dirty="0">
                <a:latin typeface="Century Schoolbook"/>
                <a:cs typeface="Century Schoolbook"/>
              </a:rPr>
              <a:t>е</a:t>
            </a:r>
            <a:r>
              <a:rPr sz="2200" spc="-5" dirty="0">
                <a:latin typeface="Century Schoolbook"/>
                <a:cs typeface="Century Schoolbook"/>
              </a:rPr>
              <a:t>н</a:t>
            </a:r>
            <a:r>
              <a:rPr sz="2200" spc="-10" dirty="0">
                <a:latin typeface="Century Schoolbook"/>
                <a:cs typeface="Century Schoolbook"/>
              </a:rPr>
              <a:t>т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10" dirty="0">
                <a:latin typeface="Century Schoolbook"/>
                <a:cs typeface="Century Schoolbook"/>
              </a:rPr>
              <a:t>ф</a:t>
            </a:r>
            <a:r>
              <a:rPr sz="2200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кац</a:t>
            </a:r>
            <a:r>
              <a:rPr sz="2200" spc="-15" dirty="0">
                <a:latin typeface="Century Schoolbook"/>
                <a:cs typeface="Century Schoolbook"/>
              </a:rPr>
              <a:t>и</a:t>
            </a:r>
            <a:r>
              <a:rPr sz="2200" spc="-5" dirty="0">
                <a:latin typeface="Century Schoolbook"/>
                <a:cs typeface="Century Schoolbook"/>
              </a:rPr>
              <a:t>яларыны</a:t>
            </a:r>
            <a:r>
              <a:rPr sz="2200" spc="-5" dirty="0">
                <a:latin typeface="Times New Roman"/>
                <a:cs typeface="Times New Roman"/>
              </a:rPr>
              <a:t>ң  қ</a:t>
            </a:r>
            <a:r>
              <a:rPr sz="2200" spc="-5" dirty="0">
                <a:latin typeface="Century Schoolbook"/>
                <a:cs typeface="Century Schoolbook"/>
              </a:rPr>
              <a:t>осымша 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йелерін</a:t>
            </a:r>
            <a:r>
              <a:rPr sz="2200" spc="-4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  <a:p>
            <a:pPr marL="287020" marR="90805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Ж</a:t>
            </a:r>
            <a:r>
              <a:rPr sz="2200" spc="-5" dirty="0">
                <a:latin typeface="Times New Roman"/>
                <a:cs typeface="Times New Roman"/>
              </a:rPr>
              <a:t>ү</a:t>
            </a:r>
            <a:r>
              <a:rPr sz="2200" spc="-5" dirty="0">
                <a:latin typeface="Century Schoolbook"/>
                <a:cs typeface="Century Schoolbook"/>
              </a:rPr>
              <a:t>йелік блокты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ішкі </a:t>
            </a:r>
            <a:r>
              <a:rPr sz="2200" spc="-5" dirty="0">
                <a:latin typeface="Times New Roman"/>
                <a:cs typeface="Times New Roman"/>
              </a:rPr>
              <a:t>құ</a:t>
            </a:r>
            <a:r>
              <a:rPr sz="2200" spc="-5" dirty="0">
                <a:latin typeface="Century Schoolbook"/>
                <a:cs typeface="Century Schoolbook"/>
              </a:rPr>
              <a:t>рамына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атынауды 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иындататын 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ау механизмдерін</a:t>
            </a:r>
            <a:r>
              <a:rPr sz="2200" spc="-25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68181"/>
              <a:buFont typeface="Wingdings"/>
              <a:buChar char=""/>
              <a:tabLst>
                <a:tab pos="287020" algn="l"/>
              </a:tabLst>
            </a:pPr>
            <a:r>
              <a:rPr sz="2200" spc="-5" dirty="0">
                <a:latin typeface="Century Schoolbook"/>
                <a:cs typeface="Century Schoolbook"/>
              </a:rPr>
              <a:t>Техникалы</a:t>
            </a:r>
            <a:r>
              <a:rPr sz="2200" spc="-5" dirty="0">
                <a:latin typeface="Times New Roman"/>
                <a:cs typeface="Times New Roman"/>
              </a:rPr>
              <a:t>қ </a:t>
            </a:r>
            <a:r>
              <a:rPr sz="2200" spc="-5" dirty="0">
                <a:latin typeface="Century Schoolbook"/>
                <a:cs typeface="Century Schoolbook"/>
              </a:rPr>
              <a:t>арна бойынша а</a:t>
            </a: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паратты</a:t>
            </a:r>
            <a:r>
              <a:rPr sz="2200" spc="-5" dirty="0">
                <a:latin typeface="Times New Roman"/>
                <a:cs typeface="Times New Roman"/>
              </a:rPr>
              <a:t>ң</a:t>
            </a:r>
            <a:r>
              <a:rPr sz="2200" spc="1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азаюынан</a:t>
            </a:r>
            <a:endParaRPr sz="2200">
              <a:latin typeface="Century Schoolbook"/>
              <a:cs typeface="Century Schoolbook"/>
            </a:endParaRPr>
          </a:p>
          <a:p>
            <a:pPr marL="286385">
              <a:lnSpc>
                <a:spcPct val="100000"/>
              </a:lnSpc>
            </a:pPr>
            <a:r>
              <a:rPr sz="2200" spc="-5" dirty="0">
                <a:latin typeface="Times New Roman"/>
                <a:cs typeface="Times New Roman"/>
              </a:rPr>
              <a:t>қ</a:t>
            </a:r>
            <a:r>
              <a:rPr sz="2200" spc="-5" dirty="0">
                <a:latin typeface="Century Schoolbook"/>
                <a:cs typeface="Century Schoolbook"/>
              </a:rPr>
              <a:t>ор</a:t>
            </a:r>
            <a:r>
              <a:rPr sz="2200" spc="-5" dirty="0">
                <a:latin typeface="Times New Roman"/>
                <a:cs typeface="Times New Roman"/>
              </a:rPr>
              <a:t>ғ</a:t>
            </a:r>
            <a:r>
              <a:rPr sz="2200" spc="-5" dirty="0">
                <a:latin typeface="Century Schoolbook"/>
                <a:cs typeface="Century Schoolbook"/>
              </a:rPr>
              <a:t>ауды</a:t>
            </a:r>
            <a:r>
              <a:rPr sz="2200" spc="-5" dirty="0">
                <a:latin typeface="Times New Roman"/>
                <a:cs typeface="Times New Roman"/>
              </a:rPr>
              <a:t>ң </a:t>
            </a:r>
            <a:r>
              <a:rPr sz="2200" spc="-5" dirty="0">
                <a:latin typeface="Century Schoolbook"/>
                <a:cs typeface="Century Schoolbook"/>
              </a:rPr>
              <a:t>аппаратты</a:t>
            </a:r>
            <a:r>
              <a:rPr sz="2200" spc="-5" dirty="0">
                <a:latin typeface="Times New Roman"/>
                <a:cs typeface="Times New Roman"/>
              </a:rPr>
              <a:t>қ құ</a:t>
            </a:r>
            <a:r>
              <a:rPr sz="2200" spc="-5" dirty="0">
                <a:latin typeface="Century Schoolbook"/>
                <a:cs typeface="Century Schoolbook"/>
              </a:rPr>
              <a:t>ралдарын</a:t>
            </a:r>
            <a:r>
              <a:rPr sz="2200" spc="120" dirty="0">
                <a:latin typeface="Century Schoolbook"/>
                <a:cs typeface="Century Schoolbook"/>
              </a:rPr>
              <a:t> </a:t>
            </a:r>
            <a:r>
              <a:rPr sz="2200" spc="-5" dirty="0">
                <a:latin typeface="Century Schoolbook"/>
                <a:cs typeface="Century Schoolbook"/>
              </a:rPr>
              <a:t>орнату.</a:t>
            </a:r>
            <a:endParaRPr sz="2200">
              <a:latin typeface="Century Schoolbook"/>
              <a:cs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431" y="530542"/>
            <a:ext cx="6991350" cy="5179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8580" algn="just">
              <a:lnSpc>
                <a:spcPct val="100000"/>
              </a:lnSpc>
            </a:pPr>
            <a:r>
              <a:rPr sz="3600" b="1" spc="-15" dirty="0">
                <a:latin typeface="Times New Roman"/>
                <a:cs typeface="Times New Roman"/>
              </a:rPr>
              <a:t>Ақпаратты </a:t>
            </a:r>
            <a:r>
              <a:rPr sz="3600" b="1" spc="-10" dirty="0">
                <a:latin typeface="Times New Roman"/>
                <a:cs typeface="Times New Roman"/>
              </a:rPr>
              <a:t>жүйелерді </a:t>
            </a:r>
            <a:r>
              <a:rPr sz="3600" b="1" spc="-50" dirty="0">
                <a:latin typeface="Times New Roman"/>
                <a:cs typeface="Times New Roman"/>
              </a:rPr>
              <a:t>қорғаудың  </a:t>
            </a:r>
            <a:r>
              <a:rPr sz="3600" b="1" spc="-15" dirty="0">
                <a:latin typeface="Times New Roman"/>
                <a:cs typeface="Times New Roman"/>
              </a:rPr>
              <a:t>мақсаты </a:t>
            </a:r>
            <a:r>
              <a:rPr sz="3600" spc="-15" dirty="0">
                <a:latin typeface="Times New Roman"/>
                <a:cs typeface="Times New Roman"/>
              </a:rPr>
              <a:t>(ақпаратты </a:t>
            </a:r>
            <a:r>
              <a:rPr sz="3600" spc="-20" dirty="0">
                <a:latin typeface="Times New Roman"/>
                <a:cs typeface="Times New Roman"/>
              </a:rPr>
              <a:t>өңдеу </a:t>
            </a:r>
            <a:r>
              <a:rPr sz="3600" spc="10" dirty="0">
                <a:latin typeface="Times New Roman"/>
                <a:cs typeface="Times New Roman"/>
              </a:rPr>
              <a:t>жүйесі)  </a:t>
            </a:r>
            <a:r>
              <a:rPr sz="3600" spc="-30" dirty="0">
                <a:latin typeface="Times New Roman"/>
                <a:cs typeface="Times New Roman"/>
              </a:rPr>
              <a:t>қауіп-қатерге </a:t>
            </a:r>
            <a:r>
              <a:rPr sz="3600" spc="-5" dirty="0">
                <a:latin typeface="Times New Roman"/>
                <a:cs typeface="Times New Roman"/>
              </a:rPr>
              <a:t>қарсы</a:t>
            </a:r>
            <a:r>
              <a:rPr sz="3600" spc="45" dirty="0">
                <a:latin typeface="Times New Roman"/>
                <a:cs typeface="Times New Roman"/>
              </a:rPr>
              <a:t> </a:t>
            </a:r>
            <a:r>
              <a:rPr sz="3600" spc="-15" dirty="0">
                <a:latin typeface="Times New Roman"/>
                <a:cs typeface="Times New Roman"/>
              </a:rPr>
              <a:t>әрекеттер: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-өңделген </a:t>
            </a:r>
            <a:r>
              <a:rPr sz="3600" spc="-15" dirty="0">
                <a:latin typeface="Times New Roman"/>
                <a:cs typeface="Times New Roman"/>
              </a:rPr>
              <a:t>ақпараттың</a:t>
            </a:r>
            <a:r>
              <a:rPr sz="3600" spc="1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жасырын</a:t>
            </a:r>
            <a:endParaRPr sz="36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600"/>
              </a:spcBef>
            </a:pPr>
            <a:r>
              <a:rPr sz="3600" dirty="0">
                <a:latin typeface="Times New Roman"/>
                <a:cs typeface="Times New Roman"/>
              </a:rPr>
              <a:t>бұзылу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қатері;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-өңделген </a:t>
            </a:r>
            <a:r>
              <a:rPr sz="3600" spc="-15" dirty="0">
                <a:latin typeface="Times New Roman"/>
                <a:cs typeface="Times New Roman"/>
              </a:rPr>
              <a:t>ақпараттың</a:t>
            </a:r>
            <a:r>
              <a:rPr sz="3600" spc="40" dirty="0">
                <a:latin typeface="Times New Roman"/>
                <a:cs typeface="Times New Roman"/>
              </a:rPr>
              <a:t> </a:t>
            </a:r>
            <a:r>
              <a:rPr sz="3600" spc="-5" dirty="0">
                <a:latin typeface="Times New Roman"/>
                <a:cs typeface="Times New Roman"/>
              </a:rPr>
              <a:t>бүтіндігінің</a:t>
            </a:r>
            <a:endParaRPr sz="36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600"/>
              </a:spcBef>
            </a:pPr>
            <a:r>
              <a:rPr sz="3600" dirty="0">
                <a:latin typeface="Times New Roman"/>
                <a:cs typeface="Times New Roman"/>
              </a:rPr>
              <a:t>бұзылу</a:t>
            </a:r>
            <a:r>
              <a:rPr sz="3600" spc="-65" dirty="0">
                <a:latin typeface="Times New Roman"/>
                <a:cs typeface="Times New Roman"/>
              </a:rPr>
              <a:t> </a:t>
            </a:r>
            <a:r>
              <a:rPr sz="3600" spc="-20" dirty="0">
                <a:latin typeface="Times New Roman"/>
                <a:cs typeface="Times New Roman"/>
              </a:rPr>
              <a:t>қатері;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-жүйенің жұмыс </a:t>
            </a:r>
            <a:r>
              <a:rPr sz="3600" spc="-15" dirty="0">
                <a:latin typeface="Times New Roman"/>
                <a:cs typeface="Times New Roman"/>
              </a:rPr>
              <a:t>істеуінің</a:t>
            </a:r>
            <a:r>
              <a:rPr sz="3600" spc="-10" dirty="0">
                <a:latin typeface="Times New Roman"/>
                <a:cs typeface="Times New Roman"/>
              </a:rPr>
              <a:t> </a:t>
            </a:r>
            <a:r>
              <a:rPr sz="3600" dirty="0">
                <a:latin typeface="Times New Roman"/>
                <a:cs typeface="Times New Roman"/>
              </a:rPr>
              <a:t>бұзылу</a:t>
            </a:r>
            <a:endParaRPr sz="3600">
              <a:latin typeface="Times New Roman"/>
              <a:cs typeface="Times New Roman"/>
            </a:endParaRPr>
          </a:p>
          <a:p>
            <a:pPr marL="80645">
              <a:lnSpc>
                <a:spcPct val="100000"/>
              </a:lnSpc>
              <a:spcBef>
                <a:spcPts val="610"/>
              </a:spcBef>
            </a:pPr>
            <a:r>
              <a:rPr sz="3600" spc="-20" dirty="0">
                <a:latin typeface="Times New Roman"/>
                <a:cs typeface="Times New Roman"/>
              </a:rPr>
              <a:t>қатері.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79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07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Сурет 1. Қорғаныс жүйесін құру кезеңдері</a:t>
            </a:r>
            <a:endParaRPr kumimoji="0" lang="kk-KZ" sz="148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mukhanov.ucoz.kz/suretter/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6572296" cy="321471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000232" y="4774180"/>
            <a:ext cx="4376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i="1" dirty="0"/>
              <a:t>Сурет 1. Қорғаныс жүйесін құру кезеңдері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35846"/>
            <a:ext cx="850112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1. Мүмкін болатын қауіп-қатердің талдауы келесі қауіп-қатерден қорғанудың негізгі түрлерін зерттеумен айналысады: 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   Ақпараттың конфиденциалдығының бұзылуының қауіп-қатері;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   Ақпараттың бүтінділігінің бұзылуының қауіп-қатері.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Бұл кезең шындығында да барлық қауіп-қатердің жиынтығынан байсалды зиян (вирус, ұрлық) келтіретіндерін таңдаумен аяқталады.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2. Қорғаныс жүйесін жоспарлау кезеңі қорғалатын құрылымдар тізімінен және оларға мүмкін болатын қауіп-қатерден тұрады. Бұл кезде қорғанысты қамтамасыз етудің келесі бағыттарын назарға алу қажет: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құқықтық-этикалық;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моральды-этикалық;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қорғанысты қамтамасыз етудің әкімшіліктік шаралары;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қорғанысты қамтамасыз етудің аппараттық-программалық шаралары.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785794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3. Қорғаныс жүйесін іске асыру ақпаратты өңдеудің жоспарланған ережелерін іске асыруға қажетті құралдарды орнату мен баптауды қамсыздандырады.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4. Қорғаныс жүйесін сүйемелдеу кезеңі жүйенің жұмысын бақылау, ондағы болып жатқан оқиғаларды тіркеу, қорғанысты бұзуды айқындау мақсатымен оларды талдау және қажетінше қорғаныс жүйесін түзетумен сипатталады.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530542"/>
            <a:ext cx="5267325" cy="11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6515" marR="5080" indent="-44450">
              <a:lnSpc>
                <a:spcPct val="100000"/>
              </a:lnSpc>
              <a:tabLst>
                <a:tab pos="3101340" algn="l"/>
                <a:tab pos="3372485" algn="l"/>
                <a:tab pos="4573905" algn="l"/>
              </a:tabLst>
            </a:pPr>
            <a:r>
              <a:rPr sz="3600" b="1" i="1" dirty="0">
                <a:latin typeface="Times New Roman"/>
                <a:cs typeface="Times New Roman"/>
              </a:rPr>
              <a:t>Ақпара</a:t>
            </a:r>
            <a:r>
              <a:rPr sz="3600" b="1" i="1" spc="-5" dirty="0">
                <a:latin typeface="Times New Roman"/>
                <a:cs typeface="Times New Roman"/>
              </a:rPr>
              <a:t>тты</a:t>
            </a:r>
            <a:r>
              <a:rPr sz="3600" b="1" i="1" dirty="0">
                <a:latin typeface="Times New Roman"/>
                <a:cs typeface="Times New Roman"/>
              </a:rPr>
              <a:t>қ	</a:t>
            </a:r>
            <a:r>
              <a:rPr sz="3600" b="1" i="1" spc="-5" dirty="0">
                <a:latin typeface="Times New Roman"/>
                <a:cs typeface="Times New Roman"/>
              </a:rPr>
              <a:t>жү</a:t>
            </a:r>
            <a:r>
              <a:rPr sz="3600" b="1" i="1" dirty="0">
                <a:latin typeface="Times New Roman"/>
                <a:cs typeface="Times New Roman"/>
              </a:rPr>
              <a:t>йе	</a:t>
            </a:r>
            <a:r>
              <a:rPr sz="3600" dirty="0">
                <a:latin typeface="Times New Roman"/>
                <a:cs typeface="Times New Roman"/>
              </a:rPr>
              <a:t>д</a:t>
            </a:r>
            <a:r>
              <a:rPr sz="3600" spc="-5" dirty="0">
                <a:latin typeface="Times New Roman"/>
                <a:cs typeface="Times New Roman"/>
              </a:rPr>
              <a:t>еп  </a:t>
            </a:r>
            <a:r>
              <a:rPr sz="3600" spc="-10" dirty="0">
                <a:latin typeface="Times New Roman"/>
                <a:cs typeface="Times New Roman"/>
              </a:rPr>
              <a:t>үрдістерді		жүзеге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57924" y="530542"/>
            <a:ext cx="2249170" cy="1108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9575" marR="5080" indent="-397510">
              <a:lnSpc>
                <a:spcPct val="100000"/>
              </a:lnSpc>
            </a:pPr>
            <a:r>
              <a:rPr sz="3600" spc="-5" dirty="0">
                <a:latin typeface="Times New Roman"/>
                <a:cs typeface="Times New Roman"/>
              </a:rPr>
              <a:t>а</a:t>
            </a:r>
            <a:r>
              <a:rPr sz="3600" dirty="0">
                <a:latin typeface="Times New Roman"/>
                <a:cs typeface="Times New Roman"/>
              </a:rPr>
              <a:t>қп</a:t>
            </a:r>
            <a:r>
              <a:rPr sz="3600" spc="-5" dirty="0">
                <a:latin typeface="Times New Roman"/>
                <a:cs typeface="Times New Roman"/>
              </a:rPr>
              <a:t>а</a:t>
            </a:r>
            <a:r>
              <a:rPr sz="3600" dirty="0">
                <a:latin typeface="Times New Roman"/>
                <a:cs typeface="Times New Roman"/>
              </a:rPr>
              <a:t>р</a:t>
            </a:r>
            <a:r>
              <a:rPr sz="3600" spc="-100" dirty="0">
                <a:latin typeface="Times New Roman"/>
                <a:cs typeface="Times New Roman"/>
              </a:rPr>
              <a:t>а</a:t>
            </a:r>
            <a:r>
              <a:rPr sz="3600" spc="10" dirty="0">
                <a:latin typeface="Times New Roman"/>
                <a:cs typeface="Times New Roman"/>
              </a:rPr>
              <a:t>т</a:t>
            </a:r>
            <a:r>
              <a:rPr sz="3600" dirty="0">
                <a:latin typeface="Times New Roman"/>
                <a:cs typeface="Times New Roman"/>
              </a:rPr>
              <a:t>тық  </a:t>
            </a:r>
            <a:r>
              <a:rPr sz="3600" spc="-5" dirty="0">
                <a:latin typeface="Times New Roman"/>
                <a:cs typeface="Times New Roman"/>
              </a:rPr>
              <a:t>ас</a:t>
            </a:r>
            <a:r>
              <a:rPr sz="3600" dirty="0">
                <a:latin typeface="Times New Roman"/>
                <a:cs typeface="Times New Roman"/>
              </a:rPr>
              <a:t>ы</a:t>
            </a:r>
            <a:r>
              <a:rPr sz="3600" spc="-50" dirty="0">
                <a:latin typeface="Times New Roman"/>
                <a:cs typeface="Times New Roman"/>
              </a:rPr>
              <a:t>р</a:t>
            </a:r>
            <a:r>
              <a:rPr sz="3600" dirty="0">
                <a:latin typeface="Times New Roman"/>
                <a:cs typeface="Times New Roman"/>
              </a:rPr>
              <a:t>у</a:t>
            </a:r>
            <a:r>
              <a:rPr sz="3600" spc="10" dirty="0">
                <a:latin typeface="Times New Roman"/>
                <a:cs typeface="Times New Roman"/>
              </a:rPr>
              <a:t>ш</a:t>
            </a:r>
            <a:r>
              <a:rPr sz="3600" dirty="0">
                <a:latin typeface="Times New Roman"/>
                <a:cs typeface="Times New Roman"/>
              </a:rPr>
              <a:t>ы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7973" y="1627822"/>
            <a:ext cx="7799070" cy="3302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3600" spc="-10" dirty="0">
                <a:latin typeface="Times New Roman"/>
                <a:cs typeface="Times New Roman"/>
              </a:rPr>
              <a:t>құжаттардың, құжаттар </a:t>
            </a:r>
            <a:r>
              <a:rPr sz="3600" spc="-5" dirty="0">
                <a:latin typeface="Times New Roman"/>
                <a:cs typeface="Times New Roman"/>
              </a:rPr>
              <a:t>топтамасының  және </a:t>
            </a:r>
            <a:r>
              <a:rPr sz="3600" spc="-10" dirty="0">
                <a:latin typeface="Times New Roman"/>
                <a:cs typeface="Times New Roman"/>
              </a:rPr>
              <a:t>ақпараттық технологиялардың  реттелген </a:t>
            </a:r>
            <a:r>
              <a:rPr sz="3600" spc="-5" dirty="0">
                <a:latin typeface="Times New Roman"/>
                <a:cs typeface="Times New Roman"/>
              </a:rPr>
              <a:t>жиынтығын </a:t>
            </a:r>
            <a:r>
              <a:rPr sz="3600" spc="-10" dirty="0">
                <a:latin typeface="Times New Roman"/>
                <a:cs typeface="Times New Roman"/>
              </a:rPr>
              <a:t>атайды, </a:t>
            </a:r>
            <a:r>
              <a:rPr sz="3600" spc="-5" dirty="0">
                <a:latin typeface="Times New Roman"/>
                <a:cs typeface="Times New Roman"/>
              </a:rPr>
              <a:t>яғни  </a:t>
            </a:r>
            <a:r>
              <a:rPr sz="3600" spc="-15" dirty="0">
                <a:latin typeface="Times New Roman"/>
                <a:cs typeface="Times New Roman"/>
              </a:rPr>
              <a:t>объектіні </a:t>
            </a:r>
            <a:r>
              <a:rPr sz="3600" spc="-10" dirty="0">
                <a:latin typeface="Times New Roman"/>
                <a:cs typeface="Times New Roman"/>
              </a:rPr>
              <a:t>басқаруға қажетті </a:t>
            </a:r>
            <a:r>
              <a:rPr sz="3600" spc="-15" dirty="0">
                <a:latin typeface="Times New Roman"/>
                <a:cs typeface="Times New Roman"/>
              </a:rPr>
              <a:t>ақпаратты  </a:t>
            </a:r>
            <a:r>
              <a:rPr sz="3600" spc="-25" dirty="0">
                <a:latin typeface="Times New Roman"/>
                <a:cs typeface="Times New Roman"/>
              </a:rPr>
              <a:t>беру </a:t>
            </a:r>
            <a:r>
              <a:rPr sz="3600" spc="-5" dirty="0">
                <a:latin typeface="Times New Roman"/>
                <a:cs typeface="Times New Roman"/>
              </a:rPr>
              <a:t>мен </a:t>
            </a:r>
            <a:r>
              <a:rPr sz="3600" spc="-60" dirty="0">
                <a:latin typeface="Times New Roman"/>
                <a:cs typeface="Times New Roman"/>
              </a:rPr>
              <a:t>жаңарту, </a:t>
            </a:r>
            <a:r>
              <a:rPr sz="3600" spc="-65" dirty="0">
                <a:latin typeface="Times New Roman"/>
                <a:cs typeface="Times New Roman"/>
              </a:rPr>
              <a:t>сақтау, </a:t>
            </a:r>
            <a:r>
              <a:rPr sz="3600" spc="-20" dirty="0">
                <a:latin typeface="Times New Roman"/>
                <a:cs typeface="Times New Roman"/>
              </a:rPr>
              <a:t>жинақтау  </a:t>
            </a:r>
            <a:r>
              <a:rPr sz="3600" spc="5" dirty="0">
                <a:latin typeface="Times New Roman"/>
                <a:cs typeface="Times New Roman"/>
              </a:rPr>
              <a:t>жүйесі.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8540" y="818324"/>
            <a:ext cx="7798434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4295">
              <a:lnSpc>
                <a:spcPct val="100000"/>
              </a:lnSpc>
              <a:tabLst>
                <a:tab pos="2464435" algn="l"/>
                <a:tab pos="5631180" algn="l"/>
                <a:tab pos="6701155" algn="l"/>
              </a:tabLst>
            </a:pPr>
            <a:r>
              <a:rPr sz="3200" b="1" i="1" spc="-5" dirty="0">
                <a:latin typeface="Times New Roman"/>
                <a:cs typeface="Times New Roman"/>
              </a:rPr>
              <a:t>Ақпараттарды </a:t>
            </a:r>
            <a:r>
              <a:rPr sz="3200" b="1" i="1" spc="-10" dirty="0">
                <a:latin typeface="Times New Roman"/>
                <a:cs typeface="Times New Roman"/>
              </a:rPr>
              <a:t>қорғау </a:t>
            </a:r>
            <a:r>
              <a:rPr sz="3200" spc="-10" dirty="0">
                <a:latin typeface="Times New Roman"/>
                <a:cs typeface="Times New Roman"/>
              </a:rPr>
              <a:t>дегеніміз </a:t>
            </a:r>
            <a:r>
              <a:rPr sz="3200" dirty="0">
                <a:latin typeface="Times New Roman"/>
                <a:cs typeface="Times New Roman"/>
              </a:rPr>
              <a:t>қорғалған  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-1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р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dirty="0">
                <a:latin typeface="Times New Roman"/>
                <a:cs typeface="Times New Roman"/>
              </a:rPr>
              <a:t>а	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кц</a:t>
            </a:r>
            <a:r>
              <a:rPr sz="3200" spc="-10" dirty="0">
                <a:latin typeface="Times New Roman"/>
                <a:cs typeface="Times New Roman"/>
              </a:rPr>
              <a:t>и</a:t>
            </a:r>
            <a:r>
              <a:rPr sz="3200" dirty="0">
                <a:latin typeface="Times New Roman"/>
                <a:cs typeface="Times New Roman"/>
              </a:rPr>
              <a:t>я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н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ғ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ә</a:t>
            </a:r>
            <a:r>
              <a:rPr sz="3200" dirty="0">
                <a:latin typeface="Times New Roman"/>
                <a:cs typeface="Times New Roman"/>
              </a:rPr>
              <a:t>не	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ды</a:t>
            </a:r>
            <a:r>
              <a:rPr sz="3200" dirty="0">
                <a:latin typeface="Times New Roman"/>
                <a:cs typeface="Times New Roman"/>
              </a:rPr>
              <a:t>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8540" y="1793278"/>
            <a:ext cx="465455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522730" algn="l"/>
              </a:tabLst>
            </a:pPr>
            <a:r>
              <a:rPr sz="3200" spc="5" dirty="0">
                <a:latin typeface="Times New Roman"/>
                <a:cs typeface="Times New Roman"/>
              </a:rPr>
              <a:t>ала	</a:t>
            </a:r>
            <a:r>
              <a:rPr sz="3200" spc="-5" dirty="0">
                <a:latin typeface="Times New Roman"/>
                <a:cs typeface="Times New Roman"/>
              </a:rPr>
              <a:t>ойластырылмаған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2173" y="2281161"/>
            <a:ext cx="86296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ып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79108" y="1793278"/>
            <a:ext cx="222948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5" dirty="0">
                <a:latin typeface="Times New Roman"/>
                <a:cs typeface="Times New Roman"/>
              </a:rPr>
              <a:t>әрекеттердің</a:t>
            </a:r>
            <a:endParaRPr sz="3200">
              <a:latin typeface="Times New Roman"/>
              <a:cs typeface="Times New Roman"/>
            </a:endParaRPr>
          </a:p>
          <a:p>
            <a:pPr marL="960119">
              <a:lnSpc>
                <a:spcPct val="100000"/>
              </a:lnSpc>
            </a:pPr>
            <a:r>
              <a:rPr sz="3200" spc="-85" dirty="0">
                <a:latin typeface="Times New Roman"/>
                <a:cs typeface="Times New Roman"/>
              </a:rPr>
              <a:t>к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8540" y="2281161"/>
            <a:ext cx="4246880" cy="1550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00330">
              <a:lnSpc>
                <a:spcPct val="100000"/>
              </a:lnSpc>
              <a:tabLst>
                <a:tab pos="2659380" algn="l"/>
              </a:tabLst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30" dirty="0">
                <a:latin typeface="Times New Roman"/>
                <a:cs typeface="Times New Roman"/>
              </a:rPr>
              <a:t>о</a:t>
            </a:r>
            <a:r>
              <a:rPr sz="3200" spc="-20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ң  </a:t>
            </a:r>
            <a:r>
              <a:rPr sz="3200" spc="-15">
                <a:latin typeface="Times New Roman"/>
                <a:cs typeface="Times New Roman"/>
              </a:rPr>
              <a:t>тосқауыл</a:t>
            </a:r>
            <a:r>
              <a:rPr sz="3200" spc="-125">
                <a:latin typeface="Times New Roman"/>
                <a:cs typeface="Times New Roman"/>
              </a:rPr>
              <a:t> </a:t>
            </a:r>
            <a:r>
              <a:rPr lang="en-US" sz="3200" spc="-125" dirty="0">
                <a:latin typeface="Times New Roman"/>
                <a:cs typeface="Times New Roman"/>
              </a:rPr>
              <a:t> </a:t>
            </a:r>
            <a:r>
              <a:rPr sz="3200">
                <a:latin typeface="Times New Roman"/>
                <a:cs typeface="Times New Roman"/>
              </a:rPr>
              <a:t>қою</a:t>
            </a:r>
            <a:r>
              <a:rPr sz="320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45720">
              <a:lnSpc>
                <a:spcPct val="100000"/>
              </a:lnSpc>
              <a:spcBef>
                <a:spcPts val="600"/>
              </a:spcBef>
              <a:tabLst>
                <a:tab pos="3646804" algn="l"/>
              </a:tabLst>
            </a:pPr>
            <a:r>
              <a:rPr sz="3200" b="1" i="1" spc="5" dirty="0">
                <a:latin typeface="Times New Roman"/>
                <a:cs typeface="Times New Roman"/>
              </a:rPr>
              <a:t>Са</a:t>
            </a:r>
            <a:r>
              <a:rPr sz="3200" b="1" i="1" spc="-5" dirty="0">
                <a:latin typeface="Times New Roman"/>
                <a:cs typeface="Times New Roman"/>
              </a:rPr>
              <a:t>нк</a:t>
            </a:r>
            <a:r>
              <a:rPr sz="3200" b="1" i="1" spc="-10" dirty="0">
                <a:latin typeface="Times New Roman"/>
                <a:cs typeface="Times New Roman"/>
              </a:rPr>
              <a:t>ци</a:t>
            </a:r>
            <a:r>
              <a:rPr sz="3200" b="1" i="1" spc="5" dirty="0">
                <a:latin typeface="Times New Roman"/>
                <a:cs typeface="Times New Roman"/>
              </a:rPr>
              <a:t>я</a:t>
            </a:r>
            <a:r>
              <a:rPr sz="3200" b="1" i="1" spc="-15" dirty="0">
                <a:latin typeface="Times New Roman"/>
                <a:cs typeface="Times New Roman"/>
              </a:rPr>
              <a:t>л</a:t>
            </a:r>
            <a:r>
              <a:rPr sz="3200" b="1" i="1" spc="5" dirty="0">
                <a:latin typeface="Times New Roman"/>
                <a:cs typeface="Times New Roman"/>
              </a:rPr>
              <a:t>а</a:t>
            </a:r>
            <a:r>
              <a:rPr sz="3200" b="1" i="1" spc="-5" dirty="0">
                <a:latin typeface="Times New Roman"/>
                <a:cs typeface="Times New Roman"/>
              </a:rPr>
              <a:t>нб</a:t>
            </a:r>
            <a:r>
              <a:rPr sz="3200" b="1" i="1" spc="-10" dirty="0">
                <a:latin typeface="Times New Roman"/>
                <a:cs typeface="Times New Roman"/>
              </a:rPr>
              <a:t>а</a:t>
            </a:r>
            <a:r>
              <a:rPr sz="3200" b="1" i="1" spc="5" dirty="0">
                <a:latin typeface="Times New Roman"/>
                <a:cs typeface="Times New Roman"/>
              </a:rPr>
              <a:t>ға</a:t>
            </a:r>
            <a:r>
              <a:rPr sz="3200" b="1" i="1" dirty="0">
                <a:latin typeface="Times New Roman"/>
                <a:cs typeface="Times New Roman"/>
              </a:rPr>
              <a:t>н	</a:t>
            </a:r>
            <a:r>
              <a:rPr sz="3200" b="1" i="1" spc="5" dirty="0">
                <a:latin typeface="Times New Roman"/>
                <a:cs typeface="Times New Roman"/>
              </a:rPr>
              <a:t>е</a:t>
            </a:r>
            <a:r>
              <a:rPr sz="3200" b="1" i="1" spc="-15" dirty="0">
                <a:latin typeface="Times New Roman"/>
                <a:cs typeface="Times New Roman"/>
              </a:rPr>
              <a:t>н</a:t>
            </a:r>
            <a:r>
              <a:rPr sz="3200" b="1" i="1" dirty="0">
                <a:latin typeface="Times New Roman"/>
                <a:cs typeface="Times New Roman"/>
              </a:rPr>
              <a:t>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38343" y="3333013"/>
            <a:ext cx="31667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23570" algn="l"/>
              </a:tabLst>
            </a:pPr>
            <a:r>
              <a:rPr sz="3200" dirty="0">
                <a:latin typeface="Times New Roman"/>
                <a:cs typeface="Times New Roman"/>
              </a:rPr>
              <a:t>–	</a:t>
            </a:r>
            <a:r>
              <a:rPr sz="3200" spc="-10" dirty="0">
                <a:latin typeface="Times New Roman"/>
                <a:cs typeface="Times New Roman"/>
              </a:rPr>
              <a:t>қызы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ушы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қ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815897" y="3820896"/>
            <a:ext cx="78041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ұ</a:t>
            </a:r>
            <a:r>
              <a:rPr sz="3200" spc="-80" dirty="0">
                <a:latin typeface="Times New Roman"/>
                <a:cs typeface="Times New Roman"/>
              </a:rPr>
              <a:t>зу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8540" y="3820896"/>
            <a:ext cx="7263922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1932305" algn="l"/>
                <a:tab pos="4232275" algn="l"/>
                <a:tab pos="5156200" algn="l"/>
              </a:tabLst>
            </a:pPr>
            <a:r>
              <a:rPr sz="3200" spc="-35" dirty="0">
                <a:latin typeface="Times New Roman"/>
                <a:cs typeface="Times New Roman"/>
              </a:rPr>
              <a:t>т</a:t>
            </a:r>
            <a:r>
              <a:rPr sz="3200" spc="-215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ыр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45" dirty="0">
                <a:latin typeface="Times New Roman"/>
                <a:cs typeface="Times New Roman"/>
              </a:rPr>
              <a:t>с</a:t>
            </a:r>
            <a:r>
              <a:rPr sz="3200" spc="-30" dirty="0">
                <a:latin typeface="Times New Roman"/>
                <a:cs typeface="Times New Roman"/>
              </a:rPr>
              <a:t>у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-10" dirty="0">
                <a:latin typeface="Times New Roman"/>
                <a:cs typeface="Times New Roman"/>
              </a:rPr>
              <a:t>ье</a:t>
            </a:r>
            <a:r>
              <a:rPr sz="3200" spc="-45" dirty="0">
                <a:latin typeface="Times New Roman"/>
                <a:cs typeface="Times New Roman"/>
              </a:rPr>
              <a:t>к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ң	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ну	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ре</a:t>
            </a:r>
            <a:r>
              <a:rPr sz="3200" spc="-45" dirty="0">
                <a:latin typeface="Times New Roman"/>
                <a:cs typeface="Times New Roman"/>
              </a:rPr>
              <a:t>ж</a:t>
            </a:r>
            <a:r>
              <a:rPr sz="3200" spc="85" dirty="0">
                <a:latin typeface="Times New Roman"/>
                <a:cs typeface="Times New Roman"/>
              </a:rPr>
              <a:t>е</a:t>
            </a:r>
            <a:r>
              <a:rPr sz="3200" spc="5" dirty="0">
                <a:latin typeface="Times New Roman"/>
                <a:cs typeface="Times New Roman"/>
              </a:rPr>
              <a:t>с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  арқылы </a:t>
            </a:r>
            <a:r>
              <a:rPr sz="3200" spc="5" dirty="0">
                <a:latin typeface="Times New Roman"/>
                <a:cs typeface="Times New Roman"/>
              </a:rPr>
              <a:t>қорғалған </a:t>
            </a:r>
            <a:r>
              <a:rPr sz="3200" spc="-5">
                <a:latin typeface="Times New Roman"/>
                <a:cs typeface="Times New Roman"/>
              </a:rPr>
              <a:t>ақпараттарды</a:t>
            </a:r>
            <a:r>
              <a:rPr sz="3200" spc="-195">
                <a:latin typeface="Times New Roman"/>
                <a:cs typeface="Times New Roman"/>
              </a:rPr>
              <a:t> </a:t>
            </a:r>
            <a:r>
              <a:rPr lang="en-US" sz="3200" spc="-195" dirty="0">
                <a:latin typeface="Times New Roman"/>
                <a:cs typeface="Times New Roman"/>
              </a:rPr>
              <a:t> </a:t>
            </a:r>
            <a:r>
              <a:rPr sz="3200" spc="5">
                <a:latin typeface="Times New Roman"/>
                <a:cs typeface="Times New Roman"/>
              </a:rPr>
              <a:t>алуы</a:t>
            </a:r>
            <a:r>
              <a:rPr sz="3200" spc="5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9001" y="746886"/>
            <a:ext cx="7799070" cy="147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750" algn="just">
              <a:lnSpc>
                <a:spcPct val="100000"/>
              </a:lnSpc>
            </a:pPr>
            <a:r>
              <a:rPr sz="3200" b="1" i="1" spc="-5" dirty="0">
                <a:latin typeface="Times New Roman"/>
                <a:cs typeface="Times New Roman"/>
              </a:rPr>
              <a:t>Ақпараттың </a:t>
            </a:r>
            <a:r>
              <a:rPr sz="3200" b="1" i="1" spc="-15" dirty="0">
                <a:latin typeface="Times New Roman"/>
                <a:cs typeface="Times New Roman"/>
              </a:rPr>
              <a:t>сапасы </a:t>
            </a:r>
            <a:r>
              <a:rPr sz="3200" spc="-10" dirty="0">
                <a:latin typeface="Times New Roman"/>
                <a:cs typeface="Times New Roman"/>
              </a:rPr>
              <a:t>дегеніміз ақпараттың  </a:t>
            </a:r>
            <a:r>
              <a:rPr sz="3200" dirty="0">
                <a:latin typeface="Times New Roman"/>
                <a:cs typeface="Times New Roman"/>
              </a:rPr>
              <a:t>орындалуына қарай, </a:t>
            </a:r>
            <a:r>
              <a:rPr sz="3200" spc="-5" dirty="0">
                <a:latin typeface="Times New Roman"/>
                <a:cs typeface="Times New Roman"/>
              </a:rPr>
              <a:t>оны </a:t>
            </a:r>
            <a:r>
              <a:rPr sz="3200" spc="-10" dirty="0">
                <a:latin typeface="Times New Roman"/>
                <a:cs typeface="Times New Roman"/>
              </a:rPr>
              <a:t>қолданушының  белгілі  </a:t>
            </a:r>
            <a:r>
              <a:rPr sz="3200" dirty="0">
                <a:latin typeface="Times New Roman"/>
                <a:cs typeface="Times New Roman"/>
              </a:rPr>
              <a:t>бір  </a:t>
            </a:r>
            <a:r>
              <a:rPr sz="3200" spc="-5" dirty="0">
                <a:latin typeface="Times New Roman"/>
                <a:cs typeface="Times New Roman"/>
              </a:rPr>
              <a:t>қажеттілігін</a:t>
            </a:r>
            <a:r>
              <a:rPr sz="3200" spc="360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қанағаттандыратын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9407" y="2209723"/>
            <a:ext cx="2254885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ақпараттың  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spc="-10" dirty="0">
                <a:latin typeface="Times New Roman"/>
                <a:cs typeface="Times New Roman"/>
              </a:rPr>
              <a:t>с</a:t>
            </a:r>
            <a:r>
              <a:rPr sz="3200" dirty="0">
                <a:latin typeface="Times New Roman"/>
                <a:cs typeface="Times New Roman"/>
              </a:rPr>
              <a:t>и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т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45" dirty="0">
                <a:latin typeface="Times New Roman"/>
                <a:cs typeface="Times New Roman"/>
              </a:rPr>
              <a:t>р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18497" y="2209723"/>
            <a:ext cx="2740660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3420" marR="5080" indent="-681355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ж</a:t>
            </a:r>
            <a:r>
              <a:rPr sz="3200" spc="5" dirty="0">
                <a:latin typeface="Times New Roman"/>
                <a:cs typeface="Times New Roman"/>
              </a:rPr>
              <a:t>ара</a:t>
            </a:r>
            <a:r>
              <a:rPr sz="3200" spc="-15" dirty="0">
                <a:latin typeface="Times New Roman"/>
                <a:cs typeface="Times New Roman"/>
              </a:rPr>
              <a:t>м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-20" dirty="0">
                <a:latin typeface="Times New Roman"/>
                <a:cs typeface="Times New Roman"/>
              </a:rPr>
              <a:t>л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spc="5" dirty="0">
                <a:latin typeface="Times New Roman"/>
                <a:cs typeface="Times New Roman"/>
              </a:rPr>
              <a:t>ғ</a:t>
            </a:r>
            <a:r>
              <a:rPr sz="3200" spc="-1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5" dirty="0">
                <a:latin typeface="Times New Roman"/>
                <a:cs typeface="Times New Roman"/>
              </a:rPr>
              <a:t>жиынтығы.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45376" y="2209723"/>
            <a:ext cx="1863089" cy="986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08305" marR="5080" indent="-39624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к</a:t>
            </a:r>
            <a:r>
              <a:rPr sz="3200" spc="5" dirty="0">
                <a:latin typeface="Times New Roman"/>
                <a:cs typeface="Times New Roman"/>
              </a:rPr>
              <a:t>өр</a:t>
            </a:r>
            <a:r>
              <a:rPr sz="3200" spc="40" dirty="0">
                <a:latin typeface="Times New Roman"/>
                <a:cs typeface="Times New Roman"/>
              </a:rPr>
              <a:t>с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т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т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  </a:t>
            </a:r>
            <a:r>
              <a:rPr sz="3200" spc="-10" dirty="0">
                <a:latin typeface="Times New Roman"/>
                <a:cs typeface="Times New Roman"/>
              </a:rPr>
              <a:t>Ақ</a:t>
            </a:r>
            <a:r>
              <a:rPr sz="3200" dirty="0">
                <a:latin typeface="Times New Roman"/>
                <a:cs typeface="Times New Roman"/>
              </a:rPr>
              <a:t>п</a:t>
            </a:r>
            <a:r>
              <a:rPr sz="3200" spc="5" dirty="0">
                <a:latin typeface="Times New Roman"/>
                <a:cs typeface="Times New Roman"/>
              </a:rPr>
              <a:t>ар</a:t>
            </a:r>
            <a:r>
              <a:rPr sz="3200" spc="-90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т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9001" y="3185490"/>
            <a:ext cx="7798434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134235" algn="l"/>
                <a:tab pos="2854960" algn="l"/>
                <a:tab pos="4936490" algn="l"/>
                <a:tab pos="6047740" algn="l"/>
              </a:tabLst>
            </a:pPr>
            <a:r>
              <a:rPr sz="3200" spc="-5" dirty="0">
                <a:latin typeface="Times New Roman"/>
                <a:cs typeface="Times New Roman"/>
              </a:rPr>
              <a:t>сапасының	</a:t>
            </a:r>
            <a:r>
              <a:rPr sz="3200" dirty="0">
                <a:latin typeface="Times New Roman"/>
                <a:cs typeface="Times New Roman"/>
              </a:rPr>
              <a:t>бір	көрсеткіші	оның	қорғалуы.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9815" y="3672967"/>
            <a:ext cx="272224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116965" algn="l"/>
              </a:tabLst>
            </a:pPr>
            <a:r>
              <a:rPr sz="3200" dirty="0">
                <a:latin typeface="Times New Roman"/>
                <a:cs typeface="Times New Roman"/>
              </a:rPr>
              <a:t>Ол	д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30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н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м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з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9407" y="4160443"/>
            <a:ext cx="2613660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spc="-10" dirty="0">
                <a:latin typeface="Times New Roman"/>
                <a:cs typeface="Times New Roman"/>
              </a:rPr>
              <a:t>ақпараттардың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80548" y="3672967"/>
            <a:ext cx="4928235" cy="9861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31165">
              <a:lnSpc>
                <a:spcPct val="100000"/>
              </a:lnSpc>
              <a:tabLst>
                <a:tab pos="2225675" algn="l"/>
                <a:tab pos="3361690" algn="l"/>
                <a:tab pos="4055745" algn="l"/>
              </a:tabLst>
            </a:pPr>
            <a:r>
              <a:rPr sz="3200" spc="-50" dirty="0">
                <a:latin typeface="Times New Roman"/>
                <a:cs typeface="Times New Roman"/>
              </a:rPr>
              <a:t>б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г</a:t>
            </a:r>
            <a:r>
              <a:rPr sz="3200" spc="-20" dirty="0">
                <a:latin typeface="Times New Roman"/>
                <a:cs typeface="Times New Roman"/>
              </a:rPr>
              <a:t>і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dirty="0">
                <a:latin typeface="Times New Roman"/>
                <a:cs typeface="Times New Roman"/>
              </a:rPr>
              <a:t>і	</a:t>
            </a:r>
            <a:r>
              <a:rPr sz="3200" spc="-7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б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р	д</a:t>
            </a:r>
            <a:r>
              <a:rPr sz="3200" spc="5" dirty="0">
                <a:latin typeface="Times New Roman"/>
                <a:cs typeface="Times New Roman"/>
              </a:rPr>
              <a:t>е</a:t>
            </a:r>
            <a:r>
              <a:rPr sz="3200" spc="-10" dirty="0">
                <a:latin typeface="Times New Roman"/>
                <a:cs typeface="Times New Roman"/>
              </a:rPr>
              <a:t>ң</a:t>
            </a:r>
            <a:r>
              <a:rPr sz="3200" spc="-45" dirty="0">
                <a:latin typeface="Times New Roman"/>
                <a:cs typeface="Times New Roman"/>
              </a:rPr>
              <a:t>г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dirty="0">
                <a:latin typeface="Times New Roman"/>
                <a:cs typeface="Times New Roman"/>
              </a:rPr>
              <a:t>йде  </a:t>
            </a:r>
            <a:r>
              <a:rPr sz="3200" spc="25" dirty="0">
                <a:latin typeface="Times New Roman"/>
                <a:cs typeface="Times New Roman"/>
              </a:rPr>
              <a:t>с</a:t>
            </a:r>
            <a:r>
              <a:rPr sz="3200" spc="5" dirty="0">
                <a:latin typeface="Times New Roman"/>
                <a:cs typeface="Times New Roman"/>
              </a:rPr>
              <a:t>а</a:t>
            </a:r>
            <a:r>
              <a:rPr sz="3200" dirty="0">
                <a:latin typeface="Times New Roman"/>
                <a:cs typeface="Times New Roman"/>
              </a:rPr>
              <a:t>қ</a:t>
            </a:r>
            <a:r>
              <a:rPr sz="3200" spc="35" dirty="0">
                <a:latin typeface="Times New Roman"/>
                <a:cs typeface="Times New Roman"/>
              </a:rPr>
              <a:t>т</a:t>
            </a:r>
            <a:r>
              <a:rPr sz="3200" spc="25" dirty="0">
                <a:latin typeface="Times New Roman"/>
                <a:cs typeface="Times New Roman"/>
              </a:rPr>
              <a:t>а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20" dirty="0">
                <a:latin typeface="Times New Roman"/>
                <a:cs typeface="Times New Roman"/>
              </a:rPr>
              <a:t>ы</a:t>
            </a:r>
            <a:r>
              <a:rPr sz="3200" dirty="0">
                <a:latin typeface="Times New Roman"/>
                <a:cs typeface="Times New Roman"/>
              </a:rPr>
              <a:t>н,	</a:t>
            </a:r>
            <a:r>
              <a:rPr sz="3200" spc="5" dirty="0">
                <a:latin typeface="Times New Roman"/>
                <a:cs typeface="Times New Roman"/>
              </a:rPr>
              <a:t>ө</a:t>
            </a:r>
            <a:r>
              <a:rPr sz="3200" spc="-10" dirty="0">
                <a:latin typeface="Times New Roman"/>
                <a:cs typeface="Times New Roman"/>
              </a:rPr>
              <a:t>ң</a:t>
            </a:r>
            <a:r>
              <a:rPr sz="3200" dirty="0">
                <a:latin typeface="Times New Roman"/>
                <a:cs typeface="Times New Roman"/>
              </a:rPr>
              <a:t>д</a:t>
            </a:r>
            <a:r>
              <a:rPr sz="3200" spc="-10" dirty="0">
                <a:latin typeface="Times New Roman"/>
                <a:cs typeface="Times New Roman"/>
              </a:rPr>
              <a:t>е</a:t>
            </a:r>
            <a:r>
              <a:rPr sz="3200" spc="-5" dirty="0">
                <a:latin typeface="Times New Roman"/>
                <a:cs typeface="Times New Roman"/>
              </a:rPr>
              <a:t>л</a:t>
            </a:r>
            <a:r>
              <a:rPr sz="3200" spc="5" dirty="0">
                <a:latin typeface="Times New Roman"/>
                <a:cs typeface="Times New Roman"/>
              </a:rPr>
              <a:t>у</a:t>
            </a:r>
            <a:r>
              <a:rPr sz="3200" spc="-5" dirty="0">
                <a:latin typeface="Times New Roman"/>
                <a:cs typeface="Times New Roman"/>
              </a:rPr>
              <a:t>і</a:t>
            </a:r>
            <a:r>
              <a:rPr sz="3200" dirty="0">
                <a:latin typeface="Times New Roman"/>
                <a:cs typeface="Times New Roman"/>
              </a:rPr>
              <a:t>н	</a:t>
            </a:r>
            <a:r>
              <a:rPr sz="3200" spc="-10" dirty="0">
                <a:latin typeface="Times New Roman"/>
                <a:cs typeface="Times New Roman"/>
              </a:rPr>
              <a:t>жә</a:t>
            </a:r>
            <a:r>
              <a:rPr sz="3200" dirty="0">
                <a:latin typeface="Times New Roman"/>
                <a:cs typeface="Times New Roman"/>
              </a:rPr>
              <a:t>не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9407" y="4647907"/>
            <a:ext cx="5197475" cy="4991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latin typeface="Times New Roman"/>
                <a:cs typeface="Times New Roman"/>
              </a:rPr>
              <a:t>пайдалануын қамтамасыз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sz="3200" spc="-90" dirty="0">
                <a:latin typeface="Times New Roman"/>
                <a:cs typeface="Times New Roman"/>
              </a:rPr>
              <a:t>ету.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611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813</Words>
  <Application>Microsoft Office PowerPoint</Application>
  <PresentationFormat>Экран (4:3)</PresentationFormat>
  <Paragraphs>146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Calibri</vt:lpstr>
      <vt:lpstr>Century Schoolbook</vt:lpstr>
      <vt:lpstr>Times New Roman</vt:lpstr>
      <vt:lpstr>Wingdings</vt:lpstr>
      <vt:lpstr>Office Theme</vt:lpstr>
      <vt:lpstr>Компьютерлік желілерде ақпаратты қорғау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Жасанды қауіптер өздерінің туындау  жағдайларына байланысты алдын- ала  ойластырылмаған ( кездейсоқ ) және  алдын -ала ойластырылған (қасақана)  болып бөлінеді.</vt:lpstr>
      <vt:lpstr>Презентация PowerPoint</vt:lpstr>
      <vt:lpstr>ҚАСАҚАНА ҚАУІПТЕРГЕ ЖАТАТЫНДАР:</vt:lpstr>
      <vt:lpstr>Презентация PowerPoint</vt:lpstr>
      <vt:lpstr>КОМПЬЮТЕРЛЕР МЕН ЖЕЛІЛЕРДЕГІ АҚПАРАТТЫ  ҚОРҒАУДЫҢ ҰЙЫМДЫҚ ЖӘНЕ ТЕХНИКАЛЫҚ  ҚҰРАЛДАРЫ</vt:lpstr>
      <vt:lpstr>ҰЙЫМДЫҚ ШАРАЛАР МЫНАЛАРДАН ТҰРАДЫ:</vt:lpstr>
      <vt:lpstr>КОМПЬЮТЕРЛІК ЖЕЛІЛЕРДЕГІ АҚПАРАТТЫ ҚОРҒАУ  БОЙЫНША ҰЙЫМДЫҚ ШАРАЛАР КЕЛЕСІ  АСПЕКТІЛЕРДЕН ТҰРАДЫ:</vt:lpstr>
      <vt:lpstr>Компьютерлік желілердегі ақпаратты қорғау  бойынша негізгі техникалық шаралар болып: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Аќпараттыќ ж‰йелердіњ ќауіпсіздігі. Аќпаратты ќорѓау негіздері. Вирустардан ќорѓау. Компьютерлік вирустар. Программалыќ вирустар. Макровирустар.</dc:title>
  <dc:creator>user</dc:creator>
  <cp:lastModifiedBy>USER</cp:lastModifiedBy>
  <cp:revision>7</cp:revision>
  <dcterms:created xsi:type="dcterms:W3CDTF">2016-10-31T14:43:31Z</dcterms:created>
  <dcterms:modified xsi:type="dcterms:W3CDTF">2021-01-26T19:25:38Z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2016-03-31T00:00:00Z</vt:filetime>
  </property>
  <property fmtid="{D5CDD505-2E9C-101B-9397-08002B2CF9AE}" pid="3" name="Creator">
    <vt:lpwstr>Acrobat PDFMaker 10.1 для PowerPoint</vt:lpwstr>
  </property>
  <property fmtid="{D5CDD505-2E9C-101B-9397-08002B2CF9AE}" pid="4" name="LastSaved">
    <vt:filetime>2016-10-31T00:00:00Z</vt:filetime>
  </property>
</Properties>
</file>